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handoutMasterIdLst>
    <p:handoutMasterId r:id="rId47"/>
  </p:handoutMasterIdLst>
  <p:sldIdLst>
    <p:sldId id="256" r:id="rId2"/>
    <p:sldId id="269" r:id="rId3"/>
    <p:sldId id="270" r:id="rId4"/>
    <p:sldId id="271" r:id="rId5"/>
    <p:sldId id="272" r:id="rId6"/>
    <p:sldId id="273" r:id="rId7"/>
    <p:sldId id="267" r:id="rId8"/>
    <p:sldId id="275" r:id="rId9"/>
    <p:sldId id="276" r:id="rId10"/>
    <p:sldId id="277" r:id="rId11"/>
    <p:sldId id="278" r:id="rId12"/>
    <p:sldId id="280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309" r:id="rId25"/>
    <p:sldId id="262" r:id="rId26"/>
    <p:sldId id="291" r:id="rId27"/>
    <p:sldId id="292" r:id="rId28"/>
    <p:sldId id="293" r:id="rId29"/>
    <p:sldId id="294" r:id="rId30"/>
    <p:sldId id="296" r:id="rId31"/>
    <p:sldId id="297" r:id="rId32"/>
    <p:sldId id="301" r:id="rId33"/>
    <p:sldId id="298" r:id="rId34"/>
    <p:sldId id="299" r:id="rId35"/>
    <p:sldId id="300" r:id="rId36"/>
    <p:sldId id="302" r:id="rId37"/>
    <p:sldId id="303" r:id="rId38"/>
    <p:sldId id="304" r:id="rId39"/>
    <p:sldId id="305" r:id="rId40"/>
    <p:sldId id="274" r:id="rId41"/>
    <p:sldId id="295" r:id="rId42"/>
    <p:sldId id="306" r:id="rId43"/>
    <p:sldId id="307" r:id="rId44"/>
    <p:sldId id="308" r:id="rId45"/>
    <p:sldId id="26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C7A4B"/>
    <a:srgbClr val="003374"/>
    <a:srgbClr val="332319"/>
    <a:srgbClr val="173A8D"/>
    <a:srgbClr val="C9A093"/>
    <a:srgbClr val="F1F1F1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3DDCE-5FBE-442D-BD52-5105BAEB486D}" type="doc">
      <dgm:prSet loTypeId="urn:microsoft.com/office/officeart/2005/8/layout/cycle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DED46F8-552B-48B5-AE72-50CF6951D1EF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Низкий уровень развития восприятия </a:t>
          </a:r>
        </a:p>
      </dgm:t>
    </dgm:pt>
    <dgm:pt modelId="{120ACFB3-EEA5-418A-8947-0DFD2C706B2D}" type="parTrans" cxnId="{B0DF7E40-9B09-4456-BF44-126BE4C19552}">
      <dgm:prSet/>
      <dgm:spPr/>
      <dgm:t>
        <a:bodyPr/>
        <a:lstStyle/>
        <a:p>
          <a:endParaRPr lang="ru-RU"/>
        </a:p>
      </dgm:t>
    </dgm:pt>
    <dgm:pt modelId="{1A3C254F-244F-4051-B4FF-73007DA0B6D5}" type="sibTrans" cxnId="{B0DF7E40-9B09-4456-BF44-126BE4C19552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5A083D97-ADC1-44DF-B677-884C920A7CA8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Недостаточно сформированные пространственные представления</a:t>
          </a:r>
        </a:p>
      </dgm:t>
    </dgm:pt>
    <dgm:pt modelId="{08122326-C562-429E-9431-4300FCDC5227}" type="parTrans" cxnId="{5DDDE927-4EB8-4E20-B8F2-AF710365A5C8}">
      <dgm:prSet/>
      <dgm:spPr/>
      <dgm:t>
        <a:bodyPr/>
        <a:lstStyle/>
        <a:p>
          <a:endParaRPr lang="ru-RU"/>
        </a:p>
      </dgm:t>
    </dgm:pt>
    <dgm:pt modelId="{D5743DE0-29FC-4107-A6A3-8DB4C255BFD9}" type="sibTrans" cxnId="{5DDDE927-4EB8-4E20-B8F2-AF710365A5C8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6D78961C-A655-4FDE-B9B1-22398276F642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Неустойчивое, рассеянное внимание</a:t>
          </a:r>
        </a:p>
      </dgm:t>
    </dgm:pt>
    <dgm:pt modelId="{ECC89BE3-907D-47E6-A371-7038B5A9BF34}" type="parTrans" cxnId="{CF2B88A0-56C4-4A04-ADC6-E8A638CC4546}">
      <dgm:prSet/>
      <dgm:spPr/>
      <dgm:t>
        <a:bodyPr/>
        <a:lstStyle/>
        <a:p>
          <a:endParaRPr lang="ru-RU"/>
        </a:p>
      </dgm:t>
    </dgm:pt>
    <dgm:pt modelId="{FBB7D3B6-9816-43C0-9615-D848772C18B7}" type="sibTrans" cxnId="{CF2B88A0-56C4-4A04-ADC6-E8A638CC4546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0E5DBFB-0363-482C-8156-CC746A9F3AC4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Ограниченная память</a:t>
          </a:r>
        </a:p>
      </dgm:t>
    </dgm:pt>
    <dgm:pt modelId="{4D6C2808-3144-4A8D-AE31-033FC1D31295}" type="parTrans" cxnId="{DC25294C-6DE5-493B-A377-B068AC8C0702}">
      <dgm:prSet/>
      <dgm:spPr/>
      <dgm:t>
        <a:bodyPr/>
        <a:lstStyle/>
        <a:p>
          <a:endParaRPr lang="ru-RU"/>
        </a:p>
      </dgm:t>
    </dgm:pt>
    <dgm:pt modelId="{5054C0A1-3428-4E9D-B263-FAB0BE4E29A6}" type="sibTrans" cxnId="{DC25294C-6DE5-493B-A377-B068AC8C0702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AC8B8C57-6758-4A2B-AD3C-8E77E7519C2C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Сниженная потребность в общении </a:t>
          </a:r>
        </a:p>
      </dgm:t>
    </dgm:pt>
    <dgm:pt modelId="{06E2BEA5-6DC2-44EB-B462-4748485C211A}" type="parTrans" cxnId="{A2FBBA84-DBA5-42EA-B739-B4A70A1BC183}">
      <dgm:prSet/>
      <dgm:spPr/>
      <dgm:t>
        <a:bodyPr/>
        <a:lstStyle/>
        <a:p>
          <a:endParaRPr lang="ru-RU"/>
        </a:p>
      </dgm:t>
    </dgm:pt>
    <dgm:pt modelId="{29249FDD-AEBA-4347-A087-8BC5964B350D}" type="sibTrans" cxnId="{A2FBBA84-DBA5-42EA-B739-B4A70A1BC183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B1599B87-164C-47CD-AFF3-49EB52A1C437}">
      <dgm:prSet phldrT="[Текст]" custT="1"/>
      <dgm:spPr/>
      <dgm:t>
        <a:bodyPr/>
        <a:lstStyle/>
        <a:p>
          <a:r>
            <a:rPr lang="ru-RU" sz="1800" dirty="0">
              <a:latin typeface="+mn-lt"/>
              <a:cs typeface="Times New Roman" panose="02020603050405020304" pitchFamily="18" charset="0"/>
            </a:rPr>
            <a:t>Повышенная утомляемость</a:t>
          </a:r>
        </a:p>
      </dgm:t>
    </dgm:pt>
    <dgm:pt modelId="{35D0A883-6B6E-48D1-BFBB-F5A2C1E59B08}" type="parTrans" cxnId="{93847F46-3F36-4B88-B564-6175CB5F4316}">
      <dgm:prSet/>
      <dgm:spPr/>
      <dgm:t>
        <a:bodyPr/>
        <a:lstStyle/>
        <a:p>
          <a:endParaRPr lang="ru-RU"/>
        </a:p>
      </dgm:t>
    </dgm:pt>
    <dgm:pt modelId="{C3772B19-1833-4344-AE28-D6C7D698812D}" type="sibTrans" cxnId="{93847F46-3F36-4B88-B564-6175CB5F4316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00EAAE76-F680-4413-B69F-1392FCC727F6}" type="pres">
      <dgm:prSet presAssocID="{DFB3DDCE-5FBE-442D-BD52-5105BAEB486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16F463-ADF1-47AE-9103-3D8CA994FBF6}" type="pres">
      <dgm:prSet presAssocID="{7DED46F8-552B-48B5-AE72-50CF6951D1EF}" presName="node" presStyleLbl="node1" presStyleIdx="0" presStyleCnt="6" custScaleX="200046" custScaleY="112316" custRadScaleRad="98779" custRadScaleInc="-1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59E33-B886-4B90-A589-D0161D4839D0}" type="pres">
      <dgm:prSet presAssocID="{7DED46F8-552B-48B5-AE72-50CF6951D1EF}" presName="spNode" presStyleCnt="0"/>
      <dgm:spPr/>
    </dgm:pt>
    <dgm:pt modelId="{317EFA97-2FA4-47F6-AC36-931BAE52628D}" type="pres">
      <dgm:prSet presAssocID="{1A3C254F-244F-4051-B4FF-73007DA0B6D5}" presName="sibTrans" presStyleLbl="sibTrans1D1" presStyleIdx="0" presStyleCnt="6"/>
      <dgm:spPr/>
      <dgm:t>
        <a:bodyPr/>
        <a:lstStyle/>
        <a:p>
          <a:endParaRPr lang="ru-RU"/>
        </a:p>
      </dgm:t>
    </dgm:pt>
    <dgm:pt modelId="{A5F266D6-74EE-4721-814C-BC6ED3CA76C6}" type="pres">
      <dgm:prSet presAssocID="{5A083D97-ADC1-44DF-B677-884C920A7CA8}" presName="node" presStyleLbl="node1" presStyleIdx="1" presStyleCnt="6" custScaleX="247240" custScaleY="171671" custRadScaleRad="123091" custRadScaleInc="75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3F8E7-96D3-420F-A502-9D9BE5075CF8}" type="pres">
      <dgm:prSet presAssocID="{5A083D97-ADC1-44DF-B677-884C920A7CA8}" presName="spNode" presStyleCnt="0"/>
      <dgm:spPr/>
    </dgm:pt>
    <dgm:pt modelId="{2725B9E6-0855-473B-8BCA-0D5C10DB15A3}" type="pres">
      <dgm:prSet presAssocID="{D5743DE0-29FC-4107-A6A3-8DB4C255BFD9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FEE5996-15ED-41DC-A63F-D863B1B81BAF}" type="pres">
      <dgm:prSet presAssocID="{6D78961C-A655-4FDE-B9B1-22398276F642}" presName="node" presStyleLbl="node1" presStyleIdx="2" presStyleCnt="6" custScaleX="199397" custScaleY="123966" custRadScaleRad="78950" custRadScaleInc="6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37813-1D99-4805-8696-588E162A31DD}" type="pres">
      <dgm:prSet presAssocID="{6D78961C-A655-4FDE-B9B1-22398276F642}" presName="spNode" presStyleCnt="0"/>
      <dgm:spPr/>
    </dgm:pt>
    <dgm:pt modelId="{1D2CC6DE-0C97-4004-B55D-B258F3042664}" type="pres">
      <dgm:prSet presAssocID="{FBB7D3B6-9816-43C0-9615-D848772C18B7}" presName="sibTrans" presStyleLbl="sibTrans1D1" presStyleIdx="2" presStyleCnt="6"/>
      <dgm:spPr/>
      <dgm:t>
        <a:bodyPr/>
        <a:lstStyle/>
        <a:p>
          <a:endParaRPr lang="ru-RU"/>
        </a:p>
      </dgm:t>
    </dgm:pt>
    <dgm:pt modelId="{0DF4587F-BA5D-46E0-9E54-9B2425E3CED5}" type="pres">
      <dgm:prSet presAssocID="{70E5DBFB-0363-482C-8156-CC746A9F3AC4}" presName="node" presStyleLbl="node1" presStyleIdx="3" presStyleCnt="6" custScaleX="173128" custRadScaleRad="100495" custRadScaleInc="2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2C0FB-9946-4AB6-BACA-F7791B482767}" type="pres">
      <dgm:prSet presAssocID="{70E5DBFB-0363-482C-8156-CC746A9F3AC4}" presName="spNode" presStyleCnt="0"/>
      <dgm:spPr/>
    </dgm:pt>
    <dgm:pt modelId="{0A577316-9088-4CA9-BE4D-409E29F855D5}" type="pres">
      <dgm:prSet presAssocID="{5054C0A1-3428-4E9D-B263-FAB0BE4E29A6}" presName="sibTrans" presStyleLbl="sibTrans1D1" presStyleIdx="3" presStyleCnt="6"/>
      <dgm:spPr/>
      <dgm:t>
        <a:bodyPr/>
        <a:lstStyle/>
        <a:p>
          <a:endParaRPr lang="ru-RU"/>
        </a:p>
      </dgm:t>
    </dgm:pt>
    <dgm:pt modelId="{BF473116-ABA0-4E51-9DDD-4F5036414228}" type="pres">
      <dgm:prSet presAssocID="{AC8B8C57-6758-4A2B-AD3C-8E77E7519C2C}" presName="node" presStyleLbl="node1" presStyleIdx="4" presStyleCnt="6" custScaleX="173128" custRadScaleRad="109847" custRadScaleInc="33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CE27EF-8F8E-44CA-BFAD-D581E737E5CF}" type="pres">
      <dgm:prSet presAssocID="{AC8B8C57-6758-4A2B-AD3C-8E77E7519C2C}" presName="spNode" presStyleCnt="0"/>
      <dgm:spPr/>
    </dgm:pt>
    <dgm:pt modelId="{D0F04990-FE47-42C9-A26A-7892CE79BE81}" type="pres">
      <dgm:prSet presAssocID="{29249FDD-AEBA-4347-A087-8BC5964B350D}" presName="sibTrans" presStyleLbl="sibTrans1D1" presStyleIdx="4" presStyleCnt="6"/>
      <dgm:spPr/>
      <dgm:t>
        <a:bodyPr/>
        <a:lstStyle/>
        <a:p>
          <a:endParaRPr lang="ru-RU"/>
        </a:p>
      </dgm:t>
    </dgm:pt>
    <dgm:pt modelId="{28F02B14-4A8D-4D7A-9EBB-6AC4CFCE71ED}" type="pres">
      <dgm:prSet presAssocID="{B1599B87-164C-47CD-AFF3-49EB52A1C437}" presName="node" presStyleLbl="node1" presStyleIdx="5" presStyleCnt="6" custScaleX="173128" custRadScaleRad="79390" custRadScaleInc="-66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D2A77-69BB-4912-BA20-6F05FED4249B}" type="pres">
      <dgm:prSet presAssocID="{B1599B87-164C-47CD-AFF3-49EB52A1C437}" presName="spNode" presStyleCnt="0"/>
      <dgm:spPr/>
    </dgm:pt>
    <dgm:pt modelId="{206ACF91-2299-4F70-A4E3-9A7AC5F1E042}" type="pres">
      <dgm:prSet presAssocID="{C3772B19-1833-4344-AE28-D6C7D698812D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A2FBBA84-DBA5-42EA-B739-B4A70A1BC183}" srcId="{DFB3DDCE-5FBE-442D-BD52-5105BAEB486D}" destId="{AC8B8C57-6758-4A2B-AD3C-8E77E7519C2C}" srcOrd="4" destOrd="0" parTransId="{06E2BEA5-6DC2-44EB-B462-4748485C211A}" sibTransId="{29249FDD-AEBA-4347-A087-8BC5964B350D}"/>
    <dgm:cxn modelId="{93847F46-3F36-4B88-B564-6175CB5F4316}" srcId="{DFB3DDCE-5FBE-442D-BD52-5105BAEB486D}" destId="{B1599B87-164C-47CD-AFF3-49EB52A1C437}" srcOrd="5" destOrd="0" parTransId="{35D0A883-6B6E-48D1-BFBB-F5A2C1E59B08}" sibTransId="{C3772B19-1833-4344-AE28-D6C7D698812D}"/>
    <dgm:cxn modelId="{B3DE4CFE-62A9-47BC-87F3-1924B5D2C40F}" type="presOf" srcId="{6D78961C-A655-4FDE-B9B1-22398276F642}" destId="{EFEE5996-15ED-41DC-A63F-D863B1B81BAF}" srcOrd="0" destOrd="0" presId="urn:microsoft.com/office/officeart/2005/8/layout/cycle6"/>
    <dgm:cxn modelId="{AF7F1FB7-C4D3-4B43-B81B-CC626655739F}" type="presOf" srcId="{D5743DE0-29FC-4107-A6A3-8DB4C255BFD9}" destId="{2725B9E6-0855-473B-8BCA-0D5C10DB15A3}" srcOrd="0" destOrd="0" presId="urn:microsoft.com/office/officeart/2005/8/layout/cycle6"/>
    <dgm:cxn modelId="{C092A387-A7E6-458B-99A2-A2C2B13D51C4}" type="presOf" srcId="{29249FDD-AEBA-4347-A087-8BC5964B350D}" destId="{D0F04990-FE47-42C9-A26A-7892CE79BE81}" srcOrd="0" destOrd="0" presId="urn:microsoft.com/office/officeart/2005/8/layout/cycle6"/>
    <dgm:cxn modelId="{5DDDE927-4EB8-4E20-B8F2-AF710365A5C8}" srcId="{DFB3DDCE-5FBE-442D-BD52-5105BAEB486D}" destId="{5A083D97-ADC1-44DF-B677-884C920A7CA8}" srcOrd="1" destOrd="0" parTransId="{08122326-C562-429E-9431-4300FCDC5227}" sibTransId="{D5743DE0-29FC-4107-A6A3-8DB4C255BFD9}"/>
    <dgm:cxn modelId="{CC573C49-D183-48DA-A14C-4F8EF16C26CD}" type="presOf" srcId="{7DED46F8-552B-48B5-AE72-50CF6951D1EF}" destId="{DC16F463-ADF1-47AE-9103-3D8CA994FBF6}" srcOrd="0" destOrd="0" presId="urn:microsoft.com/office/officeart/2005/8/layout/cycle6"/>
    <dgm:cxn modelId="{E95FCB58-9B42-4C16-A976-F0FEAB72F1B8}" type="presOf" srcId="{5A083D97-ADC1-44DF-B677-884C920A7CA8}" destId="{A5F266D6-74EE-4721-814C-BC6ED3CA76C6}" srcOrd="0" destOrd="0" presId="urn:microsoft.com/office/officeart/2005/8/layout/cycle6"/>
    <dgm:cxn modelId="{50B94907-5916-4DA6-AD9B-BC4F2E3D667A}" type="presOf" srcId="{B1599B87-164C-47CD-AFF3-49EB52A1C437}" destId="{28F02B14-4A8D-4D7A-9EBB-6AC4CFCE71ED}" srcOrd="0" destOrd="0" presId="urn:microsoft.com/office/officeart/2005/8/layout/cycle6"/>
    <dgm:cxn modelId="{F71EB699-A04A-4028-8B1F-730E03F88544}" type="presOf" srcId="{C3772B19-1833-4344-AE28-D6C7D698812D}" destId="{206ACF91-2299-4F70-A4E3-9A7AC5F1E042}" srcOrd="0" destOrd="0" presId="urn:microsoft.com/office/officeart/2005/8/layout/cycle6"/>
    <dgm:cxn modelId="{14D25FBB-3654-496C-96DA-0EF859753BF6}" type="presOf" srcId="{DFB3DDCE-5FBE-442D-BD52-5105BAEB486D}" destId="{00EAAE76-F680-4413-B69F-1392FCC727F6}" srcOrd="0" destOrd="0" presId="urn:microsoft.com/office/officeart/2005/8/layout/cycle6"/>
    <dgm:cxn modelId="{CF2B88A0-56C4-4A04-ADC6-E8A638CC4546}" srcId="{DFB3DDCE-5FBE-442D-BD52-5105BAEB486D}" destId="{6D78961C-A655-4FDE-B9B1-22398276F642}" srcOrd="2" destOrd="0" parTransId="{ECC89BE3-907D-47E6-A371-7038B5A9BF34}" sibTransId="{FBB7D3B6-9816-43C0-9615-D848772C18B7}"/>
    <dgm:cxn modelId="{16B3DA3A-1730-4AAD-94DA-17BF11FC2AAB}" type="presOf" srcId="{AC8B8C57-6758-4A2B-AD3C-8E77E7519C2C}" destId="{BF473116-ABA0-4E51-9DDD-4F5036414228}" srcOrd="0" destOrd="0" presId="urn:microsoft.com/office/officeart/2005/8/layout/cycle6"/>
    <dgm:cxn modelId="{03F6F0A7-C396-42C5-A5EC-279B02675C94}" type="presOf" srcId="{70E5DBFB-0363-482C-8156-CC746A9F3AC4}" destId="{0DF4587F-BA5D-46E0-9E54-9B2425E3CED5}" srcOrd="0" destOrd="0" presId="urn:microsoft.com/office/officeart/2005/8/layout/cycle6"/>
    <dgm:cxn modelId="{B0DF7E40-9B09-4456-BF44-126BE4C19552}" srcId="{DFB3DDCE-5FBE-442D-BD52-5105BAEB486D}" destId="{7DED46F8-552B-48B5-AE72-50CF6951D1EF}" srcOrd="0" destOrd="0" parTransId="{120ACFB3-EEA5-418A-8947-0DFD2C706B2D}" sibTransId="{1A3C254F-244F-4051-B4FF-73007DA0B6D5}"/>
    <dgm:cxn modelId="{039F37E2-1615-47F4-BAD7-CFC3E93B9E9B}" type="presOf" srcId="{1A3C254F-244F-4051-B4FF-73007DA0B6D5}" destId="{317EFA97-2FA4-47F6-AC36-931BAE52628D}" srcOrd="0" destOrd="0" presId="urn:microsoft.com/office/officeart/2005/8/layout/cycle6"/>
    <dgm:cxn modelId="{DC25294C-6DE5-493B-A377-B068AC8C0702}" srcId="{DFB3DDCE-5FBE-442D-BD52-5105BAEB486D}" destId="{70E5DBFB-0363-482C-8156-CC746A9F3AC4}" srcOrd="3" destOrd="0" parTransId="{4D6C2808-3144-4A8D-AE31-033FC1D31295}" sibTransId="{5054C0A1-3428-4E9D-B263-FAB0BE4E29A6}"/>
    <dgm:cxn modelId="{CB9E2D8C-D836-41BB-9A58-572EB67C3444}" type="presOf" srcId="{FBB7D3B6-9816-43C0-9615-D848772C18B7}" destId="{1D2CC6DE-0C97-4004-B55D-B258F3042664}" srcOrd="0" destOrd="0" presId="urn:microsoft.com/office/officeart/2005/8/layout/cycle6"/>
    <dgm:cxn modelId="{A4FDE1F7-9FD2-4E5A-8BAC-74EE91C5A679}" type="presOf" srcId="{5054C0A1-3428-4E9D-B263-FAB0BE4E29A6}" destId="{0A577316-9088-4CA9-BE4D-409E29F855D5}" srcOrd="0" destOrd="0" presId="urn:microsoft.com/office/officeart/2005/8/layout/cycle6"/>
    <dgm:cxn modelId="{397D7A75-CF15-49D0-90FA-B22289D55AFC}" type="presParOf" srcId="{00EAAE76-F680-4413-B69F-1392FCC727F6}" destId="{DC16F463-ADF1-47AE-9103-3D8CA994FBF6}" srcOrd="0" destOrd="0" presId="urn:microsoft.com/office/officeart/2005/8/layout/cycle6"/>
    <dgm:cxn modelId="{632872A3-3C9C-421F-AB92-F08EE5C3867B}" type="presParOf" srcId="{00EAAE76-F680-4413-B69F-1392FCC727F6}" destId="{BEB59E33-B886-4B90-A589-D0161D4839D0}" srcOrd="1" destOrd="0" presId="urn:microsoft.com/office/officeart/2005/8/layout/cycle6"/>
    <dgm:cxn modelId="{9E7659D3-261A-4400-9019-B455BB60C161}" type="presParOf" srcId="{00EAAE76-F680-4413-B69F-1392FCC727F6}" destId="{317EFA97-2FA4-47F6-AC36-931BAE52628D}" srcOrd="2" destOrd="0" presId="urn:microsoft.com/office/officeart/2005/8/layout/cycle6"/>
    <dgm:cxn modelId="{E87FDF80-6516-4C5C-BF41-CE3BB2211242}" type="presParOf" srcId="{00EAAE76-F680-4413-B69F-1392FCC727F6}" destId="{A5F266D6-74EE-4721-814C-BC6ED3CA76C6}" srcOrd="3" destOrd="0" presId="urn:microsoft.com/office/officeart/2005/8/layout/cycle6"/>
    <dgm:cxn modelId="{DC6ED4EC-9AE3-44E2-BB83-B4DF1255E6D3}" type="presParOf" srcId="{00EAAE76-F680-4413-B69F-1392FCC727F6}" destId="{3803F8E7-96D3-420F-A502-9D9BE5075CF8}" srcOrd="4" destOrd="0" presId="urn:microsoft.com/office/officeart/2005/8/layout/cycle6"/>
    <dgm:cxn modelId="{6FE087EE-51D7-4687-AB7A-DA27D61FFC26}" type="presParOf" srcId="{00EAAE76-F680-4413-B69F-1392FCC727F6}" destId="{2725B9E6-0855-473B-8BCA-0D5C10DB15A3}" srcOrd="5" destOrd="0" presId="urn:microsoft.com/office/officeart/2005/8/layout/cycle6"/>
    <dgm:cxn modelId="{CDA879D8-77FD-4F87-AAE6-00582B8ADB88}" type="presParOf" srcId="{00EAAE76-F680-4413-B69F-1392FCC727F6}" destId="{EFEE5996-15ED-41DC-A63F-D863B1B81BAF}" srcOrd="6" destOrd="0" presId="urn:microsoft.com/office/officeart/2005/8/layout/cycle6"/>
    <dgm:cxn modelId="{1C68A1DF-48F4-4E9C-AFFF-759E4922E951}" type="presParOf" srcId="{00EAAE76-F680-4413-B69F-1392FCC727F6}" destId="{2AC37813-1D99-4805-8696-588E162A31DD}" srcOrd="7" destOrd="0" presId="urn:microsoft.com/office/officeart/2005/8/layout/cycle6"/>
    <dgm:cxn modelId="{4CDB274F-48D9-4E30-9F04-1BA1D4622F49}" type="presParOf" srcId="{00EAAE76-F680-4413-B69F-1392FCC727F6}" destId="{1D2CC6DE-0C97-4004-B55D-B258F3042664}" srcOrd="8" destOrd="0" presId="urn:microsoft.com/office/officeart/2005/8/layout/cycle6"/>
    <dgm:cxn modelId="{2BAE2B72-D65D-448A-9215-4A9230BA8506}" type="presParOf" srcId="{00EAAE76-F680-4413-B69F-1392FCC727F6}" destId="{0DF4587F-BA5D-46E0-9E54-9B2425E3CED5}" srcOrd="9" destOrd="0" presId="urn:microsoft.com/office/officeart/2005/8/layout/cycle6"/>
    <dgm:cxn modelId="{A877988F-C023-42C0-98FE-636D2D512602}" type="presParOf" srcId="{00EAAE76-F680-4413-B69F-1392FCC727F6}" destId="{99E2C0FB-9946-4AB6-BACA-F7791B482767}" srcOrd="10" destOrd="0" presId="urn:microsoft.com/office/officeart/2005/8/layout/cycle6"/>
    <dgm:cxn modelId="{9ED49F4B-6CF2-4DBB-98AE-5F1E81ACA7C1}" type="presParOf" srcId="{00EAAE76-F680-4413-B69F-1392FCC727F6}" destId="{0A577316-9088-4CA9-BE4D-409E29F855D5}" srcOrd="11" destOrd="0" presId="urn:microsoft.com/office/officeart/2005/8/layout/cycle6"/>
    <dgm:cxn modelId="{620CCB74-B58C-4B44-A86B-9D020C00562E}" type="presParOf" srcId="{00EAAE76-F680-4413-B69F-1392FCC727F6}" destId="{BF473116-ABA0-4E51-9DDD-4F5036414228}" srcOrd="12" destOrd="0" presId="urn:microsoft.com/office/officeart/2005/8/layout/cycle6"/>
    <dgm:cxn modelId="{86A901EF-DC92-4282-8072-9DA462F1DF99}" type="presParOf" srcId="{00EAAE76-F680-4413-B69F-1392FCC727F6}" destId="{74CE27EF-8F8E-44CA-BFAD-D581E737E5CF}" srcOrd="13" destOrd="0" presId="urn:microsoft.com/office/officeart/2005/8/layout/cycle6"/>
    <dgm:cxn modelId="{5FDA22D6-F93E-463F-AFE8-88361717AB47}" type="presParOf" srcId="{00EAAE76-F680-4413-B69F-1392FCC727F6}" destId="{D0F04990-FE47-42C9-A26A-7892CE79BE81}" srcOrd="14" destOrd="0" presId="urn:microsoft.com/office/officeart/2005/8/layout/cycle6"/>
    <dgm:cxn modelId="{00944519-AEA3-4DA2-95A6-7CC213905B8E}" type="presParOf" srcId="{00EAAE76-F680-4413-B69F-1392FCC727F6}" destId="{28F02B14-4A8D-4D7A-9EBB-6AC4CFCE71ED}" srcOrd="15" destOrd="0" presId="urn:microsoft.com/office/officeart/2005/8/layout/cycle6"/>
    <dgm:cxn modelId="{2AF4AD2F-40A9-46B3-A8DF-F887CA7DAADE}" type="presParOf" srcId="{00EAAE76-F680-4413-B69F-1392FCC727F6}" destId="{609D2A77-69BB-4912-BA20-6F05FED4249B}" srcOrd="16" destOrd="0" presId="urn:microsoft.com/office/officeart/2005/8/layout/cycle6"/>
    <dgm:cxn modelId="{8EBF9DCE-4596-4FF9-B525-E9DCE29E82EC}" type="presParOf" srcId="{00EAAE76-F680-4413-B69F-1392FCC727F6}" destId="{206ACF91-2299-4F70-A4E3-9A7AC5F1E04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6F463-ADF1-47AE-9103-3D8CA994FBF6}">
      <dsp:nvSpPr>
        <dsp:cNvPr id="0" name=""/>
        <dsp:cNvSpPr/>
      </dsp:nvSpPr>
      <dsp:spPr>
        <a:xfrm>
          <a:off x="2334652" y="-9"/>
          <a:ext cx="2797639" cy="10209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Низкий уровень развития восприятия </a:t>
          </a:r>
        </a:p>
      </dsp:txBody>
      <dsp:txXfrm>
        <a:off x="2384492" y="49831"/>
        <a:ext cx="2697959" cy="921299"/>
      </dsp:txXfrm>
    </dsp:sp>
    <dsp:sp modelId="{317EFA97-2FA4-47F6-AC36-931BAE52628D}">
      <dsp:nvSpPr>
        <dsp:cNvPr id="0" name=""/>
        <dsp:cNvSpPr/>
      </dsp:nvSpPr>
      <dsp:spPr>
        <a:xfrm>
          <a:off x="1566955" y="812096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3068061" y="210189"/>
              </a:moveTo>
              <a:arcTo wR="2142579" hR="2142579" stAng="17735472" swAng="480509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266D6-74EE-4721-814C-BC6ED3CA76C6}">
      <dsp:nvSpPr>
        <dsp:cNvPr id="0" name=""/>
        <dsp:cNvSpPr/>
      </dsp:nvSpPr>
      <dsp:spPr>
        <a:xfrm>
          <a:off x="4542699" y="1171761"/>
          <a:ext cx="3457646" cy="156053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Недостаточно сформированные пространственные представления</a:t>
          </a:r>
        </a:p>
      </dsp:txBody>
      <dsp:txXfrm>
        <a:off x="4618878" y="1247940"/>
        <a:ext cx="3305288" cy="1408172"/>
      </dsp:txXfrm>
    </dsp:sp>
    <dsp:sp modelId="{2725B9E6-0855-473B-8BCA-0D5C10DB15A3}">
      <dsp:nvSpPr>
        <dsp:cNvPr id="0" name=""/>
        <dsp:cNvSpPr/>
      </dsp:nvSpPr>
      <dsp:spPr>
        <a:xfrm>
          <a:off x="3285821" y="-1340775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3063198" y="4077291"/>
              </a:moveTo>
              <a:arcTo wR="2142579" hR="2142579" stAng="3873174" swAng="1552537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E5996-15ED-41DC-A63F-D863B1B81BAF}">
      <dsp:nvSpPr>
        <dsp:cNvPr id="0" name=""/>
        <dsp:cNvSpPr/>
      </dsp:nvSpPr>
      <dsp:spPr>
        <a:xfrm>
          <a:off x="3790945" y="2944228"/>
          <a:ext cx="2788563" cy="112688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Неустойчивое, рассеянное внимание</a:t>
          </a:r>
        </a:p>
      </dsp:txBody>
      <dsp:txXfrm>
        <a:off x="3845955" y="2999238"/>
        <a:ext cx="2678543" cy="1016860"/>
      </dsp:txXfrm>
    </dsp:sp>
    <dsp:sp modelId="{1D2CC6DE-0C97-4004-B55D-B258F3042664}">
      <dsp:nvSpPr>
        <dsp:cNvPr id="0" name=""/>
        <dsp:cNvSpPr/>
      </dsp:nvSpPr>
      <dsp:spPr>
        <a:xfrm>
          <a:off x="1061289" y="3534848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3563889" y="539293"/>
              </a:moveTo>
              <a:arcTo wR="2142579" hR="2142579" stAng="18693415" swAng="721273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4587F-BA5D-46E0-9E54-9B2425E3CED5}">
      <dsp:nvSpPr>
        <dsp:cNvPr id="0" name=""/>
        <dsp:cNvSpPr/>
      </dsp:nvSpPr>
      <dsp:spPr>
        <a:xfrm>
          <a:off x="2509456" y="4314953"/>
          <a:ext cx="2421191" cy="909023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Ограниченная память</a:t>
          </a:r>
        </a:p>
      </dsp:txBody>
      <dsp:txXfrm>
        <a:off x="2553831" y="4359328"/>
        <a:ext cx="2332441" cy="820273"/>
      </dsp:txXfrm>
    </dsp:sp>
    <dsp:sp modelId="{0A577316-9088-4CA9-BE4D-409E29F855D5}">
      <dsp:nvSpPr>
        <dsp:cNvPr id="0" name=""/>
        <dsp:cNvSpPr/>
      </dsp:nvSpPr>
      <dsp:spPr>
        <a:xfrm>
          <a:off x="1046280" y="205649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1455906" y="4172143"/>
              </a:moveTo>
              <a:arcTo wR="2142579" hR="2142579" stAng="6521550" swAng="1212604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73116-ABA0-4E51-9DDD-4F5036414228}">
      <dsp:nvSpPr>
        <dsp:cNvPr id="0" name=""/>
        <dsp:cNvSpPr/>
      </dsp:nvSpPr>
      <dsp:spPr>
        <a:xfrm>
          <a:off x="368179" y="3101766"/>
          <a:ext cx="2421191" cy="909023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Сниженная потребность в общении </a:t>
          </a:r>
        </a:p>
      </dsp:txBody>
      <dsp:txXfrm>
        <a:off x="412554" y="3146141"/>
        <a:ext cx="2332441" cy="820273"/>
      </dsp:txXfrm>
    </dsp:sp>
    <dsp:sp modelId="{D0F04990-FE47-42C9-A26A-7892CE79BE81}">
      <dsp:nvSpPr>
        <dsp:cNvPr id="0" name=""/>
        <dsp:cNvSpPr/>
      </dsp:nvSpPr>
      <dsp:spPr>
        <a:xfrm>
          <a:off x="953942" y="2313070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486973" y="782573"/>
              </a:moveTo>
              <a:arcTo wR="2142579" hR="2142579" stAng="13164094" swAng="1251311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02B14-4A8D-4D7A-9EBB-6AC4CFCE71ED}">
      <dsp:nvSpPr>
        <dsp:cNvPr id="0" name=""/>
        <dsp:cNvSpPr/>
      </dsp:nvSpPr>
      <dsp:spPr>
        <a:xfrm>
          <a:off x="901564" y="1682403"/>
          <a:ext cx="2421191" cy="90902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  <a:cs typeface="Times New Roman" panose="02020603050405020304" pitchFamily="18" charset="0"/>
            </a:rPr>
            <a:t>Повышенная утомляемость</a:t>
          </a:r>
        </a:p>
      </dsp:txBody>
      <dsp:txXfrm>
        <a:off x="945939" y="1726778"/>
        <a:ext cx="2332441" cy="820273"/>
      </dsp:txXfrm>
    </dsp:sp>
    <dsp:sp modelId="{206ACF91-2299-4F70-A4E3-9A7AC5F1E042}">
      <dsp:nvSpPr>
        <dsp:cNvPr id="0" name=""/>
        <dsp:cNvSpPr/>
      </dsp:nvSpPr>
      <dsp:spPr>
        <a:xfrm>
          <a:off x="2233279" y="685384"/>
          <a:ext cx="4285159" cy="4285159"/>
        </a:xfrm>
        <a:custGeom>
          <a:avLst/>
          <a:gdLst/>
          <a:ahLst/>
          <a:cxnLst/>
          <a:rect l="0" t="0" r="0" b="0"/>
          <a:pathLst>
            <a:path>
              <a:moveTo>
                <a:pt x="336972" y="989137"/>
              </a:moveTo>
              <a:arcTo wR="2142579" hR="2142579" stAng="12754253" swAng="1480646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slonum.ru/?ysclid=lvtpq7jqst114851168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rus4chld.pushkininstitute.ru/#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superkid.onlin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33" r="18979" b="26504"/>
          <a:stretch>
            <a:fillRect/>
          </a:stretch>
        </p:blipFill>
        <p:spPr>
          <a:xfrm>
            <a:off x="-161365" y="1190915"/>
            <a:ext cx="4647270" cy="3960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14726" y="1638300"/>
            <a:ext cx="5514974" cy="1929384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indent="450215">
              <a:lnSpc>
                <a:spcPct val="115000"/>
              </a:lnSpc>
              <a:spcBef>
                <a:spcPts val="0"/>
              </a:spcBef>
            </a:pPr>
            <a:r>
              <a:rPr lang="ru-RU" sz="2400" b="1" kern="1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kern="1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kern="1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kern="1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kern="1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диагностика познавательной деятельности обучающихся с ОВЗ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dk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3902" y="0"/>
            <a:ext cx="6546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" algn="ctr">
              <a:lnSpc>
                <a:spcPts val="2400"/>
              </a:lnSpc>
              <a:spcBef>
                <a:spcPts val="305"/>
              </a:spcBef>
            </a:pP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Государственное</a:t>
            </a:r>
            <a:r>
              <a:rPr lang="ru-RU" sz="1200" spc="-10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бюджетное</a:t>
            </a:r>
            <a:r>
              <a:rPr lang="ru-RU" sz="1200" spc="-6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общеобразовательное</a:t>
            </a:r>
            <a:r>
              <a:rPr lang="ru-RU" sz="1200" spc="-6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учреждение</a:t>
            </a:r>
            <a:r>
              <a:rPr lang="ru-RU" sz="1200" spc="-2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Самарской</a:t>
            </a:r>
            <a:r>
              <a:rPr lang="ru-RU" sz="1200" spc="-7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области</a:t>
            </a:r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Arial Narrow Bold"/>
            </a:endParaRPr>
          </a:p>
          <a:p>
            <a:pPr marL="26034" algn="ctr">
              <a:lnSpc>
                <a:spcPts val="2400"/>
              </a:lnSpc>
            </a:pP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«Школа-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интернат</a:t>
            </a:r>
            <a:r>
              <a:rPr lang="ru-RU" sz="1200" spc="-2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№</a:t>
            </a:r>
            <a:r>
              <a:rPr lang="ru-RU" sz="1200" spc="-3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117</a:t>
            </a:r>
            <a:r>
              <a:rPr lang="ru-RU" sz="1200" spc="-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им.</a:t>
            </a:r>
            <a:r>
              <a:rPr lang="ru-RU" sz="1200" spc="-8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Т.С.</a:t>
            </a:r>
            <a:r>
              <a:rPr lang="ru-RU" sz="1200" spc="-1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Зыковой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для</a:t>
            </a:r>
            <a:r>
              <a:rPr lang="ru-RU" sz="1200" spc="-10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обучающихся</a:t>
            </a:r>
            <a:r>
              <a:rPr lang="ru-RU" sz="1200" spc="-4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с</a:t>
            </a:r>
            <a:r>
              <a:rPr lang="ru-RU" sz="1200" spc="-114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ограниченными</a:t>
            </a:r>
            <a:r>
              <a:rPr lang="ru-RU" sz="1200" spc="-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возможностями</a:t>
            </a:r>
            <a:r>
              <a:rPr lang="ru-RU" sz="1200" spc="-2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здоровья</a:t>
            </a:r>
            <a:r>
              <a:rPr lang="ru-RU" sz="1200" spc="-55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городского</a:t>
            </a:r>
            <a:r>
              <a:rPr lang="ru-RU" sz="1200" spc="-7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округа</a:t>
            </a:r>
            <a:r>
              <a:rPr lang="ru-RU" sz="1200" spc="-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 </a:t>
            </a:r>
            <a:r>
              <a:rPr lang="ru-RU" sz="1200" spc="-1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Arial Narrow Bold"/>
              </a:rPr>
              <a:t>Самара»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Arial Narrow 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602268"/>
            <a:ext cx="2897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Ильяшенко Анна Ивановна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учитель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начальных классов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5463" y="6299915"/>
            <a:ext cx="147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13.06.2024 г.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0AA050-9094-4EEB-A59F-8C5A37EA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3" y="1486711"/>
            <a:ext cx="8274749" cy="370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7390D2-BA6F-4FD1-A400-941454B759C8}"/>
              </a:ext>
            </a:extLst>
          </p:cNvPr>
          <p:cNvSpPr txBox="1"/>
          <p:nvPr/>
        </p:nvSpPr>
        <p:spPr>
          <a:xfrm>
            <a:off x="1790700" y="3338918"/>
            <a:ext cx="314325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26E6FB-3B29-4508-83B0-00E97E529B60}"/>
              </a:ext>
            </a:extLst>
          </p:cNvPr>
          <p:cNvSpPr txBox="1"/>
          <p:nvPr/>
        </p:nvSpPr>
        <p:spPr>
          <a:xfrm>
            <a:off x="1790700" y="4684121"/>
            <a:ext cx="314325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27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71E714-83BF-44BF-AC92-009CCE875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1" r="12805"/>
          <a:stretch/>
        </p:blipFill>
        <p:spPr>
          <a:xfrm>
            <a:off x="1009649" y="878681"/>
            <a:ext cx="7825871" cy="475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23BD021-6414-451E-B3E4-A8B51A98AAE6}"/>
              </a:ext>
            </a:extLst>
          </p:cNvPr>
          <p:cNvSpPr/>
          <p:nvPr/>
        </p:nvSpPr>
        <p:spPr>
          <a:xfrm>
            <a:off x="1990725" y="3752850"/>
            <a:ext cx="1190625" cy="238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329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9E26D5-148C-4986-A7FE-E27B8BF28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1" r="19096"/>
          <a:stretch/>
        </p:blipFill>
        <p:spPr>
          <a:xfrm>
            <a:off x="1410985" y="920858"/>
            <a:ext cx="6645880" cy="473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AD6B908-45B1-46E4-BEFC-B970E9534590}"/>
              </a:ext>
            </a:extLst>
          </p:cNvPr>
          <p:cNvSpPr/>
          <p:nvPr/>
        </p:nvSpPr>
        <p:spPr>
          <a:xfrm>
            <a:off x="2066925" y="3990975"/>
            <a:ext cx="250507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81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FA35AC-0065-4CD2-B361-4A719D43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0" r="14489"/>
          <a:stretch/>
        </p:blipFill>
        <p:spPr>
          <a:xfrm>
            <a:off x="1190624" y="823011"/>
            <a:ext cx="7139321" cy="46633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04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1F911A-F08B-46E9-B01F-FA5D0ED3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8" r="18834"/>
          <a:stretch/>
        </p:blipFill>
        <p:spPr>
          <a:xfrm>
            <a:off x="1028700" y="1178415"/>
            <a:ext cx="7283540" cy="473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8CEF218-50D3-47BA-B050-D9310258DD99}"/>
              </a:ext>
            </a:extLst>
          </p:cNvPr>
          <p:cNvSpPr/>
          <p:nvPr/>
        </p:nvSpPr>
        <p:spPr>
          <a:xfrm>
            <a:off x="2390775" y="4943475"/>
            <a:ext cx="1419225" cy="419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33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43F7B0-DA58-4880-B667-62032D8D7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0" r="19764"/>
          <a:stretch/>
        </p:blipFill>
        <p:spPr>
          <a:xfrm>
            <a:off x="757203" y="986989"/>
            <a:ext cx="7629593" cy="504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3E536A-745E-4859-8B89-0AB5EF445611}"/>
              </a:ext>
            </a:extLst>
          </p:cNvPr>
          <p:cNvSpPr/>
          <p:nvPr/>
        </p:nvSpPr>
        <p:spPr>
          <a:xfrm>
            <a:off x="2076450" y="5556686"/>
            <a:ext cx="1571625" cy="31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086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B6238B-A601-4565-BC68-78FBD9A7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4399"/>
            <a:ext cx="6992253" cy="440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1888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7B1D8E-0E27-44B7-9DEF-E9815E51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36689"/>
            <a:ext cx="7058025" cy="420777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A086438-CC54-4B1A-8BC1-B496D8D98C65}"/>
              </a:ext>
            </a:extLst>
          </p:cNvPr>
          <p:cNvSpPr/>
          <p:nvPr/>
        </p:nvSpPr>
        <p:spPr>
          <a:xfrm>
            <a:off x="1114425" y="4238625"/>
            <a:ext cx="1562100" cy="4191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4B920E16-DD7E-477D-8830-EB7699948A1D}"/>
              </a:ext>
            </a:extLst>
          </p:cNvPr>
          <p:cNvCxnSpPr/>
          <p:nvPr/>
        </p:nvCxnSpPr>
        <p:spPr>
          <a:xfrm>
            <a:off x="866775" y="4314825"/>
            <a:ext cx="1981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7167F3AE-C06F-4AE7-9B99-824A72660447}"/>
              </a:ext>
            </a:extLst>
          </p:cNvPr>
          <p:cNvCxnSpPr>
            <a:cxnSpLocks/>
          </p:cNvCxnSpPr>
          <p:nvPr/>
        </p:nvCxnSpPr>
        <p:spPr>
          <a:xfrm flipV="1">
            <a:off x="1143000" y="4038600"/>
            <a:ext cx="0" cy="838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F3962300-085B-46EC-8905-10323291A8EE}"/>
              </a:ext>
            </a:extLst>
          </p:cNvPr>
          <p:cNvCxnSpPr>
            <a:cxnSpLocks/>
          </p:cNvCxnSpPr>
          <p:nvPr/>
        </p:nvCxnSpPr>
        <p:spPr>
          <a:xfrm flipV="1">
            <a:off x="2657475" y="4191000"/>
            <a:ext cx="0" cy="838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6996D8E-2005-4D11-93B1-7DE83C85FF36}"/>
              </a:ext>
            </a:extLst>
          </p:cNvPr>
          <p:cNvSpPr/>
          <p:nvPr/>
        </p:nvSpPr>
        <p:spPr>
          <a:xfrm>
            <a:off x="3981451" y="4448175"/>
            <a:ext cx="733424" cy="581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234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E72FA1-1839-4FDC-B0F5-A0046103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2" y="1496408"/>
            <a:ext cx="7809416" cy="3561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80EB0C-5A3D-4FEF-A00A-465D9F2ED0BE}"/>
              </a:ext>
            </a:extLst>
          </p:cNvPr>
          <p:cNvSpPr/>
          <p:nvPr/>
        </p:nvSpPr>
        <p:spPr>
          <a:xfrm>
            <a:off x="4572000" y="2552700"/>
            <a:ext cx="1162050" cy="876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1D3CAF4-96D6-4221-890A-ED601CD695CC}"/>
              </a:ext>
            </a:extLst>
          </p:cNvPr>
          <p:cNvSpPr/>
          <p:nvPr/>
        </p:nvSpPr>
        <p:spPr>
          <a:xfrm>
            <a:off x="4486275" y="4752975"/>
            <a:ext cx="63817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7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F154D4-8B0C-4F27-9450-6E69041D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987381"/>
            <a:ext cx="7451995" cy="446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2171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" y="321068"/>
            <a:ext cx="8400288" cy="133773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Обучающийся с ОВЗ / нормотипичный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558" y="4103228"/>
            <a:ext cx="4869465" cy="2434732"/>
          </a:xfrm>
        </p:spPr>
      </p:pic>
      <p:sp>
        <p:nvSpPr>
          <p:cNvPr id="5" name="TextBox 4"/>
          <p:cNvSpPr txBox="1"/>
          <p:nvPr/>
        </p:nvSpPr>
        <p:spPr>
          <a:xfrm>
            <a:off x="5260040" y="1814972"/>
            <a:ext cx="299427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cs typeface="Times New Roman" panose="02020603050405020304" pitchFamily="18" charset="0"/>
              </a:rPr>
              <a:t>Услышал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cs typeface="Times New Roman" panose="02020603050405020304" pitchFamily="18" charset="0"/>
              </a:rPr>
              <a:t>Проанализировал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cs typeface="Times New Roman" panose="02020603050405020304" pitchFamily="18" charset="0"/>
              </a:rPr>
              <a:t>Освоил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744" y="1843643"/>
            <a:ext cx="355495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Услышал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Увидел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Получил подробный план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Проанализировал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Выполнил пошаговую инструкцию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 panose="02020603050405020304" pitchFamily="18" charset="0"/>
              </a:rPr>
              <a:t>Освоил </a:t>
            </a:r>
          </a:p>
        </p:txBody>
      </p:sp>
      <p:cxnSp>
        <p:nvCxnSpPr>
          <p:cNvPr id="8" name="Скругленная соединительная линия 7"/>
          <p:cNvCxnSpPr>
            <a:cxnSpLocks/>
            <a:stCxn id="6" idx="1"/>
            <a:endCxn id="4" idx="1"/>
          </p:cNvCxnSpPr>
          <p:nvPr/>
        </p:nvCxnSpPr>
        <p:spPr>
          <a:xfrm rot="10800000" flipH="1" flipV="1">
            <a:off x="902744" y="2967028"/>
            <a:ext cx="1213814" cy="2353566"/>
          </a:xfrm>
          <a:prstGeom prst="curvedConnector3">
            <a:avLst>
              <a:gd name="adj1" fmla="val -18833"/>
            </a:avLst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>
            <a:cxnSpLocks/>
            <a:stCxn id="5" idx="3"/>
            <a:endCxn id="4" idx="3"/>
          </p:cNvCxnSpPr>
          <p:nvPr/>
        </p:nvCxnSpPr>
        <p:spPr>
          <a:xfrm flipH="1">
            <a:off x="6986023" y="2415137"/>
            <a:ext cx="1268296" cy="2905457"/>
          </a:xfrm>
          <a:prstGeom prst="curvedConnector3">
            <a:avLst>
              <a:gd name="adj1" fmla="val -18024"/>
            </a:avLst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C1662D-75FC-4424-A1C4-3D7C303B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809594"/>
            <a:ext cx="7791450" cy="439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CB3D258-F6C1-430D-985B-E9AACD734922}"/>
              </a:ext>
            </a:extLst>
          </p:cNvPr>
          <p:cNvSpPr/>
          <p:nvPr/>
        </p:nvSpPr>
        <p:spPr>
          <a:xfrm>
            <a:off x="3905250" y="1104900"/>
            <a:ext cx="1447800" cy="714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954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1186AE-DF47-4F83-9F39-7124393D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205064"/>
            <a:ext cx="7639050" cy="414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1767047-5F79-4EA9-A95F-08AF0074142A}"/>
              </a:ext>
            </a:extLst>
          </p:cNvPr>
          <p:cNvSpPr/>
          <p:nvPr/>
        </p:nvSpPr>
        <p:spPr>
          <a:xfrm>
            <a:off x="4705350" y="3667125"/>
            <a:ext cx="99060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28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57C36E-8479-497A-8527-9D2ABE4D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6" y="489162"/>
            <a:ext cx="8525507" cy="540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5A2102-ABB7-4E7C-9D45-EF83130E7E8A}"/>
              </a:ext>
            </a:extLst>
          </p:cNvPr>
          <p:cNvSpPr/>
          <p:nvPr/>
        </p:nvSpPr>
        <p:spPr>
          <a:xfrm>
            <a:off x="5369719" y="5457824"/>
            <a:ext cx="1181100" cy="447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B5BF011-F069-4E05-901D-59BD4DB30929}"/>
              </a:ext>
            </a:extLst>
          </p:cNvPr>
          <p:cNvSpPr/>
          <p:nvPr/>
        </p:nvSpPr>
        <p:spPr>
          <a:xfrm>
            <a:off x="6657975" y="5472111"/>
            <a:ext cx="1743075" cy="447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DB53D06-687F-4C2A-A395-1D54C6CE2664}"/>
              </a:ext>
            </a:extLst>
          </p:cNvPr>
          <p:cNvSpPr/>
          <p:nvPr/>
        </p:nvSpPr>
        <p:spPr>
          <a:xfrm>
            <a:off x="4922044" y="5500686"/>
            <a:ext cx="447675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8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ADCFD2-60E7-4435-9447-B641C2AC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37320"/>
            <a:ext cx="7534275" cy="4137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7886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7907A7-ACF7-4E90-BC96-C370AA06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534427"/>
            <a:ext cx="8086725" cy="35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897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2"/>
          <p:cNvGrpSpPr>
            <a:grpSpLocks/>
          </p:cNvGrpSpPr>
          <p:nvPr/>
        </p:nvGrpSpPr>
        <p:grpSpPr bwMode="auto">
          <a:xfrm>
            <a:off x="762001" y="560136"/>
            <a:ext cx="7858124" cy="1066983"/>
            <a:chOff x="1269" y="1290"/>
            <a:chExt cx="3143" cy="436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>
              <a:off x="1372" y="1290"/>
              <a:ext cx="3040" cy="436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0" algn="ctr"/>
              <a:r>
                <a:rPr lang="ru-RU" sz="3200" b="1" dirty="0" err="1">
                  <a:solidFill>
                    <a:schemeClr val="tx1"/>
                  </a:solidFill>
                  <a:latin typeface="+mj-lt"/>
                </a:rPr>
                <a:t>СлонУм</a:t>
              </a:r>
              <a:endParaRPr lang="ru-RU" sz="3200" b="1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66" y="1289"/>
                <a:ext cx="14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2700528" y="1081963"/>
            <a:ext cx="4956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https://slonum.ru/?ysclid=lvtpq7jqst114851168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38962F-7BDD-4115-B464-F9FC1A635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68" y="2148946"/>
            <a:ext cx="8022722" cy="35475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E990C31-6A3B-4ED9-8664-F150F1B9AE93}"/>
              </a:ext>
            </a:extLst>
          </p:cNvPr>
          <p:cNvSpPr/>
          <p:nvPr/>
        </p:nvSpPr>
        <p:spPr>
          <a:xfrm>
            <a:off x="809505" y="4829174"/>
            <a:ext cx="2121583" cy="638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0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D7A73B-9497-4FBF-96E5-C566B653C1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175" y="1542666"/>
            <a:ext cx="7467600" cy="33299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7FF17BF-9AD7-4EAF-85B9-5F39DA17B7C7}"/>
              </a:ext>
            </a:extLst>
          </p:cNvPr>
          <p:cNvSpPr/>
          <p:nvPr/>
        </p:nvSpPr>
        <p:spPr>
          <a:xfrm>
            <a:off x="952500" y="3514725"/>
            <a:ext cx="1123950" cy="581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070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604DF3-1C94-4ECC-9CBD-2B580EC3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409700"/>
            <a:ext cx="8191500" cy="274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460B8C1-0035-4C64-AA1C-2858E8EA0EF3}"/>
              </a:ext>
            </a:extLst>
          </p:cNvPr>
          <p:cNvSpPr/>
          <p:nvPr/>
        </p:nvSpPr>
        <p:spPr>
          <a:xfrm>
            <a:off x="3314700" y="1600200"/>
            <a:ext cx="2543175" cy="2505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582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9E6FF5-84C5-417E-850C-F3E78120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476658"/>
            <a:ext cx="8477250" cy="34610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57CE3C7-4A54-44EC-AF7C-B543CB505860}"/>
              </a:ext>
            </a:extLst>
          </p:cNvPr>
          <p:cNvSpPr/>
          <p:nvPr/>
        </p:nvSpPr>
        <p:spPr>
          <a:xfrm>
            <a:off x="552450" y="3429000"/>
            <a:ext cx="2095500" cy="74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0CBF80-4EF0-4DAE-84BC-4558441E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1228485"/>
            <a:ext cx="8508539" cy="3829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CBC64A5-F3F1-4AB4-AC73-B416534DAB06}"/>
              </a:ext>
            </a:extLst>
          </p:cNvPr>
          <p:cNvSpPr/>
          <p:nvPr/>
        </p:nvSpPr>
        <p:spPr>
          <a:xfrm>
            <a:off x="3962400" y="4400550"/>
            <a:ext cx="1514475" cy="29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05A019-1974-4038-AC8D-269446C7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228485"/>
            <a:ext cx="8508539" cy="386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E58CB31-6732-45BE-9D76-E9A724E2E699}"/>
              </a:ext>
            </a:extLst>
          </p:cNvPr>
          <p:cNvSpPr/>
          <p:nvPr/>
        </p:nvSpPr>
        <p:spPr>
          <a:xfrm>
            <a:off x="6219825" y="2590800"/>
            <a:ext cx="2438401" cy="1314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3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051" y="1900237"/>
            <a:ext cx="7593285" cy="3866579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Познавательная деятельность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— это сознательная деятельность,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направленная на познание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окружающей действительности с помощью таких психических процессов, как </a:t>
            </a:r>
            <a:r>
              <a:rPr lang="ru-RU" sz="2500" b="1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восприятие, мышление, память, внимание, речь.</a:t>
            </a:r>
            <a:endParaRPr lang="ru-RU" sz="25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210" y="1335025"/>
            <a:ext cx="2985570" cy="247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87504" y="321068"/>
            <a:ext cx="6988527" cy="93470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Познавательная деятельность</a:t>
            </a:r>
            <a:r>
              <a:rPr lang="ru-RU" sz="3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525A46-D29A-4D04-A5AF-5DB6C2F5B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1379978"/>
            <a:ext cx="7877175" cy="353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149DDDA-DF88-42BD-A2A0-AA18161E50B5}"/>
              </a:ext>
            </a:extLst>
          </p:cNvPr>
          <p:cNvSpPr/>
          <p:nvPr/>
        </p:nvSpPr>
        <p:spPr>
          <a:xfrm>
            <a:off x="4571999" y="3305175"/>
            <a:ext cx="638176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69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B82D38-86D9-4996-8CD3-2DA9622E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579861"/>
            <a:ext cx="7743825" cy="351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AAB3AEF-9B52-4BA5-9F3B-45AA4F3D8362}"/>
              </a:ext>
            </a:extLst>
          </p:cNvPr>
          <p:cNvSpPr/>
          <p:nvPr/>
        </p:nvSpPr>
        <p:spPr>
          <a:xfrm>
            <a:off x="3652836" y="4248150"/>
            <a:ext cx="1676401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08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80EA71-017A-4D34-8B94-E947D36C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132733"/>
            <a:ext cx="8172450" cy="40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791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A729C9-BD37-4008-AE05-EE7D9DBB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7" b="10467"/>
          <a:stretch/>
        </p:blipFill>
        <p:spPr>
          <a:xfrm>
            <a:off x="628650" y="1504951"/>
            <a:ext cx="8084766" cy="356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78761E-D7F6-494B-9585-B203A0AB81E5}"/>
              </a:ext>
            </a:extLst>
          </p:cNvPr>
          <p:cNvSpPr/>
          <p:nvPr/>
        </p:nvSpPr>
        <p:spPr>
          <a:xfrm>
            <a:off x="7272336" y="1504951"/>
            <a:ext cx="1119189" cy="5143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330FB7-FCED-48A3-89AF-0EE86677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6" y="1504951"/>
            <a:ext cx="8095600" cy="365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294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B3F485-0D3D-4A02-ACD3-201556FD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9" y="1587926"/>
            <a:ext cx="7594797" cy="342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95E31B9-89B5-4DB7-B209-26CF662B18D1}"/>
              </a:ext>
            </a:extLst>
          </p:cNvPr>
          <p:cNvSpPr/>
          <p:nvPr/>
        </p:nvSpPr>
        <p:spPr>
          <a:xfrm>
            <a:off x="4276725" y="2276475"/>
            <a:ext cx="2105025" cy="828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6816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1FA71B-1951-49C1-BF42-4173F766AC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425" y="1228725"/>
            <a:ext cx="72136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8831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A8DD94-3440-4E98-AC7E-004C94B8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429482"/>
            <a:ext cx="7981046" cy="3590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F8A2EA6-6212-470A-9ED1-E0EFD4DA17B3}"/>
              </a:ext>
            </a:extLst>
          </p:cNvPr>
          <p:cNvSpPr/>
          <p:nvPr/>
        </p:nvSpPr>
        <p:spPr>
          <a:xfrm>
            <a:off x="3409950" y="3752850"/>
            <a:ext cx="2200275" cy="638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089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8C13CE-DD21-40E8-AA7E-C080B4DF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446073"/>
            <a:ext cx="7525362" cy="337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05011C-6C2C-4510-8370-94F66B21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6073"/>
            <a:ext cx="7576458" cy="337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42F19FC-577F-4BC4-9E29-66E2848275A8}"/>
              </a:ext>
            </a:extLst>
          </p:cNvPr>
          <p:cNvSpPr/>
          <p:nvPr/>
        </p:nvSpPr>
        <p:spPr>
          <a:xfrm>
            <a:off x="6715125" y="1619250"/>
            <a:ext cx="933450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675763-1CF5-4A98-86A4-B81E41F69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46073"/>
            <a:ext cx="7589381" cy="34402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FFA9CA-6EC7-405E-9ACF-396B7D084658}"/>
              </a:ext>
            </a:extLst>
          </p:cNvPr>
          <p:cNvSpPr/>
          <p:nvPr/>
        </p:nvSpPr>
        <p:spPr>
          <a:xfrm>
            <a:off x="3514725" y="3429000"/>
            <a:ext cx="90487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C328DB-9751-407F-B808-2A8D9C992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1446074"/>
            <a:ext cx="7576458" cy="3455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9937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D150AD-5900-4D9F-BB69-63912BA69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487" y="1560374"/>
            <a:ext cx="7439025" cy="341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B0B8FA-1F18-4107-8337-D1C3F9F7D345}"/>
              </a:ext>
            </a:extLst>
          </p:cNvPr>
          <p:cNvSpPr/>
          <p:nvPr/>
        </p:nvSpPr>
        <p:spPr>
          <a:xfrm>
            <a:off x="6372225" y="1619250"/>
            <a:ext cx="1790700" cy="1438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74683A-8D10-4F1F-A2BE-F6A5EE65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485900"/>
            <a:ext cx="7471789" cy="3486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1D61B5-7FFC-40A7-A040-40E64E85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4" y="1485900"/>
            <a:ext cx="7781148" cy="3486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F5B0F0-5E47-4987-AC0A-24D04749E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5" y="1428750"/>
            <a:ext cx="7612499" cy="354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F91D20B-36E1-43F7-B5F3-7C6C753BB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1378235"/>
            <a:ext cx="8013621" cy="359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B7ABCEF-B240-4FD8-9111-55AB6210D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1338071"/>
            <a:ext cx="8024583" cy="363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637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604DF3-1C94-4ECC-9CBD-2B580EC3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225754"/>
            <a:ext cx="8191500" cy="274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AF5B2B-9EFB-45BB-9B11-2B39DF0F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7" r="3750" b="12222"/>
          <a:stretch/>
        </p:blipFill>
        <p:spPr>
          <a:xfrm>
            <a:off x="490537" y="2974645"/>
            <a:ext cx="8191500" cy="362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4785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16687" y="278453"/>
            <a:ext cx="6988527" cy="934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Особенности познавательной деятельности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0E8AF4FB-0C8F-4678-8A14-7AF433BEBC3F}"/>
              </a:ext>
            </a:extLst>
          </p:cNvPr>
          <p:cNvSpPr/>
          <p:nvPr/>
        </p:nvSpPr>
        <p:spPr>
          <a:xfrm>
            <a:off x="1543050" y="1813864"/>
            <a:ext cx="4152900" cy="3981450"/>
          </a:xfrm>
          <a:prstGeom prst="ellipse">
            <a:avLst/>
          </a:prstGeom>
          <a:noFill/>
          <a:ln w="25400">
            <a:solidFill>
              <a:srgbClr val="DC7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89519489"/>
              </p:ext>
            </p:extLst>
          </p:nvPr>
        </p:nvGraphicFramePr>
        <p:xfrm>
          <a:off x="-171450" y="1213161"/>
          <a:ext cx="8000346" cy="519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762001" y="560136"/>
            <a:ext cx="7858124" cy="1066983"/>
            <a:chOff x="1269" y="1290"/>
            <a:chExt cx="3143" cy="436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>
              <a:off x="1372" y="1290"/>
              <a:ext cx="3040" cy="436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4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66" y="1289"/>
                <a:ext cx="14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21408" y="638961"/>
            <a:ext cx="59131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Русский язык для наших детей </a:t>
            </a:r>
            <a:endParaRPr kumimoji="0" lang="ru-RU" sz="3200" b="1" i="0" strike="noStrike" cap="none" normalizeH="0" baseline="0" dirty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https://rus4chld.pushkininstitute.ru/#/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DAA652-C98D-4FBD-9815-780A43BF9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6"/>
          <a:stretch/>
        </p:blipFill>
        <p:spPr>
          <a:xfrm>
            <a:off x="575046" y="2085618"/>
            <a:ext cx="8258175" cy="378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71012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8EEEF2-356F-4E71-8423-3BC10AD0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"/>
          <a:stretch/>
        </p:blipFill>
        <p:spPr>
          <a:xfrm>
            <a:off x="557212" y="704493"/>
            <a:ext cx="8258175" cy="378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2FAE49C-53BC-490A-92B0-4F1DEDE669EF}"/>
              </a:ext>
            </a:extLst>
          </p:cNvPr>
          <p:cNvSpPr/>
          <p:nvPr/>
        </p:nvSpPr>
        <p:spPr>
          <a:xfrm>
            <a:off x="4686299" y="3019425"/>
            <a:ext cx="1304925" cy="1171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500F0F-EB3B-40D5-B722-7555572DD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704493"/>
            <a:ext cx="8478344" cy="378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00CE4B-CC0E-4646-BAE5-DEB61BF3B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3" y="633793"/>
            <a:ext cx="8507471" cy="385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F5E2053-963B-4504-A4F5-BFCEF9578ADE}"/>
              </a:ext>
            </a:extLst>
          </p:cNvPr>
          <p:cNvSpPr/>
          <p:nvPr/>
        </p:nvSpPr>
        <p:spPr>
          <a:xfrm>
            <a:off x="2590800" y="3095625"/>
            <a:ext cx="1447800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44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BE2BBF-ABBB-44CE-8376-F472F64A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5" y="1051291"/>
            <a:ext cx="8080870" cy="38826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E548D2-F411-42F9-9097-A9D6758CD64F}"/>
              </a:ext>
            </a:extLst>
          </p:cNvPr>
          <p:cNvSpPr/>
          <p:nvPr/>
        </p:nvSpPr>
        <p:spPr>
          <a:xfrm>
            <a:off x="1362074" y="3752850"/>
            <a:ext cx="885825" cy="80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89A260-B8C9-475B-AA1A-E84D3E524423}"/>
              </a:ext>
            </a:extLst>
          </p:cNvPr>
          <p:cNvSpPr/>
          <p:nvPr/>
        </p:nvSpPr>
        <p:spPr>
          <a:xfrm>
            <a:off x="2324099" y="3752849"/>
            <a:ext cx="971551" cy="981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5FC5B3-2C22-41B4-AF65-C12BDFDA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19" y="927466"/>
            <a:ext cx="8733162" cy="418745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AF4A46B-440F-4CEE-AF59-EBD39C2521C9}"/>
              </a:ext>
            </a:extLst>
          </p:cNvPr>
          <p:cNvSpPr/>
          <p:nvPr/>
        </p:nvSpPr>
        <p:spPr>
          <a:xfrm>
            <a:off x="3381375" y="4933950"/>
            <a:ext cx="333375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FEFEDBD-C27A-4606-ACE3-4BF4CF4F8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9" y="927465"/>
            <a:ext cx="8733162" cy="44160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B3EA92-0C60-4D31-9E9B-A4ABA39C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3" y="927465"/>
            <a:ext cx="8733163" cy="44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9D74AB-156C-4401-B631-D430F108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442733"/>
            <a:ext cx="8001000" cy="36259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39C202-D5B0-470A-8E7C-1A2F3DCE5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9"/>
          <a:stretch/>
        </p:blipFill>
        <p:spPr>
          <a:xfrm>
            <a:off x="676275" y="1442733"/>
            <a:ext cx="7876387" cy="3625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DCC798-7703-481D-8983-7DE92B34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1442733"/>
            <a:ext cx="8019826" cy="36259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640E2B-11B4-4DFB-AD00-28C7E82C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38" y="1442733"/>
            <a:ext cx="8028357" cy="3625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52EDE4-CC97-45CF-9C52-D4DCAE576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" t="11667" r="2186" b="9259"/>
          <a:stretch/>
        </p:blipFill>
        <p:spPr>
          <a:xfrm>
            <a:off x="591338" y="1442733"/>
            <a:ext cx="8176543" cy="371029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CA56A32-5091-4B16-BB12-D88BA5C73365}"/>
              </a:ext>
            </a:extLst>
          </p:cNvPr>
          <p:cNvSpPr/>
          <p:nvPr/>
        </p:nvSpPr>
        <p:spPr>
          <a:xfrm>
            <a:off x="6848475" y="4819650"/>
            <a:ext cx="141922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91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78014F-6172-4F14-9B4D-54664CEF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493659"/>
            <a:ext cx="7734300" cy="34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4461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00228" y="157670"/>
            <a:ext cx="7637604" cy="57332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9FE4C5F-4508-4211-8F59-D5C72D22EA00}"/>
              </a:ext>
            </a:extLst>
          </p:cNvPr>
          <p:cNvSpPr txBox="1">
            <a:spLocks/>
          </p:cNvSpPr>
          <p:nvPr/>
        </p:nvSpPr>
        <p:spPr>
          <a:xfrm>
            <a:off x="1041272" y="3704082"/>
            <a:ext cx="6064377" cy="1929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ctr">
              <a:lnSpc>
                <a:spcPct val="115000"/>
              </a:lnSpc>
              <a:spcBef>
                <a:spcPts val="0"/>
              </a:spcBef>
            </a:pPr>
            <a:r>
              <a:rPr lang="ru-RU" sz="4400" b="1" kern="100" dirty="0">
                <a:ln w="0"/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3200" b="1" kern="1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kern="1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25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099" y="4907280"/>
            <a:ext cx="2438400" cy="19507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155" y="1466850"/>
            <a:ext cx="3956260" cy="229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0520" y="1868104"/>
            <a:ext cx="5673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Удобство проверки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Скорость обработки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Возможность самостоятельно добавлять тесты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 Нравится детям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Удобно адаптировать под каждый вид нарушения</a:t>
            </a:r>
            <a:endParaRPr lang="ru-RU" sz="2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16688" y="369836"/>
            <a:ext cx="7460126" cy="934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Преимущества интерактивной диагностики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99365" y="0"/>
            <a:ext cx="6988527" cy="934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tx1"/>
                </a:solidFill>
              </a:rPr>
              <a:t>Особенности познавательной деятельности у слабослышащих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757428"/>
            <a:ext cx="4456672" cy="51911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b="1" u="sng" dirty="0">
                <a:solidFill>
                  <a:schemeClr val="accent2">
                    <a:lumMod val="50000"/>
                  </a:schemeClr>
                </a:solidFill>
              </a:rPr>
              <a:t>ВНИМАНИЕ </a:t>
            </a:r>
          </a:p>
          <a:p>
            <a:pPr>
              <a:buNone/>
            </a:pPr>
            <a:r>
              <a:rPr lang="ru-RU" sz="2200" dirty="0"/>
              <a:t>● сниженный объем внимания </a:t>
            </a:r>
          </a:p>
          <a:p>
            <a:pPr>
              <a:buNone/>
            </a:pPr>
            <a:r>
              <a:rPr lang="ru-RU" sz="2200" dirty="0"/>
              <a:t>● меньшая устойчивость. У слышащего школьника – при чтении ведущий зрительный анализатор, при объяснении материала – слуховой. С нарушением слуха такой смены нет – постоянно задействованы оба анализатора </a:t>
            </a:r>
          </a:p>
          <a:p>
            <a:pPr>
              <a:buNone/>
            </a:pPr>
            <a:r>
              <a:rPr lang="ru-RU" sz="2200" dirty="0"/>
              <a:t>● низкий темп переключения с одного вида деятельности на другой</a:t>
            </a:r>
          </a:p>
          <a:p>
            <a:pPr>
              <a:buNone/>
            </a:pPr>
            <a:r>
              <a:rPr lang="ru-RU" sz="2200" dirty="0"/>
              <a:t>● трудности в распределении внимания</a:t>
            </a:r>
            <a:endParaRPr lang="ru-RU" dirty="0"/>
          </a:p>
        </p:txBody>
      </p:sp>
      <p:sp>
        <p:nvSpPr>
          <p:cNvPr id="10" name="Содержимое 8"/>
          <p:cNvSpPr txBox="1">
            <a:spLocks/>
          </p:cNvSpPr>
          <p:nvPr/>
        </p:nvSpPr>
        <p:spPr>
          <a:xfrm>
            <a:off x="4284725" y="757428"/>
            <a:ext cx="4859275" cy="306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ПАМЯТЬ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● образная память развита лучше, чем словесная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● уровень развития словесной памяти зависит от объема словарного запаса ребенка с нарушением слуха. Ребенку требуется гораздо больше времени на запоминание учебного материала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80D7A7-77CB-4530-837A-2D26681C0075}"/>
              </a:ext>
            </a:extLst>
          </p:cNvPr>
          <p:cNvSpPr txBox="1"/>
          <p:nvPr/>
        </p:nvSpPr>
        <p:spPr>
          <a:xfrm>
            <a:off x="4411562" y="3429000"/>
            <a:ext cx="4777549" cy="309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МЫШЛЕНИЕ</a:t>
            </a:r>
          </a:p>
          <a:p>
            <a:pPr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● у детей с нарушениями слуха в начальной школе возможно преобладание наглядно-образного мышления </a:t>
            </a:r>
          </a:p>
          <a:p>
            <a:pPr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● уровень развития словесно-логического мышления зависит от развития речи слабослышащего учащегося.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919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>
            <a:extLst>
              <a:ext uri="{FF2B5EF4-FFF2-40B4-BE49-F238E27FC236}">
                <a16:creationId xmlns:a16="http://schemas.microsoft.com/office/drawing/2014/main" xmlns="" id="{FB499D4C-DBF6-4867-BF4E-470A828ABC13}"/>
              </a:ext>
            </a:extLst>
          </p:cNvPr>
          <p:cNvGrpSpPr>
            <a:grpSpLocks/>
          </p:cNvGrpSpPr>
          <p:nvPr/>
        </p:nvGrpSpPr>
        <p:grpSpPr bwMode="auto">
          <a:xfrm>
            <a:off x="1294360" y="252470"/>
            <a:ext cx="7040523" cy="817368"/>
            <a:chOff x="1269" y="1290"/>
            <a:chExt cx="3143" cy="33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xmlns="" id="{FF7885C0-904C-45AA-B599-F8B80EED10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72" y="1290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ru-RU" sz="3200" b="1" dirty="0">
                  <a:latin typeface="+mj-lt"/>
                  <a:cs typeface="Times New Roman" panose="02020603050405020304" pitchFamily="18" charset="0"/>
                </a:rPr>
                <a:t>Конструктор интерактивных игр</a:t>
              </a:r>
            </a:p>
            <a:p>
              <a:pPr algn="ctr"/>
              <a:r>
                <a:rPr lang="ru-RU" sz="2400" u="sng" dirty="0">
                  <a:solidFill>
                    <a:srgbClr val="0563C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https://superkid.online/</a:t>
              </a:r>
              <a:r>
                <a:rPr lang="ru-RU" sz="2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5">
              <a:extLst>
                <a:ext uri="{FF2B5EF4-FFF2-40B4-BE49-F238E27FC236}">
                  <a16:creationId xmlns:a16="http://schemas.microsoft.com/office/drawing/2014/main" xmlns="" id="{04F05FA8-0135-4C1A-BE89-2CB238EF2E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7" name="Group 56">
                <a:extLst>
                  <a:ext uri="{FF2B5EF4-FFF2-40B4-BE49-F238E27FC236}">
                    <a16:creationId xmlns:a16="http://schemas.microsoft.com/office/drawing/2014/main" xmlns="" id="{EAC52D75-54E9-4890-A046-21E3BE059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9" name="Picture 57" descr="Picture2">
                  <a:extLst>
                    <a:ext uri="{FF2B5EF4-FFF2-40B4-BE49-F238E27FC236}">
                      <a16:creationId xmlns:a16="http://schemas.microsoft.com/office/drawing/2014/main" xmlns="" id="{174A1E63-B251-4C7B-8B03-0249852022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Oval 58">
                  <a:extLst>
                    <a:ext uri="{FF2B5EF4-FFF2-40B4-BE49-F238E27FC236}">
                      <a16:creationId xmlns:a16="http://schemas.microsoft.com/office/drawing/2014/main" xmlns="" id="{C8E86056-3553-49BE-9C2C-3FB869EDC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" name="Oval 59">
                  <a:extLst>
                    <a:ext uri="{FF2B5EF4-FFF2-40B4-BE49-F238E27FC236}">
                      <a16:creationId xmlns:a16="http://schemas.microsoft.com/office/drawing/2014/main" xmlns="" id="{DB262D47-A331-4D20-8933-3B2DA4A80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2" name="Picture 60" descr="Picture1">
                  <a:extLst>
                    <a:ext uri="{FF2B5EF4-FFF2-40B4-BE49-F238E27FC236}">
                      <a16:creationId xmlns:a16="http://schemas.microsoft.com/office/drawing/2014/main" xmlns="" id="{720BE79B-C9F9-41F2-BE13-47E68FB1D9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 Box 61">
                <a:extLst>
                  <a:ext uri="{FF2B5EF4-FFF2-40B4-BE49-F238E27FC236}">
                    <a16:creationId xmlns:a16="http://schemas.microsoft.com/office/drawing/2014/main" xmlns="" id="{B8D77D39-277C-4BA4-B0DC-956755FB7BF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66" y="1289"/>
                <a:ext cx="16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6947735-ABCF-45EC-9320-59C3F1C0A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95" y="1556832"/>
            <a:ext cx="8751780" cy="435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1937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0B55288-FA0E-4EB3-AFC1-86591A67D1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4177" b="9904"/>
          <a:stretch>
            <a:fillRect/>
          </a:stretch>
        </p:blipFill>
        <p:spPr>
          <a:xfrm>
            <a:off x="354379" y="1360822"/>
            <a:ext cx="8221629" cy="3973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56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2A6702-3D1C-4484-9472-F8B2A977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6" y="1172168"/>
            <a:ext cx="8386608" cy="379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FCCCCA-A2F5-46CF-8C07-A0B35EA8A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1178" cy="6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718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803</TotalTime>
  <Words>273</Words>
  <Application>Microsoft Office PowerPoint</Application>
  <PresentationFormat>Экран (4:3)</PresentationFormat>
  <Paragraphs>58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Office Theme</vt:lpstr>
      <vt:lpstr>     Интерактивная диагностика познавательной деятельности обучающихся с ОВЗ </vt:lpstr>
      <vt:lpstr>Обучающийся с ОВЗ / нормотипичный</vt:lpstr>
      <vt:lpstr> Познавательная деятельность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Владелец</cp:lastModifiedBy>
  <cp:revision>83</cp:revision>
  <dcterms:created xsi:type="dcterms:W3CDTF">2016-11-18T14:12:19Z</dcterms:created>
  <dcterms:modified xsi:type="dcterms:W3CDTF">2024-06-10T19:50:46Z</dcterms:modified>
</cp:coreProperties>
</file>