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0" r:id="rId6"/>
    <p:sldId id="257" r:id="rId7"/>
    <p:sldId id="259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505200"/>
            <a:ext cx="6629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Оценка качества знаний обучающихся </a:t>
            </a:r>
            <a:endParaRPr lang="en-US" sz="2200" b="1" dirty="0" smtClean="0"/>
          </a:p>
          <a:p>
            <a:pPr algn="ctr"/>
            <a:r>
              <a:rPr lang="ru-RU" sz="2200" b="1" dirty="0" smtClean="0"/>
              <a:t>с </a:t>
            </a:r>
            <a:r>
              <a:rPr lang="ru-RU" sz="2200" b="1" dirty="0" smtClean="0"/>
              <a:t>умственной отсталостью (интеллектуальными нарушениями) на уроках математики в 1 дополнительном классе.</a:t>
            </a:r>
            <a:endParaRPr lang="ru-RU" sz="22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00" y="1447800"/>
            <a:ext cx="1766129" cy="20211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62600" y="53340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u="sng" dirty="0" smtClean="0"/>
              <a:t>Презентацию подготовила:</a:t>
            </a:r>
          </a:p>
          <a:p>
            <a:pPr algn="r"/>
            <a:r>
              <a:rPr lang="ru-RU" sz="1600" dirty="0" smtClean="0"/>
              <a:t>учитель начальных </a:t>
            </a:r>
            <a:r>
              <a:rPr lang="ru-RU" sz="1600" dirty="0" smtClean="0"/>
              <a:t>классов</a:t>
            </a:r>
          </a:p>
          <a:p>
            <a:pPr algn="r"/>
            <a:r>
              <a:rPr lang="ru-RU" sz="1600" dirty="0" smtClean="0"/>
              <a:t> </a:t>
            </a:r>
            <a:r>
              <a:rPr lang="ru-RU" sz="1600" dirty="0" err="1" smtClean="0"/>
              <a:t>Ускова</a:t>
            </a:r>
            <a:r>
              <a:rPr lang="ru-RU" sz="1600" dirty="0" smtClean="0"/>
              <a:t> </a:t>
            </a:r>
            <a:r>
              <a:rPr lang="ru-RU" sz="1600" dirty="0" smtClean="0"/>
              <a:t>Татьяна Владимировна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spc="-1" dirty="0" smtClean="0"/>
              <a:t>Государственное бюджетное общеобразовательное учреждение Самарской области</a:t>
            </a:r>
          </a:p>
          <a:p>
            <a:pPr algn="ctr">
              <a:lnSpc>
                <a:spcPct val="100000"/>
              </a:lnSpc>
            </a:pPr>
            <a:r>
              <a:rPr lang="ru-RU" sz="1600" spc="-1" dirty="0" smtClean="0"/>
              <a:t> "Школа-интернат №71  для обучающихся с ограниченными возможностями здоровья  </a:t>
            </a:r>
          </a:p>
          <a:p>
            <a:pPr algn="ctr">
              <a:lnSpc>
                <a:spcPct val="100000"/>
              </a:lnSpc>
            </a:pPr>
            <a:r>
              <a:rPr lang="ru-RU" sz="1600" spc="-1" dirty="0" smtClean="0"/>
              <a:t>городского округа Самара"</a:t>
            </a:r>
          </a:p>
          <a:p>
            <a:pPr algn="ctr">
              <a:lnSpc>
                <a:spcPct val="100000"/>
              </a:lnSpc>
            </a:pPr>
            <a:r>
              <a:rPr lang="ru-RU" sz="1600" spc="-1" dirty="0" smtClean="0"/>
              <a:t>Региональный учебно-методический (ресурсный</a:t>
            </a:r>
            <a:r>
              <a:rPr lang="ru-RU" sz="1600" spc="-1" dirty="0" smtClean="0"/>
              <a:t>) центр</a:t>
            </a:r>
            <a:endParaRPr lang="ru-RU" spc="-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pic>
        <p:nvPicPr>
          <p:cNvPr id="18434" name="Picture 2" descr="F:\13 июня ИРО\Новая папка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8600"/>
            <a:ext cx="6500814" cy="6541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pic>
        <p:nvPicPr>
          <p:cNvPr id="19458" name="Picture 2" descr="F:\13 июня ИРО\Новая папка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600"/>
            <a:ext cx="7431954" cy="53597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pic>
        <p:nvPicPr>
          <p:cNvPr id="20482" name="Picture 2" descr="F:\13 июня ИРО\Новая папка\3.png"/>
          <p:cNvPicPr>
            <a:picLocks noChangeAspect="1" noChangeArrowheads="1"/>
          </p:cNvPicPr>
          <p:nvPr/>
        </p:nvPicPr>
        <p:blipFill>
          <a:blip r:embed="rId3" cstate="print"/>
          <a:srcRect l="7093" t="2222" r="8799" b="3333"/>
          <a:stretch>
            <a:fillRect/>
          </a:stretch>
        </p:blipFill>
        <p:spPr bwMode="auto">
          <a:xfrm>
            <a:off x="1219200" y="224928"/>
            <a:ext cx="6477000" cy="6633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3962400"/>
            <a:ext cx="5486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Контрольно-диагностический инструментарий по математике, русскому языку и чтению; </a:t>
            </a:r>
          </a:p>
          <a:p>
            <a:r>
              <a:rPr lang="ru-RU" sz="2000" dirty="0" smtClean="0"/>
              <a:t>- Диагностические карты (личностные и предметные результаты):</a:t>
            </a:r>
          </a:p>
          <a:p>
            <a:endParaRPr lang="ru-RU" sz="2000" dirty="0" smtClean="0"/>
          </a:p>
          <a:p>
            <a:r>
              <a:rPr lang="en-US" sz="2000" dirty="0" smtClean="0"/>
              <a:t>https://cloud.mail.ru/public/b4Ks/sDjqCDQoZ</a:t>
            </a:r>
            <a:endParaRPr lang="ru-RU" sz="2000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0200" y="12954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indent="-32364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pc="-1" dirty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609600"/>
            <a:ext cx="7239000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pc="-1" dirty="0" smtClean="0"/>
              <a:t>Фонд оценочных средств</a:t>
            </a:r>
          </a:p>
          <a:p>
            <a:endParaRPr lang="ru-RU" sz="2000" spc="-1" dirty="0" smtClean="0"/>
          </a:p>
          <a:p>
            <a:r>
              <a:rPr lang="ru-RU" sz="2000" spc="-1" dirty="0" smtClean="0"/>
              <a:t>- </a:t>
            </a:r>
            <a:r>
              <a:rPr lang="ru-RU" spc="-1" dirty="0" smtClean="0"/>
              <a:t>совокупность оценочных материалов, а также описание форм и процедур, предназначенных для определения уровня достижения обучающимся установленных результатов обучения. </a:t>
            </a:r>
          </a:p>
          <a:p>
            <a:endParaRPr lang="ru-RU" spc="-1" dirty="0" smtClean="0">
              <a:latin typeface="Arial"/>
            </a:endParaRPr>
          </a:p>
          <a:p>
            <a:endParaRPr lang="ru-RU" spc="-1" dirty="0" smtClean="0">
              <a:latin typeface="Arial"/>
            </a:endParaRPr>
          </a:p>
          <a:p>
            <a:endParaRPr lang="ru-RU" spc="-1" dirty="0" smtClean="0">
              <a:latin typeface="Arial"/>
            </a:endParaRPr>
          </a:p>
          <a:p>
            <a:r>
              <a:rPr lang="ru-RU" sz="2000" b="1" spc="-1" dirty="0" smtClean="0"/>
              <a:t>Цели:</a:t>
            </a:r>
          </a:p>
          <a:p>
            <a:pPr marL="838080" indent="-228240">
              <a:lnSpc>
                <a:spcPct val="100000"/>
              </a:lnSpc>
              <a:spcAft>
                <a:spcPts val="1766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z="2000" spc="-1" dirty="0" smtClean="0">
                <a:solidFill>
                  <a:srgbClr val="000000"/>
                </a:solidFill>
              </a:rPr>
              <a:t>оценка образовательных достижений обучающихся;</a:t>
            </a:r>
            <a:endParaRPr lang="ru-RU" sz="2000" spc="-1" dirty="0" smtClean="0"/>
          </a:p>
          <a:p>
            <a:pPr marL="838080" indent="-228240">
              <a:lnSpc>
                <a:spcPct val="100000"/>
              </a:lnSpc>
              <a:spcAft>
                <a:spcPts val="1766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z="2000" spc="-1" dirty="0" smtClean="0">
                <a:solidFill>
                  <a:srgbClr val="000000"/>
                </a:solidFill>
              </a:rPr>
              <a:t>оценка результатов деятельности образовательного учреждения и педагогических кадров;</a:t>
            </a:r>
            <a:endParaRPr lang="ru-RU" sz="2000" spc="-1" dirty="0" smtClean="0"/>
          </a:p>
          <a:p>
            <a:pPr marL="838080" indent="-228240">
              <a:lnSpc>
                <a:spcPct val="100000"/>
              </a:lnSpc>
              <a:spcAft>
                <a:spcPts val="1766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z="2000" spc="-1" dirty="0" smtClean="0">
                <a:solidFill>
                  <a:srgbClr val="000000"/>
                </a:solidFill>
              </a:rPr>
              <a:t>установление динамики развития обучающихся по итогам учебных периодов.</a:t>
            </a:r>
            <a:endParaRPr lang="ru-RU" sz="2000" spc="-1" dirty="0" smtClean="0"/>
          </a:p>
          <a:p>
            <a:endParaRPr lang="ru-RU" spc="-1" dirty="0" smtClean="0">
              <a:latin typeface="Arial"/>
            </a:endParaRPr>
          </a:p>
          <a:p>
            <a:endParaRPr lang="ru-RU" spc="-1" dirty="0" smtClean="0">
              <a:latin typeface="Arial"/>
            </a:endParaRPr>
          </a:p>
          <a:p>
            <a:endParaRPr lang="ru-RU" spc="-1" dirty="0" smtClean="0">
              <a:latin typeface="Arial"/>
            </a:endParaRPr>
          </a:p>
          <a:p>
            <a:endParaRPr lang="ru-RU" spc="-1" dirty="0" smtClean="0">
              <a:latin typeface="Arial"/>
            </a:endParaRPr>
          </a:p>
          <a:p>
            <a:endParaRPr lang="ru-RU" spc="-1" dirty="0" smtClean="0">
              <a:latin typeface="Arial"/>
            </a:endParaRPr>
          </a:p>
          <a:p>
            <a:endParaRPr lang="ru-RU" spc="-1" dirty="0" smtClean="0">
              <a:latin typeface="Arial"/>
            </a:endParaRPr>
          </a:p>
          <a:p>
            <a:endParaRPr lang="ru-RU" spc="-1" dirty="0" smtClean="0">
              <a:latin typeface="Arial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95400" y="3048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spc="-1" dirty="0" smtClean="0">
                <a:latin typeface="Arial"/>
              </a:rPr>
              <a:t>Результаты</a:t>
            </a:r>
            <a:r>
              <a:rPr lang="ru-RU" sz="2000" b="1" spc="-1" dirty="0" smtClean="0">
                <a:latin typeface="Arial"/>
              </a:rPr>
              <a:t> </a:t>
            </a:r>
            <a:endParaRPr lang="ru-RU" sz="2000" b="1" dirty="0" smtClean="0"/>
          </a:p>
          <a:p>
            <a:pPr algn="ctr"/>
            <a:r>
              <a:rPr lang="ru-RU" sz="2000" b="1" spc="-1" dirty="0" smtClean="0">
                <a:latin typeface="Arial"/>
              </a:rPr>
              <a:t>личностные                                    </a:t>
            </a:r>
            <a:r>
              <a:rPr lang="ru-RU" sz="2000" b="1" spc="-1" dirty="0" smtClean="0">
                <a:latin typeface="Arial"/>
              </a:rPr>
              <a:t>предметные</a:t>
            </a:r>
            <a:endParaRPr lang="ru-RU" sz="2000" b="1" spc="-1" dirty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381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pc="-1" dirty="0" smtClean="0">
                <a:latin typeface="Arial"/>
              </a:rPr>
              <a:t>Овладение </a:t>
            </a:r>
            <a:r>
              <a:rPr lang="ru-RU" spc="-1" dirty="0" smtClean="0">
                <a:latin typeface="Arial"/>
              </a:rPr>
              <a:t>обучающимися жизненными и социальными компетенциями, необходимыми для решения </a:t>
            </a:r>
            <a:r>
              <a:rPr lang="ru-RU" spc="-1" dirty="0" smtClean="0">
                <a:latin typeface="Arial"/>
              </a:rPr>
              <a:t>практико-ориентированных </a:t>
            </a:r>
            <a:r>
              <a:rPr lang="ru-RU" spc="-1" dirty="0" smtClean="0">
                <a:latin typeface="Arial"/>
              </a:rPr>
              <a:t>задач и обеспечивающими становление социальных отношений обучающихся в различных средах.</a:t>
            </a:r>
          </a:p>
          <a:p>
            <a:pPr>
              <a:lnSpc>
                <a:spcPct val="100000"/>
              </a:lnSpc>
            </a:pPr>
            <a:endParaRPr lang="ru-RU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u="sng" spc="-1" dirty="0" smtClean="0">
                <a:latin typeface="Arial"/>
              </a:rPr>
              <a:t>Оценка</a:t>
            </a:r>
            <a:r>
              <a:rPr lang="ru-RU" spc="-1" dirty="0" smtClean="0">
                <a:latin typeface="Arial"/>
              </a:rPr>
              <a:t> — метод экспертной оценки. Фиксируется ППК один раз в год, доводится до сведения родителей</a:t>
            </a:r>
            <a:endParaRPr lang="ru-RU" spc="-1" dirty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1295400"/>
            <a:ext cx="3429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pc="-1" dirty="0" smtClean="0">
                <a:latin typeface="Arial"/>
              </a:rPr>
              <a:t> </a:t>
            </a:r>
            <a:r>
              <a:rPr lang="ru-RU" spc="-1" dirty="0" smtClean="0">
                <a:latin typeface="Arial"/>
              </a:rPr>
              <a:t>Освоенные </a:t>
            </a:r>
            <a:r>
              <a:rPr lang="ru-RU" spc="-1" dirty="0" smtClean="0">
                <a:latin typeface="Arial"/>
              </a:rPr>
              <a:t>обучающимися знания и умения, специфичные для каждой образовательной области и  готовность к их применению.</a:t>
            </a:r>
          </a:p>
          <a:p>
            <a:pPr>
              <a:lnSpc>
                <a:spcPct val="100000"/>
              </a:lnSpc>
            </a:pPr>
            <a:r>
              <a:rPr lang="ru-RU" spc="-1" dirty="0" smtClean="0">
                <a:latin typeface="Arial"/>
              </a:rPr>
              <a:t>АОП </a:t>
            </a:r>
            <a:r>
              <a:rPr lang="ru-RU" spc="-1" dirty="0" smtClean="0">
                <a:latin typeface="Arial"/>
              </a:rPr>
              <a:t>(вариант 1) определяет два уровня овладения предметными результатами: </a:t>
            </a:r>
            <a:r>
              <a:rPr lang="ru-RU" u="sng" spc="-1" dirty="0" smtClean="0">
                <a:latin typeface="Arial"/>
              </a:rPr>
              <a:t>минимальный и достаточный</a:t>
            </a:r>
            <a:r>
              <a:rPr lang="ru-RU" spc="-1" dirty="0" smtClean="0">
                <a:latin typeface="Arial"/>
              </a:rPr>
              <a:t>.</a:t>
            </a:r>
          </a:p>
          <a:p>
            <a:pPr>
              <a:lnSpc>
                <a:spcPct val="100000"/>
              </a:lnSpc>
            </a:pPr>
            <a:endParaRPr lang="ru-RU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 smtClean="0">
                <a:latin typeface="Arial"/>
                <a:ea typeface="Microsoft YaHei"/>
              </a:rPr>
              <a:t>Оценка - отметка достижений  в электронном журнале </a:t>
            </a:r>
            <a:r>
              <a:rPr lang="ru-RU" spc="-1" dirty="0" smtClean="0">
                <a:latin typeface="Arial"/>
                <a:ea typeface="Microsoft YaHei"/>
              </a:rPr>
              <a:t>со 2 класса 2 полугодия </a:t>
            </a:r>
            <a:r>
              <a:rPr lang="ru-RU" spc="-1" dirty="0" smtClean="0">
                <a:latin typeface="Arial"/>
                <a:ea typeface="Microsoft YaHei"/>
              </a:rPr>
              <a:t>по 12 класс. С  </a:t>
            </a:r>
            <a:r>
              <a:rPr lang="ru-RU" spc="-1" dirty="0" smtClean="0">
                <a:latin typeface="Arial"/>
                <a:ea typeface="Microsoft YaHei"/>
              </a:rPr>
              <a:t>1 доп. </a:t>
            </a:r>
            <a:r>
              <a:rPr lang="ru-RU" spc="-1" dirty="0" smtClean="0">
                <a:latin typeface="Arial"/>
                <a:ea typeface="Microsoft YaHei"/>
              </a:rPr>
              <a:t>по 2 класс </a:t>
            </a:r>
            <a:r>
              <a:rPr lang="ru-RU" spc="-1" dirty="0" smtClean="0">
                <a:latin typeface="Arial"/>
                <a:ea typeface="Microsoft YaHei"/>
              </a:rPr>
              <a:t>1 полугодия - качественная </a:t>
            </a:r>
            <a:r>
              <a:rPr lang="ru-RU" spc="-1" dirty="0" smtClean="0">
                <a:latin typeface="Arial"/>
                <a:ea typeface="Microsoft YaHei"/>
              </a:rPr>
              <a:t>оценка деятельности обучающегося через словесное и эмоциональное поощрение. </a:t>
            </a:r>
            <a:endParaRPr lang="ru-RU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609600"/>
            <a:ext cx="7239000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indent="-32364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2400" b="1" spc="-1" dirty="0" smtClean="0">
                <a:latin typeface="Arial"/>
                <a:ea typeface="Microsoft YaHei"/>
              </a:rPr>
              <a:t>КИМ</a:t>
            </a:r>
          </a:p>
          <a:p>
            <a:pPr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pc="-1" dirty="0" smtClean="0">
                <a:latin typeface="Arial"/>
                <a:ea typeface="Microsoft YaHei"/>
              </a:rPr>
              <a:t>- измерительные </a:t>
            </a:r>
            <a:r>
              <a:rPr lang="ru-RU" spc="-1" dirty="0" smtClean="0">
                <a:latin typeface="Arial"/>
                <a:ea typeface="Microsoft YaHei"/>
              </a:rPr>
              <a:t>средства, представляющие </a:t>
            </a:r>
            <a:r>
              <a:rPr lang="ru-RU" spc="-1" dirty="0" smtClean="0">
                <a:latin typeface="Arial"/>
                <a:ea typeface="Microsoft YaHei"/>
              </a:rPr>
              <a:t>собой стандартизированную </a:t>
            </a:r>
            <a:r>
              <a:rPr lang="ru-RU" spc="-1" dirty="0" smtClean="0">
                <a:latin typeface="Arial"/>
                <a:ea typeface="Microsoft YaHei"/>
              </a:rPr>
              <a:t>систему заданий, позволяющие надежно и объективно оценить уровень предметных результатов обучающихся и выразить результат в числовом эквиваленте.</a:t>
            </a:r>
            <a:endParaRPr lang="ru-RU" spc="-1" dirty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048000"/>
            <a:ext cx="8001000" cy="322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Задачи КИМ:</a:t>
            </a:r>
          </a:p>
          <a:p>
            <a:pPr marL="36072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pc="-1" dirty="0" smtClean="0">
                <a:latin typeface="Arial"/>
              </a:rPr>
              <a:t>обеспечить процесс оценки качества образования современным инструментарием;</a:t>
            </a:r>
          </a:p>
          <a:p>
            <a:pPr marL="36072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pc="-1" dirty="0" smtClean="0">
                <a:latin typeface="Arial"/>
              </a:rPr>
              <a:t>обеспечить единые подходы к оценке качества образования;</a:t>
            </a:r>
          </a:p>
          <a:p>
            <a:pPr marL="36072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pc="-1" dirty="0" smtClean="0">
                <a:latin typeface="Arial"/>
              </a:rPr>
              <a:t>определить эффективность организации образовательного процесса  и полноту достижения целей реализации </a:t>
            </a:r>
            <a:r>
              <a:rPr lang="ru-RU" spc="-1" dirty="0" smtClean="0">
                <a:latin typeface="Arial"/>
              </a:rPr>
              <a:t>АОП</a:t>
            </a:r>
            <a:r>
              <a:rPr lang="ru-RU" spc="-1" dirty="0" smtClean="0">
                <a:latin typeface="Arial"/>
              </a:rPr>
              <a:t>;</a:t>
            </a:r>
          </a:p>
          <a:p>
            <a:pPr marL="36072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pc="-1" dirty="0" smtClean="0">
                <a:latin typeface="Arial"/>
              </a:rPr>
              <a:t>выявить пробелы в знаниях обучающихся и своевременно их скорректировать.</a:t>
            </a:r>
          </a:p>
          <a:p>
            <a:endParaRPr lang="ru-RU" b="1" dirty="0" smtClean="0"/>
          </a:p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92480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spc="-1" dirty="0" smtClean="0">
                <a:latin typeface="Arial"/>
              </a:rPr>
              <a:t>При разработке КИМ должно быть </a:t>
            </a: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spc="-1" dirty="0" smtClean="0">
                <a:latin typeface="Arial"/>
              </a:rPr>
              <a:t>обеспечено их соответствие:</a:t>
            </a:r>
          </a:p>
          <a:p>
            <a:pPr marL="57420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pc="-1" dirty="0" smtClean="0">
                <a:latin typeface="Arial"/>
              </a:rPr>
              <a:t>ФГОС (ОВЗ ИН) соответствующего этапа образования;</a:t>
            </a:r>
          </a:p>
          <a:p>
            <a:pPr marL="57420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pc="-1" dirty="0" smtClean="0">
                <a:latin typeface="Arial"/>
              </a:rPr>
              <a:t>  </a:t>
            </a:r>
            <a:r>
              <a:rPr lang="ru-RU" spc="-1" dirty="0" smtClean="0">
                <a:latin typeface="Arial"/>
              </a:rPr>
              <a:t>АОП </a:t>
            </a:r>
            <a:r>
              <a:rPr lang="ru-RU" spc="-1" dirty="0" smtClean="0">
                <a:latin typeface="Arial"/>
              </a:rPr>
              <a:t>и учебному плану школы;</a:t>
            </a:r>
          </a:p>
          <a:p>
            <a:pPr marL="57420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ru-RU" spc="-1" dirty="0" smtClean="0">
                <a:latin typeface="Arial"/>
              </a:rPr>
              <a:t>  рабочей программе по предмету.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u="sng" spc="-1" dirty="0" smtClean="0">
                <a:latin typeface="Arial"/>
              </a:rPr>
              <a:t>КИМ могут разрабатываться на основе материалов</a:t>
            </a: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spc="-1" dirty="0" smtClean="0">
                <a:latin typeface="Arial"/>
              </a:rPr>
              <a:t>разработанных учителем:</a:t>
            </a:r>
          </a:p>
          <a:p>
            <a:pPr marL="53100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SzPct val="45000"/>
              <a:buFont typeface="Wingdings" charset="2"/>
              <a:buChar char=""/>
              <a:tabLst>
                <a:tab pos="0" algn="l"/>
              </a:tabLst>
            </a:pPr>
            <a:r>
              <a:rPr lang="ru-RU" spc="-1" dirty="0" smtClean="0">
                <a:latin typeface="Arial"/>
              </a:rPr>
              <a:t>методических сборников, допущенных Министерством образования и науки Российской Федерации к использованию при организации образовательного процесса в ОУ;</a:t>
            </a:r>
          </a:p>
          <a:p>
            <a:pPr marL="531000" indent="-22824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ru-RU" spc="-1" dirty="0" smtClean="0">
                <a:latin typeface="Arial"/>
              </a:rPr>
              <a:t>иных источников, соответствующих требованиям ФГОС (ОВЗ ИН).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152400"/>
            <a:ext cx="7543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Фонд оценочных средств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планируемых предметных образовательных результатов  по математике обучающихся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дополнительного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ласс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ФГОС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ГБОУ школы-интерната № 71 г.о.Самара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Picture 11" descr="F:\13 июня ИРО\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40" y="1600200"/>
            <a:ext cx="9093860" cy="4800600"/>
          </a:xfrm>
          <a:prstGeom prst="rect">
            <a:avLst/>
          </a:prstGeom>
          <a:noFill/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pic>
        <p:nvPicPr>
          <p:cNvPr id="15362" name="Picture 2" descr="F:\13 июня ИРО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9144000" cy="54326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pic>
        <p:nvPicPr>
          <p:cNvPr id="16386" name="Picture 2" descr="F:\13 июня ИРО\3.png"/>
          <p:cNvPicPr>
            <a:picLocks noChangeAspect="1" noChangeArrowheads="1"/>
          </p:cNvPicPr>
          <p:nvPr/>
        </p:nvPicPr>
        <p:blipFill>
          <a:blip r:embed="rId3" cstate="print"/>
          <a:srcRect l="2343" t="2010" r="2616" b="1514"/>
          <a:stretch>
            <a:fillRect/>
          </a:stretch>
        </p:blipFill>
        <p:spPr bwMode="auto">
          <a:xfrm>
            <a:off x="0" y="1676400"/>
            <a:ext cx="9170988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24800" y="228600"/>
            <a:ext cx="932191" cy="1066800"/>
          </a:xfrm>
          <a:prstGeom prst="rect">
            <a:avLst/>
          </a:prstGeom>
        </p:spPr>
      </p:pic>
      <p:pic>
        <p:nvPicPr>
          <p:cNvPr id="17410" name="Picture 2" descr="F:\13 июня ИРО\4.png"/>
          <p:cNvPicPr>
            <a:picLocks noChangeAspect="1" noChangeArrowheads="1"/>
          </p:cNvPicPr>
          <p:nvPr/>
        </p:nvPicPr>
        <p:blipFill>
          <a:blip r:embed="rId3" cstate="print"/>
          <a:srcRect l="2194" t="156" r="2194" b="2648"/>
          <a:stretch>
            <a:fillRect/>
          </a:stretch>
        </p:blipFill>
        <p:spPr bwMode="auto">
          <a:xfrm>
            <a:off x="0" y="1905001"/>
            <a:ext cx="9144000" cy="2786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317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Туса</dc:creator>
  <cp:lastModifiedBy>Туса</cp:lastModifiedBy>
  <cp:revision>18</cp:revision>
  <dcterms:created xsi:type="dcterms:W3CDTF">2024-06-12T16:04:40Z</dcterms:created>
  <dcterms:modified xsi:type="dcterms:W3CDTF">2024-06-12T18:58:16Z</dcterms:modified>
</cp:coreProperties>
</file>