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6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28.png" ContentType="image/png"/>
  <Override PartName="/ppt/media/image1.jpeg" ContentType="image/jpeg"/>
  <Override PartName="/ppt/media/image2.png" ContentType="image/png"/>
  <Override PartName="/ppt/media/image3.jpeg" ContentType="image/jpeg"/>
  <Override PartName="/ppt/media/image5.png" ContentType="image/png"/>
  <Override PartName="/ppt/media/image4.png" ContentType="image/png"/>
  <Override PartName="/ppt/media/image6.png" ContentType="image/png"/>
  <Override PartName="/ppt/media/image34.jpeg" ContentType="image/jpeg"/>
  <Override PartName="/ppt/media/image8.jpeg" ContentType="image/jpeg"/>
  <Override PartName="/ppt/media/image7.png" ContentType="image/png"/>
  <Override PartName="/ppt/media/image9.jpeg" ContentType="image/jpeg"/>
  <Override PartName="/ppt/media/image10.png" ContentType="image/pn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29.png" ContentType="image/png"/>
  <Override PartName="/ppt/media/image15.jpeg" ContentType="image/jpeg"/>
  <Override PartName="/ppt/media/image16.jpeg" ContentType="image/jpeg"/>
  <Override PartName="/ppt/media/image17.png" ContentType="image/png"/>
  <Override PartName="/ppt/media/image24.jpeg" ContentType="image/jpeg"/>
  <Override PartName="/ppt/media/image18.png" ContentType="image/png"/>
  <Override PartName="/ppt/media/image19.jpeg" ContentType="image/jpeg"/>
  <Override PartName="/ppt/media/image22.png" ContentType="image/png"/>
  <Override PartName="/ppt/media/image20.png" ContentType="image/png"/>
  <Override PartName="/ppt/media/image21.png" ContentType="image/png"/>
  <Override PartName="/ppt/media/image23.png" ContentType="image/png"/>
  <Override PartName="/ppt/media/image25.jpeg" ContentType="image/jpeg"/>
  <Override PartName="/ppt/media/image26.jpeg" ContentType="image/jpeg"/>
  <Override PartName="/ppt/media/image27.jpeg" ContentType="image/jpe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5.jpeg" ContentType="image/jpeg"/>
  <Override PartName="/ppt/media/image36.jpeg" ContentType="image/jpeg"/>
  <Override PartName="/ppt/media/image37.jpeg" ContentType="image/jpe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notesSlides/notesSlide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_rels/notesSlide5.xml.rels" ContentType="application/vnd.openxmlformats-package.relationships+xml"/>
  <Override PartName="/ppt/notesSlides/_rels/notesSlide12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presProps" Target="presProps.xml"/>
</Relationships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18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  <a:r>
              <a:rPr b="1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Нозологические группы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Нозологические группы</c:v>
                </c:pt>
              </c:strCache>
            </c:strRef>
          </c:tx>
          <c:spPr>
            <a:solidFill>
              <a:srgbClr val="4f81bd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4f81bd"/>
              </a:solidFill>
              <a:ln w="0">
                <a:noFill/>
              </a:ln>
            </c:spPr>
          </c:dPt>
          <c:dPt>
            <c:idx val="1"/>
            <c:spPr>
              <a:solidFill>
                <a:srgbClr val="c0504d"/>
              </a:solidFill>
              <a:ln w="0">
                <a:noFill/>
              </a:ln>
            </c:spPr>
          </c:dPt>
          <c:dPt>
            <c:idx val="2"/>
            <c:spPr>
              <a:solidFill>
                <a:srgbClr val="9bbb59"/>
              </a:solidFill>
              <a:ln w="0">
                <a:noFill/>
              </a:ln>
            </c:spPr>
          </c:dPt>
          <c:dPt>
            <c:idx val="3"/>
            <c:spPr>
              <a:solidFill>
                <a:srgbClr val="8064a2"/>
              </a:solidFill>
              <a:ln w="0">
                <a:noFill/>
              </a:ln>
            </c:spPr>
          </c:dPt>
          <c:dPt>
            <c:idx val="4"/>
            <c:spPr>
              <a:solidFill>
                <a:srgbClr val="4bacc6"/>
              </a:solidFill>
              <a:ln w="0">
                <a:noFill/>
              </a:ln>
            </c:spPr>
          </c:dPt>
          <c:dLbls>
            <c:dLbl>
              <c:idx val="0"/>
              <c:txPr>
                <a:bodyPr wrap="square"/>
                <a:lstStyle/>
                <a:p>
                  <a:pPr>
                    <a:defRPr b="1" sz="16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1"/>
              <c:txPr>
                <a:bodyPr wrap="square"/>
                <a:lstStyle/>
                <a:p>
                  <a:pPr>
                    <a:defRPr b="1" sz="16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2"/>
              <c:txPr>
                <a:bodyPr wrap="square"/>
                <a:lstStyle/>
                <a:p>
                  <a:pPr>
                    <a:defRPr b="1" sz="16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3"/>
              <c:txPr>
                <a:bodyPr wrap="square"/>
                <a:lstStyle/>
                <a:p>
                  <a:pPr>
                    <a:defRPr b="1" sz="16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4"/>
              <c:txPr>
                <a:bodyPr wrap="square"/>
                <a:lstStyle/>
                <a:p>
                  <a:pPr>
                    <a:defRPr b="1" sz="16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txPr>
              <a:bodyPr wrap="square"/>
              <a:lstStyle/>
              <a:p>
                <a:pPr>
                  <a:defRPr b="1" sz="16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eparator>
</c:separator>
            <c:showLeaderLines val="1"/>
          </c:dLbls>
          <c:cat>
            <c:strRef>
              <c:f>categories</c:f>
              <c:strCache>
                <c:ptCount val="5"/>
                <c:pt idx="0">
                  <c:v>с тяжелыми нарушениями речи</c:v>
                </c:pt>
                <c:pt idx="1">
                  <c:v>слабослышащие</c:v>
                </c:pt>
                <c:pt idx="2">
                  <c:v>с растройством аутистического спектра</c:v>
                </c:pt>
                <c:pt idx="3">
                  <c:v>с нарушениями опорно-двигательного аппарата</c:v>
                </c:pt>
                <c:pt idx="4">
                  <c:v>с задержкой психического развития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0.02</c:v>
                </c:pt>
                <c:pt idx="1">
                  <c:v>0.02</c:v>
                </c:pt>
                <c:pt idx="2">
                  <c:v>0.02</c:v>
                </c:pt>
                <c:pt idx="3">
                  <c:v>0.2</c:v>
                </c:pt>
                <c:pt idx="4">
                  <c:v>0.74</c:v>
                </c:pt>
              </c:numCache>
            </c:numRef>
          </c:val>
        </c:ser>
        <c:firstSliceAng val="0"/>
        <c:holeSize val="50"/>
      </c:doughnutChart>
      <c:spPr>
        <a:noFill/>
        <a:ln w="0">
          <a:noFill/>
        </a:ln>
      </c:spPr>
    </c:plotArea>
    <c:legend>
      <c:legendPos val="r"/>
      <c:overlay val="0"/>
      <c:spPr>
        <a:noFill/>
        <a:ln w="0">
          <a:noFill/>
        </a:ln>
      </c:spPr>
      <c:txPr>
        <a:bodyPr/>
        <a:lstStyle/>
        <a:p>
          <a:pPr>
            <a:defRPr b="0" sz="1800" spc="-1" strike="noStrike">
              <a:solidFill>
                <a:srgbClr val="000000"/>
              </a:solidFill>
              <a:latin typeface="Times New Roman"/>
              <a:ea typeface="DejaVu Sans"/>
            </a:defRPr>
          </a:pPr>
        </a:p>
      </c:txPr>
    </c:legend>
    <c:plotVisOnly val="1"/>
    <c:dispBlanksAs val="zero"/>
  </c:chart>
  <c:spPr>
    <a:noFill/>
    <a:ln w="9360">
      <a:solidFill>
        <a:srgbClr val="d9d9d9"/>
      </a:solidFill>
      <a:round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 algn="r">
              <a:buNone/>
            </a:pPr>
            <a:fld id="{AC22FCF1-B0BF-4FAA-B52F-8B7CA2B47FEF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58640" cy="3718800"/>
          </a:xfrm>
          <a:prstGeom prst="rect">
            <a:avLst/>
          </a:prstGeom>
          <a:ln w="0">
            <a:noFill/>
          </a:ln>
        </p:spPr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4200" cy="4462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sldNum" idx="14"/>
          </p:nvPr>
        </p:nvSpPr>
        <p:spPr>
          <a:xfrm>
            <a:off x="3850560" y="9428760"/>
            <a:ext cx="2941560" cy="49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E347B46-4384-4168-A6D3-1053958EDDCB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58640" cy="3718800"/>
          </a:xfrm>
          <a:prstGeom prst="rect">
            <a:avLst/>
          </a:prstGeom>
          <a:ln w="0">
            <a:noFill/>
          </a:ln>
        </p:spPr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4200" cy="4462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sldNum" idx="13"/>
          </p:nvPr>
        </p:nvSpPr>
        <p:spPr>
          <a:xfrm>
            <a:off x="3850560" y="9428760"/>
            <a:ext cx="2941560" cy="49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3EEE94D-157B-4EC2-B8BC-14D10436AC99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4DB092C-850E-4059-8991-A3B7655CCB5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078AB48-80BD-45A4-991C-8003AC18D8C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D37ADF3-EA83-4D07-8DE8-2A566D9188F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B2F7CB8-EF12-4B29-AA8D-B6E80F1858D8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3A112B5-3840-4DA6-A9BA-E5E9B2C4583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7AEA01C-3DA2-4A32-A95E-ABAE382BA11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F0161CC-552C-47E9-9EAE-5D956A18510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E435B35-EF93-43CE-874C-E482362CFC0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8A752C2-1E86-48B2-8921-16415FA100F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23B7CF8-35C9-41E4-BC92-086CBD2D865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8B2DAEA-E3F6-44CC-9E97-F9BC2CC115E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F1DC379-3588-4209-B98B-BB1E54C6EA3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53ACD9C-025E-4B40-9C18-054DC19E6B8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E1F4A5E-4912-4B7E-AED3-9A7CD8A3BDE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66ED804-4BCB-4F32-8316-C4084BC7F38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BE82E11-4FFF-40FF-AC1B-D1D365FE5AC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19C4B36-F000-4380-BC39-D4ECE1B4D99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1C57A50-330C-4569-878D-31555A35096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91D438E9-02C5-49C7-9867-A19E1E15130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4799199-3DE8-4F7F-A8BA-F4311B73A66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A8E00CD0-8140-4CFF-96B5-180EED23F75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33207F2-9F50-459B-A84E-9552AE82C31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6FC6F93-40C3-44E0-9E70-641B4D30DB3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A99628C-4DF3-4E52-8D2D-9EBB4A24384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57830DED-2556-4201-92E7-4D61B4D3004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F01B2F56-13F6-4E6A-B570-72D36B703FC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2BBE4B1-897D-4EAF-8756-B3A7C3D823C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9204891E-36C3-49F5-9C44-34B59A39371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9E13A97D-B8E1-4A93-8771-F9AB12F697E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AFB52CA1-9B4B-40A3-B956-1FFD8DC81D3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EAED09A-C4DE-4AD9-8FAD-62419E50139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DEB768F-7C79-4769-988E-6511A9E4A3A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DFDAB99-5388-4C23-8ACE-52A1A858B6A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642187C-8327-4103-A599-A5BB9809236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6C971AA-00FF-47E6-B6CC-5F365AC6CA7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938593F-C8B0-4E45-95CB-F7A54F0064D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70FF039-3BB3-4972-B41A-AF0C12C47321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10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29760" cy="361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B35A801-6F6E-4978-B3C4-E881E1E4F0B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457200" y="6356520"/>
            <a:ext cx="2129760" cy="361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ftr" idx="7"/>
          </p:nvPr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ldNum" idx="8"/>
          </p:nvPr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144096A-38C9-4E6D-961C-8E44841BC747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 idx="9"/>
          </p:nvPr>
        </p:nvSpPr>
        <p:spPr>
          <a:xfrm>
            <a:off x="457200" y="6356520"/>
            <a:ext cx="2129760" cy="361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1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10.pn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10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slideLayout" Target="../slideLayouts/slideLayout13.xml"/><Relationship Id="rId10" Type="http://schemas.openxmlformats.org/officeDocument/2006/relationships/notesSlide" Target="../notesSlides/notesSlide1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2.png"/><Relationship Id="rId3" Type="http://schemas.openxmlformats.org/officeDocument/2006/relationships/chart" Target="../charts/chart6.xml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7.pn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10.pn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10.pn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10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7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85800" y="2205000"/>
            <a:ext cx="7768440" cy="301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 fontScale="87000"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Индивидуальный образовательный маршрут </a:t>
            </a:r>
            <a:br>
              <a:rPr sz="4400"/>
            </a:b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(примеры инклюзивных практик) </a:t>
            </a:r>
            <a:br>
              <a:rPr sz="4400"/>
            </a:b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МБОУ «Школа № 139»</a:t>
            </a:r>
            <a:br>
              <a:rPr sz="2800"/>
            </a:b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городского округа Самара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1371600" y="6237360"/>
            <a:ext cx="6396840" cy="428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 algn="ctr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1" lang="ru-RU" sz="2800" spc="-1" strike="noStrike">
                <a:solidFill>
                  <a:srgbClr val="808080"/>
                </a:solidFill>
                <a:latin typeface="Times New Roman"/>
              </a:rPr>
              <a:t>2025 г</a:t>
            </a:r>
            <a:r>
              <a:rPr b="0" lang="ru-RU" sz="3200" spc="-1" strike="noStrike">
                <a:solidFill>
                  <a:srgbClr val="8b8b8b"/>
                </a:solidFill>
                <a:latin typeface="Calibri"/>
              </a:rPr>
              <a:t>.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131" name="Picture 2" descr="Школа 139"/>
          <p:cNvPicPr/>
          <p:nvPr/>
        </p:nvPicPr>
        <p:blipFill>
          <a:blip r:embed="rId1"/>
          <a:stretch/>
        </p:blipFill>
        <p:spPr>
          <a:xfrm>
            <a:off x="179640" y="126360"/>
            <a:ext cx="1419480" cy="1426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2" descr=""/>
          <p:cNvPicPr/>
          <p:nvPr/>
        </p:nvPicPr>
        <p:blipFill>
          <a:blip r:embed="rId2"/>
          <a:stretch/>
        </p:blipFill>
        <p:spPr>
          <a:xfrm>
            <a:off x="107640" y="116640"/>
            <a:ext cx="1423080" cy="1423080"/>
          </a:xfrm>
          <a:prstGeom prst="rect">
            <a:avLst/>
          </a:prstGeom>
          <a:ln w="0">
            <a:noFill/>
          </a:ln>
        </p:spPr>
      </p:pic>
      <p:sp>
        <p:nvSpPr>
          <p:cNvPr id="213" name="Скругленная прямоугольная выноска 39"/>
          <p:cNvSpPr/>
          <p:nvPr/>
        </p:nvSpPr>
        <p:spPr>
          <a:xfrm>
            <a:off x="2124000" y="108000"/>
            <a:ext cx="6693480" cy="720000"/>
          </a:xfrm>
          <a:prstGeom prst="wedgeRoundRectCallout">
            <a:avLst>
              <a:gd name="adj1" fmla="val -21029"/>
              <a:gd name="adj2" fmla="val 53928"/>
              <a:gd name="adj3" fmla="val 16667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Инклюзивная образовательная практика: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«Школьный инклюзивный театр»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14" name="Скругленная прямоугольная выноска 80"/>
          <p:cNvSpPr/>
          <p:nvPr/>
        </p:nvSpPr>
        <p:spPr>
          <a:xfrm>
            <a:off x="2160000" y="928080"/>
            <a:ext cx="6480000" cy="331920"/>
          </a:xfrm>
          <a:prstGeom prst="wedgeRoundRectCallout">
            <a:avLst>
              <a:gd name="adj1" fmla="val 18429"/>
              <a:gd name="adj2" fmla="val 50988"/>
              <a:gd name="adj3" fmla="val 16667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Адаптированные  программы внеурочной деятельности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15" name="" descr=""/>
          <p:cNvPicPr/>
          <p:nvPr/>
        </p:nvPicPr>
        <p:blipFill>
          <a:blip r:embed="rId3"/>
          <a:stretch/>
        </p:blipFill>
        <p:spPr>
          <a:xfrm>
            <a:off x="4680000" y="1620000"/>
            <a:ext cx="4313880" cy="2269800"/>
          </a:xfrm>
          <a:prstGeom prst="rect">
            <a:avLst/>
          </a:prstGeom>
          <a:ln w="0">
            <a:noFill/>
          </a:ln>
        </p:spPr>
      </p:pic>
      <p:sp>
        <p:nvSpPr>
          <p:cNvPr id="216" name="Объект 3"/>
          <p:cNvSpPr txBox="1"/>
          <p:nvPr/>
        </p:nvSpPr>
        <p:spPr>
          <a:xfrm>
            <a:off x="4320000" y="4680000"/>
            <a:ext cx="4500000" cy="2178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algn="just"/>
            <a:r>
              <a:rPr b="1" lang="ru-RU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Условия реализации практики. 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Для успешной реализации практики необходимо: </a:t>
            </a:r>
            <a:endParaRPr b="0" lang="ru-RU" sz="1400" spc="-1" strike="noStrike">
              <a:latin typeface="Times New Roman"/>
              <a:ea typeface="Times New Roman"/>
            </a:endParaRPr>
          </a:p>
          <a:p>
            <a:pPr algn="just"/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- разновозрастная инклюзивная группа учащихся;</a:t>
            </a:r>
            <a:endParaRPr b="0" lang="ru-RU" sz="1400" spc="-1" strike="noStrike">
              <a:latin typeface="Times New Roman"/>
              <a:ea typeface="Times New Roman"/>
            </a:endParaRPr>
          </a:p>
          <a:p>
            <a:pPr algn="just"/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- наличие актового зала в школе с оборудованной театральной сценой;</a:t>
            </a:r>
            <a:endParaRPr b="0" lang="ru-RU" sz="1400" spc="-1" strike="noStrike">
              <a:latin typeface="Times New Roman"/>
              <a:ea typeface="Times New Roman"/>
            </a:endParaRPr>
          </a:p>
          <a:p>
            <a:pPr algn="just"/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- соответствие помещения стандартам доступной среды;</a:t>
            </a:r>
            <a:endParaRPr b="0" lang="ru-RU" sz="1400" spc="-1" strike="noStrike">
              <a:latin typeface="Times New Roman"/>
              <a:ea typeface="Times New Roman"/>
            </a:endParaRPr>
          </a:p>
          <a:p>
            <a:pPr algn="just"/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- наличие квалифицированных педагогов;</a:t>
            </a:r>
            <a:endParaRPr b="0" lang="ru-RU" sz="1400" spc="-1" strike="noStrike">
              <a:latin typeface="Times New Roman"/>
              <a:ea typeface="Times New Roman"/>
            </a:endParaRPr>
          </a:p>
          <a:p>
            <a:pPr algn="just"/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- использование системы обучения детей с ОВЗ.  </a:t>
            </a:r>
            <a:endParaRPr b="0" lang="ru-RU" sz="1400" spc="-1" strike="noStrike">
              <a:latin typeface="Times New Roman"/>
              <a:ea typeface="Times New Roman"/>
            </a:endParaRPr>
          </a:p>
        </p:txBody>
      </p:sp>
      <p:pic>
        <p:nvPicPr>
          <p:cNvPr id="217" name="" descr=""/>
          <p:cNvPicPr/>
          <p:nvPr/>
        </p:nvPicPr>
        <p:blipFill>
          <a:blip r:embed="rId4"/>
          <a:stretch/>
        </p:blipFill>
        <p:spPr>
          <a:xfrm>
            <a:off x="1431720" y="5040000"/>
            <a:ext cx="1448280" cy="1440000"/>
          </a:xfrm>
          <a:prstGeom prst="rect">
            <a:avLst/>
          </a:prstGeom>
          <a:ln w="0">
            <a:noFill/>
          </a:ln>
        </p:spPr>
      </p:pic>
      <p:pic>
        <p:nvPicPr>
          <p:cNvPr id="218" name="" descr=""/>
          <p:cNvPicPr/>
          <p:nvPr/>
        </p:nvPicPr>
        <p:blipFill>
          <a:blip r:embed="rId5"/>
          <a:stretch/>
        </p:blipFill>
        <p:spPr>
          <a:xfrm>
            <a:off x="180000" y="1637640"/>
            <a:ext cx="4299480" cy="3222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4" descr=""/>
          <p:cNvPicPr/>
          <p:nvPr/>
        </p:nvPicPr>
        <p:blipFill>
          <a:blip r:embed="rId2"/>
          <a:stretch/>
        </p:blipFill>
        <p:spPr>
          <a:xfrm>
            <a:off x="107640" y="116640"/>
            <a:ext cx="1423080" cy="1423080"/>
          </a:xfrm>
          <a:prstGeom prst="rect">
            <a:avLst/>
          </a:prstGeom>
          <a:ln w="0">
            <a:noFill/>
          </a:ln>
        </p:spPr>
      </p:pic>
      <p:pic>
        <p:nvPicPr>
          <p:cNvPr id="220" name="" descr=""/>
          <p:cNvPicPr/>
          <p:nvPr/>
        </p:nvPicPr>
        <p:blipFill>
          <a:blip r:embed="rId3"/>
          <a:stretch/>
        </p:blipFill>
        <p:spPr>
          <a:xfrm>
            <a:off x="253080" y="1980000"/>
            <a:ext cx="3345480" cy="1502640"/>
          </a:xfrm>
          <a:prstGeom prst="rect">
            <a:avLst/>
          </a:prstGeom>
          <a:ln w="0">
            <a:noFill/>
          </a:ln>
        </p:spPr>
      </p:pic>
      <p:sp>
        <p:nvSpPr>
          <p:cNvPr id="221" name="Скругленная прямоугольная выноска 2"/>
          <p:cNvSpPr/>
          <p:nvPr/>
        </p:nvSpPr>
        <p:spPr>
          <a:xfrm>
            <a:off x="360000" y="3664800"/>
            <a:ext cx="3238560" cy="473760"/>
          </a:xfrm>
          <a:prstGeom prst="wedgeRoundRectCallout">
            <a:avLst>
              <a:gd name="adj1" fmla="val -22869"/>
              <a:gd name="adj2" fmla="val 76267"/>
              <a:gd name="adj3" fmla="val 16667"/>
            </a:avLst>
          </a:prstGeom>
          <a:solidFill>
            <a:srgbClr val="8064a2"/>
          </a:solidFill>
          <a:ln>
            <a:solidFill>
              <a:srgbClr val="5e4977"/>
            </a:solidFill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chemeClr val="lt1"/>
                </a:solidFill>
                <a:latin typeface="Times New Roman"/>
                <a:ea typeface="DejaVu Sans"/>
              </a:rPr>
              <a:t>«6 историй про клоуна Пика с прологом и эпилогом», 2024 г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22" name="Скругленная прямоугольная выноска 10"/>
          <p:cNvSpPr/>
          <p:nvPr/>
        </p:nvSpPr>
        <p:spPr>
          <a:xfrm>
            <a:off x="180000" y="6004800"/>
            <a:ext cx="3598560" cy="473760"/>
          </a:xfrm>
          <a:prstGeom prst="wedgeRoundRectCallout">
            <a:avLst>
              <a:gd name="adj1" fmla="val 54376"/>
              <a:gd name="adj2" fmla="val 25697"/>
              <a:gd name="adj3" fmla="val 16667"/>
            </a:avLst>
          </a:prstGeom>
          <a:solidFill>
            <a:srgbClr val="8064a2"/>
          </a:solidFill>
          <a:ln>
            <a:solidFill>
              <a:srgbClr val="5e4977"/>
            </a:solidFill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chemeClr val="lt1"/>
                </a:solidFill>
                <a:latin typeface="Times New Roman"/>
                <a:ea typeface="DejaVu Sans"/>
              </a:rPr>
              <a:t>«Последние свидетели», 2025 г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23" name="Скругленная прямоугольная выноска 11"/>
          <p:cNvSpPr/>
          <p:nvPr/>
        </p:nvSpPr>
        <p:spPr>
          <a:xfrm>
            <a:off x="540000" y="1440000"/>
            <a:ext cx="2878560" cy="358560"/>
          </a:xfrm>
          <a:prstGeom prst="wedgeRoundRectCallout">
            <a:avLst>
              <a:gd name="adj1" fmla="val 21091"/>
              <a:gd name="adj2" fmla="val 71918"/>
              <a:gd name="adj3" fmla="val 16667"/>
            </a:avLst>
          </a:prstGeom>
          <a:solidFill>
            <a:srgbClr val="8064a2"/>
          </a:solidFill>
          <a:ln>
            <a:solidFill>
              <a:srgbClr val="5e4977"/>
            </a:solidFill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chemeClr val="lt1"/>
                </a:solidFill>
                <a:latin typeface="Times New Roman"/>
                <a:ea typeface="DejaVu Sans"/>
              </a:rPr>
              <a:t>«Дюймовочка», 2022 г.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24" name="" descr=""/>
          <p:cNvPicPr/>
          <p:nvPr/>
        </p:nvPicPr>
        <p:blipFill>
          <a:blip r:embed="rId4"/>
          <a:stretch/>
        </p:blipFill>
        <p:spPr>
          <a:xfrm>
            <a:off x="4142160" y="4860000"/>
            <a:ext cx="3236400" cy="1822680"/>
          </a:xfrm>
          <a:prstGeom prst="rect">
            <a:avLst/>
          </a:prstGeom>
          <a:ln w="0">
            <a:noFill/>
          </a:ln>
        </p:spPr>
      </p:pic>
      <p:pic>
        <p:nvPicPr>
          <p:cNvPr id="225" name="" descr=""/>
          <p:cNvPicPr/>
          <p:nvPr/>
        </p:nvPicPr>
        <p:blipFill>
          <a:blip r:embed="rId5"/>
          <a:stretch/>
        </p:blipFill>
        <p:spPr>
          <a:xfrm>
            <a:off x="227520" y="4320000"/>
            <a:ext cx="3371040" cy="1514880"/>
          </a:xfrm>
          <a:prstGeom prst="rect">
            <a:avLst/>
          </a:prstGeom>
          <a:ln w="0">
            <a:noFill/>
          </a:ln>
        </p:spPr>
      </p:pic>
      <p:sp>
        <p:nvSpPr>
          <p:cNvPr id="226" name="Скругленная прямоугольная выноска 12"/>
          <p:cNvSpPr/>
          <p:nvPr/>
        </p:nvSpPr>
        <p:spPr>
          <a:xfrm>
            <a:off x="4140000" y="4024800"/>
            <a:ext cx="3598560" cy="653760"/>
          </a:xfrm>
          <a:prstGeom prst="wedgeRoundRectCallout">
            <a:avLst>
              <a:gd name="adj1" fmla="val 49952"/>
              <a:gd name="adj2" fmla="val -20060"/>
              <a:gd name="adj3" fmla="val 16667"/>
            </a:avLst>
          </a:prstGeom>
          <a:solidFill>
            <a:srgbClr val="8064a2"/>
          </a:solidFill>
          <a:ln>
            <a:solidFill>
              <a:srgbClr val="5e4977"/>
            </a:solidFill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5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Городской инклюзивный творческий фестиваль «Радужная зебра», 2023 г</a:t>
            </a:r>
            <a:endParaRPr b="0" lang="ru-RU" sz="1500" spc="-1" strike="noStrike">
              <a:latin typeface="Arial"/>
            </a:endParaRPr>
          </a:p>
        </p:txBody>
      </p:sp>
      <p:pic>
        <p:nvPicPr>
          <p:cNvPr id="227" name="" descr=""/>
          <p:cNvPicPr/>
          <p:nvPr/>
        </p:nvPicPr>
        <p:blipFill>
          <a:blip r:embed="rId6"/>
          <a:stretch/>
        </p:blipFill>
        <p:spPr>
          <a:xfrm>
            <a:off x="7920000" y="4140000"/>
            <a:ext cx="609120" cy="898560"/>
          </a:xfrm>
          <a:prstGeom prst="rect">
            <a:avLst/>
          </a:prstGeom>
          <a:ln w="0">
            <a:noFill/>
          </a:ln>
        </p:spPr>
      </p:pic>
      <p:sp>
        <p:nvSpPr>
          <p:cNvPr id="228" name="Скругленная прямоугольная выноска 13"/>
          <p:cNvSpPr/>
          <p:nvPr/>
        </p:nvSpPr>
        <p:spPr>
          <a:xfrm>
            <a:off x="2124000" y="108000"/>
            <a:ext cx="6693480" cy="720000"/>
          </a:xfrm>
          <a:prstGeom prst="wedgeRoundRectCallout">
            <a:avLst>
              <a:gd name="adj1" fmla="val -21029"/>
              <a:gd name="adj2" fmla="val 53928"/>
              <a:gd name="adj3" fmla="val 16667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Инклюзивная образовательная практика: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«Школьный инклюзивный театр»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29" name="" descr=""/>
          <p:cNvPicPr/>
          <p:nvPr/>
        </p:nvPicPr>
        <p:blipFill>
          <a:blip r:embed="rId7"/>
          <a:stretch/>
        </p:blipFill>
        <p:spPr>
          <a:xfrm>
            <a:off x="8340840" y="4860000"/>
            <a:ext cx="657720" cy="898560"/>
          </a:xfrm>
          <a:prstGeom prst="rect">
            <a:avLst/>
          </a:prstGeom>
          <a:ln w="0">
            <a:noFill/>
          </a:ln>
        </p:spPr>
      </p:pic>
      <p:pic>
        <p:nvPicPr>
          <p:cNvPr id="230" name="" descr=""/>
          <p:cNvPicPr/>
          <p:nvPr/>
        </p:nvPicPr>
        <p:blipFill>
          <a:blip r:embed="rId8"/>
          <a:stretch/>
        </p:blipFill>
        <p:spPr>
          <a:xfrm>
            <a:off x="7560000" y="5184000"/>
            <a:ext cx="639000" cy="934560"/>
          </a:xfrm>
          <a:prstGeom prst="rect">
            <a:avLst/>
          </a:prstGeom>
          <a:ln w="0">
            <a:noFill/>
          </a:ln>
        </p:spPr>
      </p:pic>
      <p:pic>
        <p:nvPicPr>
          <p:cNvPr id="231" name="" descr=""/>
          <p:cNvPicPr/>
          <p:nvPr/>
        </p:nvPicPr>
        <p:blipFill>
          <a:blip r:embed="rId9"/>
          <a:stretch/>
        </p:blipFill>
        <p:spPr>
          <a:xfrm>
            <a:off x="8083080" y="5760000"/>
            <a:ext cx="555480" cy="916560"/>
          </a:xfrm>
          <a:prstGeom prst="rect">
            <a:avLst/>
          </a:prstGeom>
          <a:ln w="0">
            <a:noFill/>
          </a:ln>
        </p:spPr>
      </p:pic>
      <p:sp>
        <p:nvSpPr>
          <p:cNvPr id="232" name="Скругленная прямоугольная выноска 14"/>
          <p:cNvSpPr/>
          <p:nvPr/>
        </p:nvSpPr>
        <p:spPr>
          <a:xfrm>
            <a:off x="4320000" y="1440000"/>
            <a:ext cx="2878560" cy="358560"/>
          </a:xfrm>
          <a:prstGeom prst="wedgeRoundRectCallout">
            <a:avLst>
              <a:gd name="adj1" fmla="val 21053"/>
              <a:gd name="adj2" fmla="val 49500"/>
              <a:gd name="adj3" fmla="val 16667"/>
            </a:avLst>
          </a:prstGeom>
          <a:solidFill>
            <a:srgbClr val="8064a2"/>
          </a:solidFill>
          <a:ln>
            <a:solidFill>
              <a:srgbClr val="5e4977"/>
            </a:solidFill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chemeClr val="lt1"/>
                </a:solidFill>
                <a:latin typeface="Times New Roman"/>
                <a:ea typeface="DejaVu Sans"/>
              </a:rPr>
              <a:t>10 лет - 7 спектаклей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33" name="Скругленная прямоугольная выноска 15"/>
          <p:cNvSpPr/>
          <p:nvPr/>
        </p:nvSpPr>
        <p:spPr>
          <a:xfrm>
            <a:off x="2160000" y="928080"/>
            <a:ext cx="6480000" cy="331920"/>
          </a:xfrm>
          <a:prstGeom prst="wedgeRoundRectCallout">
            <a:avLst>
              <a:gd name="adj1" fmla="val 18429"/>
              <a:gd name="adj2" fmla="val 50988"/>
              <a:gd name="adj3" fmla="val 16667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Адаптированные  программы внеурочной деятельности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34" name="" descr=""/>
          <p:cNvPicPr/>
          <p:nvPr/>
        </p:nvPicPr>
        <p:blipFill>
          <a:blip r:embed="rId10"/>
          <a:stretch/>
        </p:blipFill>
        <p:spPr>
          <a:xfrm>
            <a:off x="4140000" y="1980000"/>
            <a:ext cx="3913200" cy="1976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13" descr=""/>
          <p:cNvPicPr/>
          <p:nvPr/>
        </p:nvPicPr>
        <p:blipFill>
          <a:blip r:embed="rId2"/>
          <a:stretch/>
        </p:blipFill>
        <p:spPr>
          <a:xfrm>
            <a:off x="107640" y="116640"/>
            <a:ext cx="1423080" cy="1423080"/>
          </a:xfrm>
          <a:prstGeom prst="rect">
            <a:avLst/>
          </a:prstGeom>
          <a:ln w="0">
            <a:noFill/>
          </a:ln>
        </p:spPr>
      </p:pic>
      <p:sp>
        <p:nvSpPr>
          <p:cNvPr id="236" name="Скругленная прямоугольная выноска 46"/>
          <p:cNvSpPr/>
          <p:nvPr/>
        </p:nvSpPr>
        <p:spPr>
          <a:xfrm>
            <a:off x="407160" y="2880000"/>
            <a:ext cx="3596760" cy="896400"/>
          </a:xfrm>
          <a:prstGeom prst="wedgeRoundRectCallout">
            <a:avLst>
              <a:gd name="adj1" fmla="val -21376"/>
              <a:gd name="adj2" fmla="val 48022"/>
              <a:gd name="adj3" fmla="val 16667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87 % выпускников с ОВЗ получают среднее профессиональное образование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37" name="Скругленная прямоугольная выноска 47"/>
          <p:cNvSpPr/>
          <p:nvPr/>
        </p:nvSpPr>
        <p:spPr>
          <a:xfrm>
            <a:off x="407160" y="1679400"/>
            <a:ext cx="3369240" cy="837000"/>
          </a:xfrm>
          <a:prstGeom prst="wedgeRoundRectCallout">
            <a:avLst>
              <a:gd name="adj1" fmla="val 21736"/>
              <a:gd name="adj2" fmla="val 84924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100 % выпускников 9 классов получают аттестаты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38" name="Скругленная прямоугольная выноска 48"/>
          <p:cNvSpPr/>
          <p:nvPr/>
        </p:nvSpPr>
        <p:spPr>
          <a:xfrm>
            <a:off x="360000" y="3960000"/>
            <a:ext cx="3596760" cy="716400"/>
          </a:xfrm>
          <a:prstGeom prst="wedgeRoundRectCallout">
            <a:avLst>
              <a:gd name="adj1" fmla="val -21376"/>
              <a:gd name="adj2" fmla="val 48022"/>
              <a:gd name="adj3" fmla="val 16667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13 % выпускников с ОВЗ получают высшее образование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39" name="" descr=""/>
          <p:cNvPicPr/>
          <p:nvPr/>
        </p:nvPicPr>
        <p:blipFill>
          <a:blip r:embed="rId3"/>
          <a:stretch/>
        </p:blipFill>
        <p:spPr>
          <a:xfrm>
            <a:off x="6480000" y="4500000"/>
            <a:ext cx="1440000" cy="1920960"/>
          </a:xfrm>
          <a:prstGeom prst="rect">
            <a:avLst/>
          </a:prstGeom>
          <a:ln w="0">
            <a:noFill/>
          </a:ln>
        </p:spPr>
      </p:pic>
      <p:sp>
        <p:nvSpPr>
          <p:cNvPr id="240" name="Скругленная прямоугольная выноска 52"/>
          <p:cNvSpPr/>
          <p:nvPr/>
        </p:nvSpPr>
        <p:spPr>
          <a:xfrm>
            <a:off x="6305040" y="6480000"/>
            <a:ext cx="1794960" cy="351360"/>
          </a:xfrm>
          <a:prstGeom prst="wedgeRoundRectCallout">
            <a:avLst>
              <a:gd name="adj1" fmla="val -30848"/>
              <a:gd name="adj2" fmla="val -51621"/>
              <a:gd name="adj3" fmla="val 16667"/>
            </a:avLst>
          </a:prstGeom>
          <a:solidFill>
            <a:srgbClr val="158466"/>
          </a:solidFill>
          <a:ln>
            <a:solidFill>
              <a:srgbClr val="5e4977"/>
            </a:solidFill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69480" rIns="69480" tIns="34560" bIns="34560" anchor="ctr">
            <a:noAutofit/>
          </a:bodyPr>
          <a:p>
            <a:pPr>
              <a:lnSpc>
                <a:spcPct val="115000"/>
              </a:lnSpc>
              <a:spcAft>
                <a:spcPts val="1001"/>
              </a:spcAft>
            </a:pPr>
            <a:r>
              <a:rPr b="1" lang="ru-RU" sz="800" spc="-1" strike="noStrike">
                <a:solidFill>
                  <a:srgbClr val="ffffff"/>
                </a:solidFill>
                <a:latin typeface="Verdana"/>
                <a:ea typeface="Verdana"/>
              </a:rPr>
              <a:t>ТВОРЧЕСКАЯ РЕАЛИЗАЦИЯ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41" name="Скругленная прямоугольная выноска 53"/>
          <p:cNvSpPr/>
          <p:nvPr/>
        </p:nvSpPr>
        <p:spPr>
          <a:xfrm>
            <a:off x="4500000" y="1260000"/>
            <a:ext cx="4316400" cy="536400"/>
          </a:xfrm>
          <a:prstGeom prst="wedgeRoundRectCallout">
            <a:avLst>
              <a:gd name="adj1" fmla="val 21736"/>
              <a:gd name="adj2" fmla="val 84924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Самореализация выпускников с ОВЗ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42" name="" descr=""/>
          <p:cNvPicPr/>
          <p:nvPr/>
        </p:nvPicPr>
        <p:blipFill>
          <a:blip r:embed="rId4"/>
          <a:stretch/>
        </p:blipFill>
        <p:spPr>
          <a:xfrm>
            <a:off x="6123600" y="2160000"/>
            <a:ext cx="2156400" cy="1622880"/>
          </a:xfrm>
          <a:prstGeom prst="rect">
            <a:avLst/>
          </a:prstGeom>
          <a:ln w="0">
            <a:noFill/>
          </a:ln>
        </p:spPr>
      </p:pic>
      <p:sp>
        <p:nvSpPr>
          <p:cNvPr id="243" name="Скругленная прямоугольная выноска 54"/>
          <p:cNvSpPr/>
          <p:nvPr/>
        </p:nvSpPr>
        <p:spPr>
          <a:xfrm>
            <a:off x="6300000" y="3960000"/>
            <a:ext cx="1794600" cy="351360"/>
          </a:xfrm>
          <a:prstGeom prst="wedgeRoundRectCallout">
            <a:avLst>
              <a:gd name="adj1" fmla="val -50319"/>
              <a:gd name="adj2" fmla="val -13306"/>
              <a:gd name="adj3" fmla="val 16667"/>
            </a:avLst>
          </a:prstGeom>
          <a:solidFill>
            <a:srgbClr val="158466"/>
          </a:solidFill>
          <a:ln>
            <a:solidFill>
              <a:srgbClr val="5e4977"/>
            </a:solidFill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69480" rIns="69480" tIns="34560" bIns="34560" anchor="ctr">
            <a:noAutofit/>
          </a:bodyPr>
          <a:p>
            <a:pPr>
              <a:lnSpc>
                <a:spcPct val="115000"/>
              </a:lnSpc>
              <a:spcAft>
                <a:spcPts val="1001"/>
              </a:spcAft>
            </a:pPr>
            <a:r>
              <a:rPr b="1" lang="ru-RU" sz="800" spc="-1" strike="noStrike">
                <a:solidFill>
                  <a:srgbClr val="ffffff"/>
                </a:solidFill>
                <a:latin typeface="Verdana"/>
                <a:ea typeface="Verdana"/>
              </a:rPr>
              <a:t>РЕЖЕССЁР НАРОДНОГО ТЕАТРА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44" name="Скругленная прямоугольная выноска 40"/>
          <p:cNvSpPr/>
          <p:nvPr/>
        </p:nvSpPr>
        <p:spPr>
          <a:xfrm>
            <a:off x="2123640" y="357840"/>
            <a:ext cx="6476760" cy="653760"/>
          </a:xfrm>
          <a:prstGeom prst="wedgeRoundRectCallout">
            <a:avLst>
              <a:gd name="adj1" fmla="val -21678"/>
              <a:gd name="adj2" fmla="val 82535"/>
              <a:gd name="adj3" fmla="val 16667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Результаты инклюзивной образовательной практики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45" name="" descr=""/>
          <p:cNvPicPr/>
          <p:nvPr/>
        </p:nvPicPr>
        <p:blipFill>
          <a:blip r:embed="rId5"/>
          <a:stretch/>
        </p:blipFill>
        <p:spPr>
          <a:xfrm>
            <a:off x="360000" y="4860000"/>
            <a:ext cx="1340640" cy="1835280"/>
          </a:xfrm>
          <a:prstGeom prst="rect">
            <a:avLst/>
          </a:prstGeom>
          <a:ln w="0">
            <a:noFill/>
          </a:ln>
        </p:spPr>
      </p:pic>
      <p:pic>
        <p:nvPicPr>
          <p:cNvPr id="246" name="" descr=""/>
          <p:cNvPicPr/>
          <p:nvPr/>
        </p:nvPicPr>
        <p:blipFill>
          <a:blip r:embed="rId6"/>
          <a:stretch/>
        </p:blipFill>
        <p:spPr>
          <a:xfrm>
            <a:off x="1980000" y="4868280"/>
            <a:ext cx="1305720" cy="1799280"/>
          </a:xfrm>
          <a:prstGeom prst="rect">
            <a:avLst/>
          </a:prstGeom>
          <a:ln w="0">
            <a:noFill/>
          </a:ln>
        </p:spPr>
      </p:pic>
      <p:pic>
        <p:nvPicPr>
          <p:cNvPr id="247" name="" descr=""/>
          <p:cNvPicPr/>
          <p:nvPr/>
        </p:nvPicPr>
        <p:blipFill>
          <a:blip r:embed="rId7"/>
          <a:stretch/>
        </p:blipFill>
        <p:spPr>
          <a:xfrm>
            <a:off x="3780000" y="4680720"/>
            <a:ext cx="2160360" cy="1619280"/>
          </a:xfrm>
          <a:prstGeom prst="rect">
            <a:avLst/>
          </a:prstGeom>
          <a:ln w="0">
            <a:noFill/>
          </a:ln>
        </p:spPr>
      </p:pic>
      <p:sp>
        <p:nvSpPr>
          <p:cNvPr id="248" name="Скругленная прямоугольная выноска 55"/>
          <p:cNvSpPr/>
          <p:nvPr/>
        </p:nvSpPr>
        <p:spPr>
          <a:xfrm>
            <a:off x="3852000" y="6480000"/>
            <a:ext cx="2052000" cy="351360"/>
          </a:xfrm>
          <a:prstGeom prst="wedgeRoundRectCallout">
            <a:avLst>
              <a:gd name="adj1" fmla="val -30848"/>
              <a:gd name="adj2" fmla="val -51621"/>
              <a:gd name="adj3" fmla="val 16667"/>
            </a:avLst>
          </a:prstGeom>
          <a:solidFill>
            <a:srgbClr val="158466"/>
          </a:solidFill>
          <a:ln>
            <a:solidFill>
              <a:srgbClr val="5e4977"/>
            </a:solidFill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69480" rIns="69480" tIns="34560" bIns="34560" anchor="ctr">
            <a:noAutofit/>
          </a:bodyPr>
          <a:p>
            <a:pPr>
              <a:lnSpc>
                <a:spcPct val="115000"/>
              </a:lnSpc>
              <a:spcAft>
                <a:spcPts val="1001"/>
              </a:spcAft>
            </a:pPr>
            <a:r>
              <a:rPr b="1" lang="ru-RU" sz="800" spc="-1" strike="noStrike">
                <a:solidFill>
                  <a:srgbClr val="ffffff"/>
                </a:solidFill>
                <a:latin typeface="Verdana"/>
                <a:ea typeface="Verdana"/>
              </a:rPr>
              <a:t>АДАПТИВНЫЙ СПОРТ И СПОРТИВНОЕ ВОЛОНТЁРСТВО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49" name="" descr=""/>
          <p:cNvPicPr/>
          <p:nvPr/>
        </p:nvPicPr>
        <p:blipFill>
          <a:blip r:embed="rId8"/>
          <a:stretch/>
        </p:blipFill>
        <p:spPr>
          <a:xfrm>
            <a:off x="4320000" y="1981440"/>
            <a:ext cx="1080000" cy="1918800"/>
          </a:xfrm>
          <a:prstGeom prst="rect">
            <a:avLst/>
          </a:prstGeom>
          <a:ln w="0">
            <a:noFill/>
          </a:ln>
        </p:spPr>
      </p:pic>
      <p:sp>
        <p:nvSpPr>
          <p:cNvPr id="250" name="Скругленная прямоугольная выноска 91"/>
          <p:cNvSpPr/>
          <p:nvPr/>
        </p:nvSpPr>
        <p:spPr>
          <a:xfrm>
            <a:off x="4289040" y="3968640"/>
            <a:ext cx="1470960" cy="351360"/>
          </a:xfrm>
          <a:prstGeom prst="wedgeRoundRectCallout">
            <a:avLst>
              <a:gd name="adj1" fmla="val -30848"/>
              <a:gd name="adj2" fmla="val -51621"/>
              <a:gd name="adj3" fmla="val 16667"/>
            </a:avLst>
          </a:prstGeom>
          <a:solidFill>
            <a:srgbClr val="158466"/>
          </a:solidFill>
          <a:ln>
            <a:solidFill>
              <a:srgbClr val="5e4977"/>
            </a:solidFill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69480" rIns="69480" tIns="34560" bIns="34560" anchor="ctr">
            <a:noAutofit/>
          </a:bodyPr>
          <a:p>
            <a:pPr>
              <a:lnSpc>
                <a:spcPct val="115000"/>
              </a:lnSpc>
              <a:spcAft>
                <a:spcPts val="1001"/>
              </a:spcAft>
            </a:pPr>
            <a:r>
              <a:rPr b="1" lang="ru-RU" sz="800" spc="-1" strike="noStrike">
                <a:solidFill>
                  <a:srgbClr val="ffffff"/>
                </a:solidFill>
                <a:latin typeface="Verdana"/>
                <a:ea typeface="Verdana"/>
              </a:rPr>
              <a:t>Обучение в СПО и вузах Самары</a:t>
            </a:r>
            <a:endParaRPr b="0" lang="ru-RU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3" descr=""/>
          <p:cNvPicPr/>
          <p:nvPr/>
        </p:nvPicPr>
        <p:blipFill>
          <a:blip r:embed="rId2"/>
          <a:stretch/>
        </p:blipFill>
        <p:spPr>
          <a:xfrm>
            <a:off x="107640" y="44640"/>
            <a:ext cx="1423080" cy="1423080"/>
          </a:xfrm>
          <a:prstGeom prst="rect">
            <a:avLst/>
          </a:prstGeom>
          <a:ln w="0">
            <a:noFill/>
          </a:ln>
        </p:spPr>
      </p:pic>
      <p:sp>
        <p:nvSpPr>
          <p:cNvPr id="133" name="Скругленная прямоугольная выноска 5"/>
          <p:cNvSpPr/>
          <p:nvPr/>
        </p:nvSpPr>
        <p:spPr>
          <a:xfrm>
            <a:off x="720000" y="2088000"/>
            <a:ext cx="4822560" cy="970560"/>
          </a:xfrm>
          <a:prstGeom prst="wedgeRoundRectCallout">
            <a:avLst>
              <a:gd name="adj1" fmla="val -22414"/>
              <a:gd name="adj2" fmla="val 69883"/>
              <a:gd name="adj3" fmla="val 16667"/>
            </a:avLst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Calibri"/>
              </a:rPr>
              <a:t>Первый ребенок с особыми потребностями в образовании пришёл в школу в 2009 году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34" name="Скругленная прямоугольная выноска 6"/>
          <p:cNvSpPr/>
          <p:nvPr/>
        </p:nvSpPr>
        <p:spPr>
          <a:xfrm>
            <a:off x="720000" y="3420000"/>
            <a:ext cx="4822560" cy="896400"/>
          </a:xfrm>
          <a:prstGeom prst="wedgeRoundRectCallout">
            <a:avLst>
              <a:gd name="adj1" fmla="val -21591"/>
              <a:gd name="adj2" fmla="val 72765"/>
              <a:gd name="adj3" fmla="val 16667"/>
            </a:avLst>
          </a:prstGeom>
          <a:gradFill rotWithShape="0">
            <a:gsLst>
              <a:gs pos="0">
                <a:srgbClr val="1f497d"/>
              </a:gs>
              <a:gs pos="100000">
                <a:srgbClr val="3c7ac7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На сегодняшний день в школе обучается 1109 детей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35" name="Заголовок 6"/>
          <p:cNvSpPr/>
          <p:nvPr/>
        </p:nvSpPr>
        <p:spPr>
          <a:xfrm>
            <a:off x="755640" y="5580000"/>
            <a:ext cx="3308400" cy="999360"/>
          </a:xfrm>
          <a:prstGeom prst="wedgeRoundRectCallout">
            <a:avLst>
              <a:gd name="adj1" fmla="val 71423"/>
              <a:gd name="adj2" fmla="val 22860"/>
              <a:gd name="adj3" fmla="val 16667"/>
            </a:avLst>
          </a:prstGeom>
          <a:gradFill rotWithShape="0">
            <a:gsLst>
              <a:gs pos="0">
                <a:srgbClr val="1f497d"/>
              </a:gs>
              <a:gs pos="100000">
                <a:srgbClr val="3c7ac7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lIns="90000" rIns="90000" tIns="45000" bIns="45000" anchor="ctr">
            <a:normAutofit fontScale="99000"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Дети с  ОВЗ составляют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7,8 % от общего количества учащихся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36" name="Скругленная прямоугольная выноска 8"/>
          <p:cNvSpPr/>
          <p:nvPr/>
        </p:nvSpPr>
        <p:spPr>
          <a:xfrm>
            <a:off x="756000" y="4608000"/>
            <a:ext cx="3310560" cy="716400"/>
          </a:xfrm>
          <a:prstGeom prst="wedgeRoundRectCallout">
            <a:avLst>
              <a:gd name="adj1" fmla="val -20260"/>
              <a:gd name="adj2" fmla="val 77769"/>
              <a:gd name="adj3" fmla="val 16667"/>
            </a:avLst>
          </a:prstGeom>
          <a:gradFill rotWithShape="0">
            <a:gsLst>
              <a:gs pos="0">
                <a:srgbClr val="1f497d"/>
              </a:gs>
              <a:gs pos="100000">
                <a:srgbClr val="3c7ac7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87 человек –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это детей с ОВЗ  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37" name="Скругленная прямоугольная выноска 9"/>
          <p:cNvSpPr/>
          <p:nvPr/>
        </p:nvSpPr>
        <p:spPr>
          <a:xfrm>
            <a:off x="4860000" y="6084000"/>
            <a:ext cx="3956400" cy="656640"/>
          </a:xfrm>
          <a:prstGeom prst="wedgeRoundRectCallout">
            <a:avLst>
              <a:gd name="adj1" fmla="val 49673"/>
              <a:gd name="adj2" fmla="val 21152"/>
              <a:gd name="adj3" fmla="val 16667"/>
            </a:avLst>
          </a:prstGeom>
          <a:gradFill rotWithShape="0">
            <a:gsLst>
              <a:gs pos="0">
                <a:srgbClr val="1f497d"/>
              </a:gs>
              <a:gs pos="100000">
                <a:srgbClr val="3c7ac7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chemeClr val="lt1"/>
                </a:solidFill>
                <a:latin typeface="Liberation Serif;Times New Roman"/>
                <a:ea typeface="Arial Unicode MS"/>
              </a:rPr>
              <a:t>на дому по медицинским показаниям — 2 %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38" name="Скругленная прямоугольная выноска 16"/>
          <p:cNvSpPr/>
          <p:nvPr/>
        </p:nvSpPr>
        <p:spPr>
          <a:xfrm>
            <a:off x="4860000" y="5472000"/>
            <a:ext cx="3922560" cy="466560"/>
          </a:xfrm>
          <a:prstGeom prst="wedgeRoundRectCallout">
            <a:avLst>
              <a:gd name="adj1" fmla="val 49673"/>
              <a:gd name="adj2" fmla="val 21152"/>
              <a:gd name="adj3" fmla="val 16667"/>
            </a:avLst>
          </a:prstGeom>
          <a:gradFill rotWithShape="0">
            <a:gsLst>
              <a:gs pos="0">
                <a:srgbClr val="1f497d"/>
              </a:gs>
              <a:gs pos="100000">
                <a:srgbClr val="3c7ac7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chemeClr val="lt1"/>
                </a:solidFill>
                <a:latin typeface="Liberation Serif;Times New Roman"/>
                <a:ea typeface="Arial Unicode MS"/>
              </a:rPr>
              <a:t>с частичной интеграцией — 32 %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39" name="Скругленная прямоугольная выноска 17"/>
          <p:cNvSpPr/>
          <p:nvPr/>
        </p:nvSpPr>
        <p:spPr>
          <a:xfrm>
            <a:off x="4860000" y="4860000"/>
            <a:ext cx="3920400" cy="430560"/>
          </a:xfrm>
          <a:prstGeom prst="wedgeRoundRectCallout">
            <a:avLst>
              <a:gd name="adj1" fmla="val 49673"/>
              <a:gd name="adj2" fmla="val 21152"/>
              <a:gd name="adj3" fmla="val 16667"/>
            </a:avLst>
          </a:prstGeom>
          <a:gradFill rotWithShape="0">
            <a:gsLst>
              <a:gs pos="0">
                <a:srgbClr val="1f497d"/>
              </a:gs>
              <a:gs pos="100000">
                <a:srgbClr val="3c7ac7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chemeClr val="lt1"/>
                </a:solidFill>
                <a:latin typeface="Times New Roman"/>
                <a:ea typeface="Arial Unicode MS"/>
              </a:rPr>
              <a:t>инклюзивное обучение  -  66%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40" name="Picture 1" descr=""/>
          <p:cNvPicPr/>
          <p:nvPr/>
        </p:nvPicPr>
        <p:blipFill>
          <a:blip r:embed="rId3"/>
          <a:stretch/>
        </p:blipFill>
        <p:spPr>
          <a:xfrm>
            <a:off x="6251040" y="180000"/>
            <a:ext cx="2745360" cy="2156400"/>
          </a:xfrm>
          <a:prstGeom prst="rect">
            <a:avLst/>
          </a:prstGeom>
          <a:ln w="0">
            <a:noFill/>
          </a:ln>
        </p:spPr>
      </p:pic>
      <p:sp>
        <p:nvSpPr>
          <p:cNvPr id="141" name="Скругленная прямоугольная выноска 19"/>
          <p:cNvSpPr/>
          <p:nvPr/>
        </p:nvSpPr>
        <p:spPr>
          <a:xfrm>
            <a:off x="1440000" y="1116000"/>
            <a:ext cx="4075200" cy="716400"/>
          </a:xfrm>
          <a:prstGeom prst="wedgeRoundRectCallout">
            <a:avLst>
              <a:gd name="adj1" fmla="val 57563"/>
              <a:gd name="adj2" fmla="val -21564"/>
              <a:gd name="adj3" fmla="val 16667"/>
            </a:avLst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Дата рождения школы –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1 сентября 1988 г.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4"/>
          <a:stretch/>
        </p:blipFill>
        <p:spPr>
          <a:xfrm>
            <a:off x="6300000" y="2562480"/>
            <a:ext cx="2698560" cy="2026440"/>
          </a:xfrm>
          <a:prstGeom prst="rect">
            <a:avLst/>
          </a:prstGeom>
          <a:ln w="0">
            <a:noFill/>
          </a:ln>
        </p:spPr>
      </p:pic>
      <p:sp>
        <p:nvSpPr>
          <p:cNvPr id="143" name="Скругленная прямоугольная выноска 41"/>
          <p:cNvSpPr/>
          <p:nvPr/>
        </p:nvSpPr>
        <p:spPr>
          <a:xfrm>
            <a:off x="1620000" y="144000"/>
            <a:ext cx="3236040" cy="534600"/>
          </a:xfrm>
          <a:prstGeom prst="wedgeRoundRectCallout">
            <a:avLst>
              <a:gd name="adj1" fmla="val 49844"/>
              <a:gd name="adj2" fmla="val -20808"/>
              <a:gd name="adj3" fmla="val 16667"/>
            </a:avLst>
          </a:prstGeom>
          <a:gradFill rotWithShape="0">
            <a:gsLst>
              <a:gs pos="0">
                <a:srgbClr val="355269"/>
              </a:gs>
              <a:gs pos="100000">
                <a:srgbClr val="355269">
                  <a:alpha val="0"/>
                </a:srgbClr>
              </a:gs>
            </a:gsLst>
            <a:lin ang="5400000"/>
          </a:gradFill>
          <a:ln>
            <a:solidFill>
              <a:srgbClr val="2a6099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О ШКОЛЕ 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11" descr="Школа 139"/>
          <p:cNvPicPr/>
          <p:nvPr/>
        </p:nvPicPr>
        <p:blipFill>
          <a:blip r:embed="rId2"/>
          <a:stretch/>
        </p:blipFill>
        <p:spPr>
          <a:xfrm>
            <a:off x="179640" y="126360"/>
            <a:ext cx="1419480" cy="1426680"/>
          </a:xfrm>
          <a:prstGeom prst="rect">
            <a:avLst/>
          </a:prstGeom>
          <a:ln w="0">
            <a:noFill/>
          </a:ln>
        </p:spPr>
      </p:pic>
      <p:sp>
        <p:nvSpPr>
          <p:cNvPr id="145" name="Скругленная прямоугольная выноска 49"/>
          <p:cNvSpPr/>
          <p:nvPr/>
        </p:nvSpPr>
        <p:spPr>
          <a:xfrm>
            <a:off x="1631160" y="167040"/>
            <a:ext cx="3236040" cy="534600"/>
          </a:xfrm>
          <a:prstGeom prst="wedgeRoundRectCallout">
            <a:avLst>
              <a:gd name="adj1" fmla="val 50088"/>
              <a:gd name="adj2" fmla="val 1503"/>
              <a:gd name="adj3" fmla="val 16667"/>
            </a:avLst>
          </a:prstGeom>
          <a:gradFill rotWithShape="0">
            <a:gsLst>
              <a:gs pos="0">
                <a:srgbClr val="355269"/>
              </a:gs>
              <a:gs pos="100000">
                <a:srgbClr val="355269">
                  <a:alpha val="0"/>
                </a:srgbClr>
              </a:gs>
            </a:gsLst>
            <a:lin ang="5400000"/>
          </a:gradFill>
          <a:ln>
            <a:solidFill>
              <a:srgbClr val="2a6099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КОНТИНГЕНТ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46" name="PlaceHolder 7"/>
          <p:cNvSpPr/>
          <p:nvPr/>
        </p:nvSpPr>
        <p:spPr>
          <a:xfrm>
            <a:off x="1584720" y="923040"/>
            <a:ext cx="7053840" cy="718560"/>
          </a:xfrm>
          <a:prstGeom prst="rect">
            <a:avLst/>
          </a:prstGeom>
          <a:gradFill rotWithShape="0">
            <a:gsLst>
              <a:gs pos="0">
                <a:srgbClr val="1f497d"/>
              </a:gs>
              <a:gs pos="100000">
                <a:srgbClr val="3c7ac7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82000"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Первыми учениками с особыми образовательными потребностями были дети с нарушениями опорно-двигательного аппарата. </a:t>
            </a:r>
            <a:endParaRPr b="0" lang="ru-RU" sz="2000" spc="-1" strike="noStrike">
              <a:latin typeface="Arial"/>
            </a:endParaRPr>
          </a:p>
        </p:txBody>
      </p:sp>
      <p:graphicFrame>
        <p:nvGraphicFramePr>
          <p:cNvPr id="147" name="Объект 1"/>
          <p:cNvGraphicFramePr/>
          <p:nvPr/>
        </p:nvGraphicFramePr>
        <p:xfrm>
          <a:off x="415440" y="2700000"/>
          <a:ext cx="8223120" cy="3418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8" name="Заголовок 1"/>
          <p:cNvSpPr/>
          <p:nvPr/>
        </p:nvSpPr>
        <p:spPr>
          <a:xfrm>
            <a:off x="1620000" y="1800000"/>
            <a:ext cx="7018560" cy="934560"/>
          </a:xfrm>
          <a:prstGeom prst="wedgeRoundRectCallout">
            <a:avLst>
              <a:gd name="adj1" fmla="val 20523"/>
              <a:gd name="adj2" fmla="val 76376"/>
              <a:gd name="adj3" fmla="val 16667"/>
            </a:avLst>
          </a:prstGeom>
          <a:gradFill rotWithShape="0">
            <a:gsLst>
              <a:gs pos="0">
                <a:srgbClr val="1f497d"/>
              </a:gs>
              <a:gs pos="100000">
                <a:srgbClr val="3c7ac7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2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В настоящий момент в школе обучаются ребята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2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с инвалидностью и с ОВЗ 5 нозологических групп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49" name="Заголовок 3"/>
          <p:cNvSpPr/>
          <p:nvPr/>
        </p:nvSpPr>
        <p:spPr>
          <a:xfrm>
            <a:off x="1656000" y="6181560"/>
            <a:ext cx="7018560" cy="502560"/>
          </a:xfrm>
          <a:prstGeom prst="wedgeRoundRectCallout">
            <a:avLst>
              <a:gd name="adj1" fmla="val 20212"/>
              <a:gd name="adj2" fmla="val 50999"/>
              <a:gd name="adj3" fmla="val 16667"/>
            </a:avLst>
          </a:prstGeom>
          <a:gradFill rotWithShape="0">
            <a:gsLst>
              <a:gs pos="0">
                <a:srgbClr val="1f497d"/>
              </a:gs>
              <a:gs pos="100000">
                <a:srgbClr val="3c7ac7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20000"/>
              </a:lnSpc>
            </a:pPr>
            <a:r>
              <a:rPr b="1" lang="ru-RU" sz="22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Есть дети с тяжёлыми сочетанными нарушениями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2" descr=""/>
          <p:cNvPicPr/>
          <p:nvPr/>
        </p:nvPicPr>
        <p:blipFill>
          <a:blip r:embed="rId2"/>
          <a:stretch/>
        </p:blipFill>
        <p:spPr>
          <a:xfrm>
            <a:off x="107640" y="116640"/>
            <a:ext cx="1423080" cy="1423080"/>
          </a:xfrm>
          <a:prstGeom prst="rect">
            <a:avLst/>
          </a:prstGeom>
          <a:ln w="0">
            <a:noFill/>
          </a:ln>
        </p:spPr>
      </p:pic>
      <p:sp>
        <p:nvSpPr>
          <p:cNvPr id="151" name="Скругленная прямоугольная выноска 7"/>
          <p:cNvSpPr/>
          <p:nvPr/>
        </p:nvSpPr>
        <p:spPr>
          <a:xfrm>
            <a:off x="1620000" y="1080000"/>
            <a:ext cx="2972520" cy="474120"/>
          </a:xfrm>
          <a:prstGeom prst="wedgeRoundRectCallout">
            <a:avLst>
              <a:gd name="adj1" fmla="val -21693"/>
              <a:gd name="adj2" fmla="val 66236"/>
              <a:gd name="adj3" fmla="val 16667"/>
            </a:avLst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Инклюзивные классы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52" name="Рисунок 6" descr=""/>
          <p:cNvPicPr/>
          <p:nvPr/>
        </p:nvPicPr>
        <p:blipFill>
          <a:blip r:embed="rId3"/>
          <a:stretch/>
        </p:blipFill>
        <p:spPr>
          <a:xfrm>
            <a:off x="1078560" y="1800000"/>
            <a:ext cx="3420000" cy="2278800"/>
          </a:xfrm>
          <a:prstGeom prst="rect">
            <a:avLst/>
          </a:prstGeom>
          <a:ln w="0">
            <a:noFill/>
          </a:ln>
        </p:spPr>
      </p:pic>
      <p:pic>
        <p:nvPicPr>
          <p:cNvPr id="153" name="Рисунок 1" descr=""/>
          <p:cNvPicPr/>
          <p:nvPr/>
        </p:nvPicPr>
        <p:blipFill>
          <a:blip r:embed="rId4"/>
          <a:stretch/>
        </p:blipFill>
        <p:spPr>
          <a:xfrm>
            <a:off x="5220000" y="1800000"/>
            <a:ext cx="3418560" cy="2278080"/>
          </a:xfrm>
          <a:prstGeom prst="rect">
            <a:avLst/>
          </a:prstGeom>
          <a:ln w="0">
            <a:noFill/>
          </a:ln>
        </p:spPr>
      </p:pic>
      <p:sp>
        <p:nvSpPr>
          <p:cNvPr id="154" name="Скругленная прямоугольная выноска 18"/>
          <p:cNvSpPr/>
          <p:nvPr/>
        </p:nvSpPr>
        <p:spPr>
          <a:xfrm>
            <a:off x="4860000" y="1080000"/>
            <a:ext cx="3814560" cy="502560"/>
          </a:xfrm>
          <a:prstGeom prst="wedgeRoundRectCallout">
            <a:avLst>
              <a:gd name="adj1" fmla="val -21807"/>
              <a:gd name="adj2" fmla="val 62848"/>
              <a:gd name="adj3" fmla="val 16667"/>
            </a:avLst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Обучение и воспитание детей с ОВЗ в среде сверстников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5" name="Скругленная прямоугольная выноска 43"/>
          <p:cNvSpPr/>
          <p:nvPr/>
        </p:nvSpPr>
        <p:spPr>
          <a:xfrm>
            <a:off x="1620000" y="144000"/>
            <a:ext cx="7007400" cy="649440"/>
          </a:xfrm>
          <a:prstGeom prst="wedgeRoundRectCallout">
            <a:avLst>
              <a:gd name="adj1" fmla="val 50088"/>
              <a:gd name="adj2" fmla="val 1503"/>
              <a:gd name="adj3" fmla="val 16667"/>
            </a:avLst>
          </a:prstGeom>
          <a:gradFill rotWithShape="0">
            <a:gsLst>
              <a:gs pos="0">
                <a:srgbClr val="355269"/>
              </a:gs>
              <a:gs pos="100000">
                <a:srgbClr val="355269">
                  <a:alpha val="0"/>
                </a:srgbClr>
              </a:gs>
            </a:gsLst>
            <a:lin ang="5400000"/>
          </a:gradFill>
          <a:ln>
            <a:solidFill>
              <a:srgbClr val="2a6099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МОДЕЛЬ ОБРАЗОВАТЕЛЬНОЙ И СОЦИАЛЬНО-ВОСПИТАТЕЛЬНОЙ ИНКЛЮЗИИ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56" name="Скругленная прямоугольная выноска 44"/>
          <p:cNvSpPr/>
          <p:nvPr/>
        </p:nvSpPr>
        <p:spPr>
          <a:xfrm>
            <a:off x="1260000" y="4320000"/>
            <a:ext cx="7198560" cy="538560"/>
          </a:xfrm>
          <a:prstGeom prst="wedgeRoundRectCallout">
            <a:avLst>
              <a:gd name="adj1" fmla="val 19131"/>
              <a:gd name="adj2" fmla="val 55263"/>
              <a:gd name="adj3" fmla="val 16667"/>
            </a:avLst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Формы организации инклюзивного процесса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57" name="Скругленная прямоугольная выноска 45"/>
          <p:cNvSpPr/>
          <p:nvPr/>
        </p:nvSpPr>
        <p:spPr>
          <a:xfrm>
            <a:off x="5040000" y="5040000"/>
            <a:ext cx="3778560" cy="1618560"/>
          </a:xfrm>
          <a:prstGeom prst="wedgeRoundRectCallout">
            <a:avLst>
              <a:gd name="adj1" fmla="val 19507"/>
              <a:gd name="adj2" fmla="val 51421"/>
              <a:gd name="adj3" fmla="val 16667"/>
            </a:avLst>
          </a:prstGeom>
          <a:solidFill>
            <a:srgbClr val="50938a"/>
          </a:solidFill>
          <a:ln>
            <a:solidFill>
              <a:srgbClr val="b7b3ca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283"/>
              </a:spcBef>
              <a:spcAft>
                <a:spcPts val="992"/>
              </a:spcAft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11 инклюзивных классов - 26 %;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3"/>
              </a:spcBef>
              <a:spcAft>
                <a:spcPts val="992"/>
              </a:spcAft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 классов с частичной интеграцией - 22 % ;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3"/>
              </a:spcBef>
              <a:spcAft>
                <a:spcPts val="992"/>
              </a:spcAft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14 классов в которых сочетается инклюзивная форма обучения частичная интеграция -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33 %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3"/>
              </a:spcBef>
              <a:spcAft>
                <a:spcPts val="992"/>
              </a:spcAft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 классов без детей о ОВЗ - 19 %</a:t>
            </a:r>
            <a:endParaRPr b="0" lang="ru-RU" sz="1200" spc="-1" strike="noStrike">
              <a:latin typeface="Arial"/>
            </a:endParaRPr>
          </a:p>
        </p:txBody>
      </p:sp>
      <p:graphicFrame>
        <p:nvGraphicFramePr>
          <p:cNvPr id="158" name=""/>
          <p:cNvGraphicFramePr/>
          <p:nvPr/>
        </p:nvGraphicFramePr>
        <p:xfrm>
          <a:off x="406440" y="4948560"/>
          <a:ext cx="4278960" cy="1554480"/>
        </p:xfrm>
        <a:graphic>
          <a:graphicData uri="http://schemas.openxmlformats.org/drawingml/2006/table">
            <a:tbl>
              <a:tblPr/>
              <a:tblGrid>
                <a:gridCol w="850320"/>
                <a:gridCol w="638640"/>
                <a:gridCol w="900720"/>
                <a:gridCol w="989640"/>
                <a:gridCol w="900000"/>
              </a:tblGrid>
              <a:tr h="347400">
                <a:tc rowSpan="2"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latin typeface="Times New Roman"/>
                          <a:ea typeface="Times New Roman"/>
                        </a:rPr>
                        <a:t>Учебный год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rowSpan="2"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latin typeface="Times New Roman"/>
                          <a:ea typeface="Times New Roman"/>
                        </a:rPr>
                        <a:t>Обуча-ющиеся с ОВЗ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rowSpan="2"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latin typeface="Times New Roman"/>
                          <a:ea typeface="Times New Roman"/>
                        </a:rPr>
                        <a:t>Полная интеграция  в класс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latin typeface="Times New Roman"/>
                          <a:ea typeface="Times New Roman"/>
                        </a:rPr>
                        <a:t>На дому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511920">
                <a:tc v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latin typeface="Times New Roman"/>
                          <a:ea typeface="Times New Roman"/>
                        </a:rPr>
                        <a:t>с частичной интеграцией в класс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latin typeface="Times New Roman"/>
                          <a:ea typeface="Times New Roman"/>
                        </a:rPr>
                        <a:t>без интеграции в класс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23184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latin typeface="Times New Roman"/>
                        </a:rPr>
                        <a:t>2022-2023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latin typeface="Times New Roman"/>
                        </a:rPr>
                        <a:t>70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latin typeface="Times New Roman"/>
                        </a:rPr>
                        <a:t>32 – 46 %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latin typeface="Times New Roman"/>
                        </a:rPr>
                        <a:t>38 – 54 %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latin typeface="Times New Roman"/>
                        </a:rPr>
                        <a:t>0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23184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latin typeface="Times New Roman"/>
                        </a:rPr>
                        <a:t>2023-2024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latin typeface="Times New Roman"/>
                        </a:rPr>
                        <a:t>89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latin typeface="Times New Roman"/>
                        </a:rPr>
                        <a:t>54 – 61%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latin typeface="Times New Roman"/>
                        </a:rPr>
                        <a:t>34 – 38%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latin typeface="Times New Roman"/>
                        </a:rPr>
                        <a:t>1 – 1 %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23184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latin typeface="Times New Roman"/>
                        </a:rPr>
                        <a:t>2024-2025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latin typeface="Times New Roman"/>
                        </a:rPr>
                        <a:t>87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latin typeface="Times New Roman"/>
                        </a:rPr>
                        <a:t>57 – 66 %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latin typeface="Times New Roman"/>
                        </a:rPr>
                        <a:t>28 – 32 %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latin typeface="Times New Roman"/>
                        </a:rPr>
                        <a:t>2 – 2 %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Скругленная прямоугольная выноска 59"/>
          <p:cNvSpPr/>
          <p:nvPr/>
        </p:nvSpPr>
        <p:spPr>
          <a:xfrm>
            <a:off x="360000" y="1620000"/>
            <a:ext cx="4140000" cy="756000"/>
          </a:xfrm>
          <a:prstGeom prst="wedgeRoundRectCallout">
            <a:avLst>
              <a:gd name="adj1" fmla="val -21437"/>
              <a:gd name="adj2" fmla="val 70133"/>
              <a:gd name="adj3" fmla="val 16667"/>
            </a:avLst>
          </a:prstGeom>
          <a:solidFill>
            <a:srgbClr val="187fa0"/>
          </a:solidFill>
          <a:ln w="9525"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Об</a:t>
            </a:r>
            <a:r>
              <a:rPr b="1" lang="ru-RU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щие сведения о ребёнке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60" name="Скругленная прямоугольная выноска 60"/>
          <p:cNvSpPr/>
          <p:nvPr/>
        </p:nvSpPr>
        <p:spPr>
          <a:xfrm>
            <a:off x="360000" y="2700000"/>
            <a:ext cx="3780000" cy="684000"/>
          </a:xfrm>
          <a:prstGeom prst="wedgeRoundRectCallout">
            <a:avLst>
              <a:gd name="adj1" fmla="val -21242"/>
              <a:gd name="adj2" fmla="val 49645"/>
              <a:gd name="adj3" fmla="val 16667"/>
            </a:avLst>
          </a:prstGeom>
          <a:solidFill>
            <a:srgbClr val="50938a"/>
          </a:solidFill>
          <a:ln w="9525"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Психодого-медико-психологическое заключение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61" name="Picture 15" descr=""/>
          <p:cNvPicPr/>
          <p:nvPr/>
        </p:nvPicPr>
        <p:blipFill>
          <a:blip r:embed="rId2"/>
          <a:stretch/>
        </p:blipFill>
        <p:spPr>
          <a:xfrm>
            <a:off x="108000" y="117000"/>
            <a:ext cx="1423080" cy="1423080"/>
          </a:xfrm>
          <a:prstGeom prst="rect">
            <a:avLst/>
          </a:prstGeom>
          <a:ln w="0">
            <a:noFill/>
          </a:ln>
        </p:spPr>
      </p:pic>
      <p:sp>
        <p:nvSpPr>
          <p:cNvPr id="162" name="Скругленная прямоугольная выноска 64"/>
          <p:cNvSpPr/>
          <p:nvPr/>
        </p:nvSpPr>
        <p:spPr>
          <a:xfrm>
            <a:off x="1980000" y="250920"/>
            <a:ext cx="6120000" cy="756000"/>
          </a:xfrm>
          <a:prstGeom prst="wedgeRoundRectCallout">
            <a:avLst>
              <a:gd name="adj1" fmla="val -21244"/>
              <a:gd name="adj2" fmla="val 52284"/>
              <a:gd name="adj3" fmla="val 16667"/>
            </a:avLst>
          </a:prstGeom>
          <a:solidFill>
            <a:srgbClr val="c0504d"/>
          </a:solidFill>
          <a:ln>
            <a:solidFill>
              <a:srgbClr val="8e3b38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Calibri"/>
              </a:rPr>
              <a:t>Индивидуальны образовательный маршрут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63" name="Скругленная прямоугольная выноска 42"/>
          <p:cNvSpPr/>
          <p:nvPr/>
        </p:nvSpPr>
        <p:spPr>
          <a:xfrm>
            <a:off x="360000" y="3636000"/>
            <a:ext cx="3780000" cy="684000"/>
          </a:xfrm>
          <a:prstGeom prst="wedgeRoundRectCallout">
            <a:avLst>
              <a:gd name="adj1" fmla="val -21242"/>
              <a:gd name="adj2" fmla="val 49645"/>
              <a:gd name="adj3" fmla="val 16667"/>
            </a:avLst>
          </a:prstGeom>
          <a:solidFill>
            <a:srgbClr val="50938a"/>
          </a:solidFill>
          <a:ln w="9525"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Психолого-педагогическая характеристика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4" name="Скругленная прямоугольная выноска 51"/>
          <p:cNvSpPr/>
          <p:nvPr/>
        </p:nvSpPr>
        <p:spPr>
          <a:xfrm>
            <a:off x="4680000" y="1620000"/>
            <a:ext cx="3780000" cy="684000"/>
          </a:xfrm>
          <a:prstGeom prst="wedgeRoundRectCallout">
            <a:avLst>
              <a:gd name="adj1" fmla="val 21526"/>
              <a:gd name="adj2" fmla="val 76617"/>
              <a:gd name="adj3" fmla="val 16667"/>
            </a:avLst>
          </a:prstGeom>
          <a:solidFill>
            <a:srgbClr val="187fa0"/>
          </a:solidFill>
          <a:ln w="9525"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Карта индивидуального сопровождения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5" name="Скругленная прямоугольная выноска 57"/>
          <p:cNvSpPr/>
          <p:nvPr/>
        </p:nvSpPr>
        <p:spPr>
          <a:xfrm>
            <a:off x="360000" y="4500000"/>
            <a:ext cx="3780000" cy="684000"/>
          </a:xfrm>
          <a:prstGeom prst="wedgeRoundRectCallout">
            <a:avLst>
              <a:gd name="adj1" fmla="val -21242"/>
              <a:gd name="adj2" fmla="val 49645"/>
              <a:gd name="adj3" fmla="val 16667"/>
            </a:avLst>
          </a:prstGeom>
          <a:solidFill>
            <a:srgbClr val="50938a"/>
          </a:solidFill>
          <a:ln w="9525"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Логопедическое представление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6" name="Скругленная прямоугольная выноска 58"/>
          <p:cNvSpPr/>
          <p:nvPr/>
        </p:nvSpPr>
        <p:spPr>
          <a:xfrm>
            <a:off x="4644000" y="2556000"/>
            <a:ext cx="3780000" cy="468000"/>
          </a:xfrm>
          <a:prstGeom prst="wedgeRoundRectCallout">
            <a:avLst>
              <a:gd name="adj1" fmla="val -21242"/>
              <a:gd name="adj2" fmla="val 49645"/>
              <a:gd name="adj3" fmla="val 16667"/>
            </a:avLst>
          </a:prstGeom>
          <a:solidFill>
            <a:srgbClr val="50938a"/>
          </a:solidFill>
          <a:ln w="9525"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Целевой блок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7" name="Скругленная прямоугольная выноска 62"/>
          <p:cNvSpPr/>
          <p:nvPr/>
        </p:nvSpPr>
        <p:spPr>
          <a:xfrm>
            <a:off x="4680000" y="3204000"/>
            <a:ext cx="3780000" cy="756000"/>
          </a:xfrm>
          <a:prstGeom prst="wedgeRoundRectCallout">
            <a:avLst>
              <a:gd name="adj1" fmla="val -21242"/>
              <a:gd name="adj2" fmla="val 49645"/>
              <a:gd name="adj3" fmla="val 16667"/>
            </a:avLst>
          </a:prstGeom>
          <a:solidFill>
            <a:srgbClr val="50938a"/>
          </a:solidFill>
          <a:ln w="9525"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Планируемые результаты коррекционно-развивающей работы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8" name="Скругленная прямоугольная выноска 63"/>
          <p:cNvSpPr/>
          <p:nvPr/>
        </p:nvSpPr>
        <p:spPr>
          <a:xfrm>
            <a:off x="4680000" y="4140000"/>
            <a:ext cx="3744000" cy="504000"/>
          </a:xfrm>
          <a:prstGeom prst="wedgeRoundRectCallout">
            <a:avLst>
              <a:gd name="adj1" fmla="val -21242"/>
              <a:gd name="adj2" fmla="val 49645"/>
              <a:gd name="adj3" fmla="val 16667"/>
            </a:avLst>
          </a:prstGeom>
          <a:solidFill>
            <a:srgbClr val="50938a"/>
          </a:solidFill>
          <a:ln w="9525"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Логопедический блок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9" name="Скругленная прямоугольная выноска 88"/>
          <p:cNvSpPr/>
          <p:nvPr/>
        </p:nvSpPr>
        <p:spPr>
          <a:xfrm>
            <a:off x="4644000" y="4824000"/>
            <a:ext cx="3780000" cy="468000"/>
          </a:xfrm>
          <a:prstGeom prst="wedgeRoundRectCallout">
            <a:avLst>
              <a:gd name="adj1" fmla="val -21242"/>
              <a:gd name="adj2" fmla="val 49645"/>
              <a:gd name="adj3" fmla="val 16667"/>
            </a:avLst>
          </a:prstGeom>
          <a:solidFill>
            <a:srgbClr val="50938a"/>
          </a:solidFill>
          <a:ln w="9525"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Психологический блок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70" name="Скругленная прямоугольная выноска 89"/>
          <p:cNvSpPr/>
          <p:nvPr/>
        </p:nvSpPr>
        <p:spPr>
          <a:xfrm>
            <a:off x="4680000" y="6120000"/>
            <a:ext cx="3780000" cy="540000"/>
          </a:xfrm>
          <a:prstGeom prst="wedgeRoundRectCallout">
            <a:avLst>
              <a:gd name="adj1" fmla="val -21242"/>
              <a:gd name="adj2" fmla="val 49645"/>
              <a:gd name="adj3" fmla="val 16667"/>
            </a:avLst>
          </a:prstGeom>
          <a:solidFill>
            <a:srgbClr val="50938a"/>
          </a:solidFill>
          <a:ln w="9525"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Коррекционно-развивающий блок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71" name="Скругленная прямоугольная выноска 90"/>
          <p:cNvSpPr/>
          <p:nvPr/>
        </p:nvSpPr>
        <p:spPr>
          <a:xfrm>
            <a:off x="4680000" y="5472000"/>
            <a:ext cx="3780000" cy="468000"/>
          </a:xfrm>
          <a:prstGeom prst="wedgeRoundRectCallout">
            <a:avLst>
              <a:gd name="adj1" fmla="val -21242"/>
              <a:gd name="adj2" fmla="val 49645"/>
              <a:gd name="adj3" fmla="val 16667"/>
            </a:avLst>
          </a:prstGeom>
          <a:solidFill>
            <a:srgbClr val="50938a"/>
          </a:solidFill>
          <a:ln w="9525"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Педагогический блок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2" descr=""/>
          <p:cNvPicPr/>
          <p:nvPr/>
        </p:nvPicPr>
        <p:blipFill>
          <a:blip r:embed="rId2"/>
          <a:stretch/>
        </p:blipFill>
        <p:spPr>
          <a:xfrm>
            <a:off x="107640" y="116640"/>
            <a:ext cx="1423080" cy="1423080"/>
          </a:xfrm>
          <a:prstGeom prst="rect">
            <a:avLst/>
          </a:prstGeom>
          <a:ln w="0">
            <a:noFill/>
          </a:ln>
        </p:spPr>
      </p:pic>
      <p:sp>
        <p:nvSpPr>
          <p:cNvPr id="173" name="Скругленная прямоугольная выноска 3"/>
          <p:cNvSpPr/>
          <p:nvPr/>
        </p:nvSpPr>
        <p:spPr>
          <a:xfrm>
            <a:off x="4284000" y="1980000"/>
            <a:ext cx="2158560" cy="358560"/>
          </a:xfrm>
          <a:prstGeom prst="wedgeRoundRectCallout">
            <a:avLst>
              <a:gd name="adj1" fmla="val 20661"/>
              <a:gd name="adj2" fmla="val 82880"/>
              <a:gd name="adj3" fmla="val 16667"/>
            </a:avLst>
          </a:prstGeom>
          <a:solidFill>
            <a:srgbClr val="c0504d"/>
          </a:solidFill>
          <a:ln>
            <a:solidFill>
              <a:srgbClr val="8e3b38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Сенсорная комната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74" name="Скругленная прямоугольная выноска 4"/>
          <p:cNvSpPr/>
          <p:nvPr/>
        </p:nvSpPr>
        <p:spPr>
          <a:xfrm>
            <a:off x="360000" y="1980000"/>
            <a:ext cx="1953360" cy="358560"/>
          </a:xfrm>
          <a:prstGeom prst="wedgeRoundRectCallout">
            <a:avLst>
              <a:gd name="adj1" fmla="val -21036"/>
              <a:gd name="adj2" fmla="val 89382"/>
              <a:gd name="adj3" fmla="val 16667"/>
            </a:avLst>
          </a:prstGeom>
          <a:solidFill>
            <a:srgbClr val="c0504d"/>
          </a:solidFill>
          <a:ln>
            <a:solidFill>
              <a:srgbClr val="8e3b38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Логопункт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75" name="Рисунок 7" descr=""/>
          <p:cNvPicPr/>
          <p:nvPr/>
        </p:nvPicPr>
        <p:blipFill>
          <a:blip r:embed="rId3"/>
          <a:stretch/>
        </p:blipFill>
        <p:spPr>
          <a:xfrm>
            <a:off x="360000" y="2610000"/>
            <a:ext cx="1858680" cy="2788560"/>
          </a:xfrm>
          <a:prstGeom prst="rect">
            <a:avLst/>
          </a:prstGeom>
          <a:ln w="0">
            <a:noFill/>
          </a:ln>
        </p:spPr>
      </p:pic>
      <p:pic>
        <p:nvPicPr>
          <p:cNvPr id="176" name="Рисунок 8" descr=""/>
          <p:cNvPicPr/>
          <p:nvPr/>
        </p:nvPicPr>
        <p:blipFill>
          <a:blip r:embed="rId4"/>
          <a:stretch/>
        </p:blipFill>
        <p:spPr>
          <a:xfrm>
            <a:off x="4500000" y="2628000"/>
            <a:ext cx="1846080" cy="2770560"/>
          </a:xfrm>
          <a:prstGeom prst="rect">
            <a:avLst/>
          </a:prstGeom>
          <a:ln w="0">
            <a:noFill/>
          </a:ln>
        </p:spPr>
      </p:pic>
      <p:sp>
        <p:nvSpPr>
          <p:cNvPr id="177" name="Скругленная прямоугольная выноска 21"/>
          <p:cNvSpPr/>
          <p:nvPr/>
        </p:nvSpPr>
        <p:spPr>
          <a:xfrm>
            <a:off x="2556000" y="1980000"/>
            <a:ext cx="1582560" cy="394560"/>
          </a:xfrm>
          <a:prstGeom prst="wedgeRoundRectCallout">
            <a:avLst>
              <a:gd name="adj1" fmla="val 22234"/>
              <a:gd name="adj2" fmla="val 73886"/>
              <a:gd name="adj3" fmla="val 16667"/>
            </a:avLst>
          </a:prstGeom>
          <a:solidFill>
            <a:srgbClr val="c0504d"/>
          </a:solidFill>
          <a:ln>
            <a:solidFill>
              <a:srgbClr val="8e3b38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Кабинет ЛФК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78" name="" descr=""/>
          <p:cNvPicPr/>
          <p:nvPr/>
        </p:nvPicPr>
        <p:blipFill>
          <a:blip r:embed="rId5"/>
          <a:stretch/>
        </p:blipFill>
        <p:spPr>
          <a:xfrm>
            <a:off x="2628000" y="3384000"/>
            <a:ext cx="1558080" cy="2772360"/>
          </a:xfrm>
          <a:prstGeom prst="rect">
            <a:avLst/>
          </a:prstGeom>
          <a:ln w="0">
            <a:noFill/>
          </a:ln>
        </p:spPr>
      </p:pic>
      <p:sp>
        <p:nvSpPr>
          <p:cNvPr id="179" name="Скругленная прямоугольная выноска 72"/>
          <p:cNvSpPr/>
          <p:nvPr/>
        </p:nvSpPr>
        <p:spPr>
          <a:xfrm>
            <a:off x="1622880" y="167040"/>
            <a:ext cx="7007400" cy="649440"/>
          </a:xfrm>
          <a:prstGeom prst="wedgeRoundRectCallout">
            <a:avLst>
              <a:gd name="adj1" fmla="val 50088"/>
              <a:gd name="adj2" fmla="val 1503"/>
              <a:gd name="adj3" fmla="val 16667"/>
            </a:avLst>
          </a:prstGeom>
          <a:gradFill rotWithShape="0">
            <a:gsLst>
              <a:gs pos="0">
                <a:srgbClr val="355269"/>
              </a:gs>
              <a:gs pos="100000">
                <a:srgbClr val="355269">
                  <a:alpha val="0"/>
                </a:srgbClr>
              </a:gs>
            </a:gsLst>
            <a:lin ang="5400000"/>
          </a:gradFill>
          <a:ln>
            <a:solidFill>
              <a:srgbClr val="2a6099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chemeClr val="lt1"/>
                </a:solidFill>
                <a:latin typeface="Times New Roman"/>
                <a:ea typeface="Calibri"/>
              </a:rPr>
              <a:t>Индивидуальны образовательный маршрут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80" name="Скругленная прямоугольная выноска 73"/>
          <p:cNvSpPr/>
          <p:nvPr/>
        </p:nvSpPr>
        <p:spPr>
          <a:xfrm>
            <a:off x="1532160" y="938160"/>
            <a:ext cx="3506400" cy="860400"/>
          </a:xfrm>
          <a:prstGeom prst="wedgeRoundRectCallout">
            <a:avLst>
              <a:gd name="adj1" fmla="val 54360"/>
              <a:gd name="adj2" fmla="val 20079"/>
              <a:gd name="adj3" fmla="val 16667"/>
            </a:avLst>
          </a:prstGeom>
          <a:solidFill>
            <a:srgbClr val="8064a2"/>
          </a:solidFill>
          <a:ln>
            <a:solidFill>
              <a:srgbClr val="5e4977"/>
            </a:solidFill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Материально-технические условия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81" name="Скругленная прямоугольная выноска 74"/>
          <p:cNvSpPr/>
          <p:nvPr/>
        </p:nvSpPr>
        <p:spPr>
          <a:xfrm>
            <a:off x="5242680" y="938520"/>
            <a:ext cx="3706560" cy="860040"/>
          </a:xfrm>
          <a:prstGeom prst="wedgeRoundRectCallout">
            <a:avLst>
              <a:gd name="adj1" fmla="val 50019"/>
              <a:gd name="adj2" fmla="val 39682"/>
              <a:gd name="adj3" fmla="val 16667"/>
            </a:avLst>
          </a:prstGeom>
          <a:solidFill>
            <a:srgbClr val="8064a2"/>
          </a:solidFill>
          <a:ln>
            <a:solidFill>
              <a:srgbClr val="5e4977"/>
            </a:solidFill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5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Наличие кабинетов для коррекционной работы, специальное оборудование, учебные пособия и учебники, электронные ресурсы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82" name="Скругленная прямоугольная выноска 75"/>
          <p:cNvSpPr/>
          <p:nvPr/>
        </p:nvSpPr>
        <p:spPr>
          <a:xfrm>
            <a:off x="6986160" y="1980000"/>
            <a:ext cx="1652400" cy="538560"/>
          </a:xfrm>
          <a:prstGeom prst="wedgeRoundRectCallout">
            <a:avLst>
              <a:gd name="adj1" fmla="val 21310"/>
              <a:gd name="adj2" fmla="val 69292"/>
              <a:gd name="adj3" fmla="val 16667"/>
            </a:avLst>
          </a:prstGeom>
          <a:solidFill>
            <a:srgbClr val="c0504d"/>
          </a:solidFill>
          <a:ln>
            <a:solidFill>
              <a:srgbClr val="8e3b38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Кабинет психолога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83" name="Рисунок 4" descr=""/>
          <p:cNvPicPr/>
          <p:nvPr/>
        </p:nvPicPr>
        <p:blipFill>
          <a:blip r:embed="rId6"/>
          <a:stretch/>
        </p:blipFill>
        <p:spPr>
          <a:xfrm>
            <a:off x="6660000" y="2700000"/>
            <a:ext cx="2264400" cy="1508400"/>
          </a:xfrm>
          <a:prstGeom prst="rect">
            <a:avLst/>
          </a:prstGeom>
          <a:ln w="0">
            <a:noFill/>
          </a:ln>
        </p:spPr>
      </p:pic>
      <p:sp>
        <p:nvSpPr>
          <p:cNvPr id="184" name="Скругленная прямоугольная выноска 76"/>
          <p:cNvSpPr/>
          <p:nvPr/>
        </p:nvSpPr>
        <p:spPr>
          <a:xfrm>
            <a:off x="6802560" y="4395600"/>
            <a:ext cx="1994040" cy="462960"/>
          </a:xfrm>
          <a:prstGeom prst="wedgeRoundRectCallout">
            <a:avLst>
              <a:gd name="adj1" fmla="val 23502"/>
              <a:gd name="adj2" fmla="val -49147"/>
              <a:gd name="adj3" fmla="val 16667"/>
            </a:avLst>
          </a:prstGeom>
          <a:solidFill>
            <a:srgbClr val="c0504d"/>
          </a:solidFill>
          <a:ln>
            <a:solidFill>
              <a:srgbClr val="8e3b38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Оборудование БОС-технологий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85" name="Рисунок 5" descr=""/>
          <p:cNvPicPr/>
          <p:nvPr/>
        </p:nvPicPr>
        <p:blipFill>
          <a:blip r:embed="rId7"/>
          <a:stretch/>
        </p:blipFill>
        <p:spPr>
          <a:xfrm>
            <a:off x="6481800" y="5040000"/>
            <a:ext cx="2516760" cy="167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6" descr=""/>
          <p:cNvPicPr/>
          <p:nvPr/>
        </p:nvPicPr>
        <p:blipFill>
          <a:blip r:embed="rId2"/>
          <a:stretch/>
        </p:blipFill>
        <p:spPr>
          <a:xfrm>
            <a:off x="107640" y="116640"/>
            <a:ext cx="1423080" cy="1423080"/>
          </a:xfrm>
          <a:prstGeom prst="rect">
            <a:avLst/>
          </a:prstGeom>
          <a:ln w="0">
            <a:noFill/>
          </a:ln>
        </p:spPr>
      </p:pic>
      <p:sp>
        <p:nvSpPr>
          <p:cNvPr id="187" name="Скругленная прямоугольная выноска 83"/>
          <p:cNvSpPr/>
          <p:nvPr/>
        </p:nvSpPr>
        <p:spPr>
          <a:xfrm>
            <a:off x="1625760" y="190080"/>
            <a:ext cx="7007400" cy="649440"/>
          </a:xfrm>
          <a:prstGeom prst="wedgeRoundRectCallout">
            <a:avLst>
              <a:gd name="adj1" fmla="val 50088"/>
              <a:gd name="adj2" fmla="val 1503"/>
              <a:gd name="adj3" fmla="val 16667"/>
            </a:avLst>
          </a:prstGeom>
          <a:gradFill rotWithShape="0">
            <a:gsLst>
              <a:gs pos="0">
                <a:srgbClr val="355269"/>
              </a:gs>
              <a:gs pos="100000">
                <a:srgbClr val="355269">
                  <a:alpha val="0"/>
                </a:srgbClr>
              </a:gs>
            </a:gsLst>
            <a:lin ang="5400000"/>
          </a:gradFill>
          <a:ln>
            <a:solidFill>
              <a:srgbClr val="2a6099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Индивидуальный образовательный маршрут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88" name="Скругленная прямоугольная выноска 87"/>
          <p:cNvSpPr/>
          <p:nvPr/>
        </p:nvSpPr>
        <p:spPr>
          <a:xfrm>
            <a:off x="140760" y="1722600"/>
            <a:ext cx="3459240" cy="617400"/>
          </a:xfrm>
          <a:prstGeom prst="wedgeRoundRectCallout">
            <a:avLst>
              <a:gd name="adj1" fmla="val 22234"/>
              <a:gd name="adj2" fmla="val 52470"/>
              <a:gd name="adj3" fmla="val 16667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Программы коррекционной работы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9" name="Скругленная прямоугольная выноска 79"/>
          <p:cNvSpPr/>
          <p:nvPr/>
        </p:nvSpPr>
        <p:spPr>
          <a:xfrm>
            <a:off x="6012000" y="4752000"/>
            <a:ext cx="2919240" cy="617400"/>
          </a:xfrm>
          <a:prstGeom prst="wedgeRoundRectCallout">
            <a:avLst>
              <a:gd name="adj1" fmla="val 22234"/>
              <a:gd name="adj2" fmla="val 52470"/>
              <a:gd name="adj3" fmla="val 16667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Адаптированные уроки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0" name="Скругленная прямоугольная выноска 81"/>
          <p:cNvSpPr/>
          <p:nvPr/>
        </p:nvSpPr>
        <p:spPr>
          <a:xfrm>
            <a:off x="180000" y="2523240"/>
            <a:ext cx="3056760" cy="896760"/>
          </a:xfrm>
          <a:prstGeom prst="wedgeRoundRectCallout">
            <a:avLst>
              <a:gd name="adj1" fmla="val 66690"/>
              <a:gd name="adj2" fmla="val 21995"/>
              <a:gd name="adj3" fmla="val 16667"/>
            </a:avLst>
          </a:prstGeom>
          <a:solidFill>
            <a:srgbClr val="a1467e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Коррекционное занятие </a:t>
            </a:r>
            <a:endParaRPr b="0" lang="ru-RU" sz="2000" spc="-1" strike="noStrike">
              <a:latin typeface="Arial"/>
            </a:endParaRPr>
          </a:p>
          <a:p>
            <a:pPr algn="r">
              <a:lnSpc>
                <a:spcPct val="115000"/>
              </a:lnSpc>
              <a:spcAft>
                <a:spcPts val="1001"/>
              </a:spcAft>
            </a:pPr>
            <a:r>
              <a:rPr b="1" lang="ru-RU" sz="1400" spc="-1" strike="noStrike">
                <a:solidFill>
                  <a:schemeClr val="lt1"/>
                </a:solidFill>
                <a:latin typeface="Times New Roman"/>
                <a:ea typeface="Times New Roman"/>
              </a:rPr>
              <a:t>по устранению дисграфии с учащимися 3 класса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91" name="Скругленная прямоугольная выноска 82"/>
          <p:cNvSpPr/>
          <p:nvPr/>
        </p:nvSpPr>
        <p:spPr>
          <a:xfrm>
            <a:off x="5941800" y="5580000"/>
            <a:ext cx="3056760" cy="1078560"/>
          </a:xfrm>
          <a:prstGeom prst="wedgeRoundRectCallout">
            <a:avLst>
              <a:gd name="adj1" fmla="val -61805"/>
              <a:gd name="adj2" fmla="val 19443"/>
              <a:gd name="adj3" fmla="val 16667"/>
            </a:avLst>
          </a:prstGeom>
          <a:solidFill>
            <a:srgbClr val="a1467e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Русский язык</a:t>
            </a:r>
            <a:endParaRPr b="0" lang="ru-RU" sz="20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ru-RU" sz="14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Правописание ё-о после шипящих в корне слова, 5 класс</a:t>
            </a:r>
            <a:endParaRPr b="0" lang="ru-RU" sz="1400" spc="-1" strike="noStrike">
              <a:latin typeface="Arial"/>
            </a:endParaRPr>
          </a:p>
        </p:txBody>
      </p:sp>
      <p:graphicFrame>
        <p:nvGraphicFramePr>
          <p:cNvPr id="192" name=""/>
          <p:cNvGraphicFramePr/>
          <p:nvPr/>
        </p:nvGraphicFramePr>
        <p:xfrm>
          <a:off x="3804120" y="1062000"/>
          <a:ext cx="5086080" cy="2754000"/>
        </p:xfrm>
        <a:graphic>
          <a:graphicData uri="http://schemas.openxmlformats.org/drawingml/2006/table">
            <a:tbl>
              <a:tblPr/>
              <a:tblGrid>
                <a:gridCol w="720000"/>
                <a:gridCol w="1800360"/>
                <a:gridCol w="1264320"/>
                <a:gridCol w="1301760"/>
              </a:tblGrid>
              <a:tr h="54252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800" spc="-1" strike="noStrike">
                          <a:latin typeface="Times New Roman"/>
                        </a:rPr>
                        <a:t>Этапы урока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800" spc="-1" strike="noStrike">
                          <a:latin typeface="Times New Roman"/>
                        </a:rPr>
                        <a:t>Деятельность учителя-логопеда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800" spc="-1" strike="noStrike">
                          <a:latin typeface="Times New Roman"/>
                        </a:rPr>
                        <a:t>Деятельность ученика</a:t>
                      </a:r>
                      <a:br>
                        <a:rPr sz="800"/>
                      </a:br>
                      <a:r>
                        <a:rPr b="1" lang="ru-RU" sz="800" spc="-1" strike="noStrike">
                          <a:latin typeface="Times New Roman"/>
                        </a:rPr>
                        <a:t>Общеобразовательная</a:t>
                      </a:r>
                      <a:br>
                        <a:rPr sz="800"/>
                      </a:br>
                      <a:r>
                        <a:rPr b="1" lang="ru-RU" sz="800" spc="-1" strike="noStrike">
                          <a:latin typeface="Times New Roman"/>
                        </a:rPr>
                        <a:t>программа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800" spc="-1" strike="noStrike">
                          <a:latin typeface="Times New Roman"/>
                        </a:rPr>
                        <a:t>Деятельность ученика</a:t>
                      </a:r>
                      <a:br>
                        <a:rPr sz="800"/>
                      </a:br>
                      <a:r>
                        <a:rPr b="1" lang="ru-RU" sz="800" spc="-1" strike="noStrike">
                          <a:latin typeface="Times New Roman"/>
                        </a:rPr>
                        <a:t>Адаптированная программа для детей с ЗПР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14439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800" spc="-1" strike="noStrike">
                          <a:latin typeface="Times New Roman"/>
                        </a:rPr>
                        <a:t>1. Орг. момент. Мотивация к учебной деятельности</a:t>
                      </a:r>
                      <a:br>
                        <a:rPr sz="800"/>
                      </a:br>
                      <a:br>
                        <a:rPr sz="800"/>
                      </a:br>
                      <a:br>
                        <a:rPr sz="800"/>
                      </a:br>
                      <a:br>
                        <a:rPr sz="800"/>
                      </a:br>
                      <a:br>
                        <a:rPr sz="800"/>
                      </a:br>
                      <a:br>
                        <a:rPr sz="800"/>
                      </a:br>
                      <a:r>
                        <a:rPr b="0" lang="ru-RU" sz="800" spc="-1" strike="noStrike">
                          <a:latin typeface="Times New Roman"/>
                        </a:rPr>
                        <a:t>&lt;...&gt;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800" spc="-1" strike="noStrike">
                          <a:latin typeface="Times New Roman"/>
                        </a:rPr>
                        <a:t>Добрый день, ребята! Готовы немного поработать?  На занятии будьте старательными, спокойными  и внимательными. Всё пишите, не отставая, слушайте, не перебивая. Говорите чётко, внятно, чтобы было всё понятно.</a:t>
                      </a:r>
                      <a:br>
                        <a:rPr sz="800"/>
                      </a:br>
                      <a:r>
                        <a:rPr b="0" lang="ru-RU" sz="800" spc="-1" strike="noStrike">
                          <a:latin typeface="Times New Roman"/>
                        </a:rPr>
                        <a:t>Открываем тетради, берем синюю ручку, отступаем одну строчку от предыдущей работы и записываем что?  &lt;...&gt;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800" spc="-1" strike="noStrike">
                          <a:latin typeface="Times New Roman"/>
                        </a:rPr>
                        <a:t>Учащиеся настраиваются на работу. </a:t>
                      </a:r>
                      <a:br>
                        <a:rPr sz="800"/>
                      </a:br>
                      <a:br>
                        <a:rPr sz="800"/>
                      </a:br>
                      <a:br>
                        <a:rPr sz="800"/>
                      </a:br>
                      <a:br>
                        <a:rPr sz="800"/>
                      </a:br>
                      <a:br>
                        <a:rPr sz="800"/>
                      </a:br>
                      <a:br>
                        <a:rPr sz="800"/>
                      </a:br>
                      <a:r>
                        <a:rPr b="0" lang="ru-RU" sz="800" spc="-1" strike="noStrike">
                          <a:latin typeface="Times New Roman"/>
                        </a:rPr>
                        <a:t>Ученики выполняют инструкции логопеда.</a:t>
                      </a:r>
                      <a:br>
                        <a:rPr sz="800"/>
                      </a:br>
                      <a:r>
                        <a:rPr b="0" lang="ru-RU" sz="800" spc="-1" strike="noStrike">
                          <a:latin typeface="Times New Roman"/>
                        </a:rPr>
                        <a:t>&lt;...&gt;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800" spc="-1" strike="noStrike">
                          <a:latin typeface="Times New Roman"/>
                        </a:rPr>
                        <a:t>Учащиеся настраиваются на работу. </a:t>
                      </a:r>
                      <a:br>
                        <a:rPr sz="800"/>
                      </a:br>
                      <a:br>
                        <a:rPr sz="800"/>
                      </a:br>
                      <a:br>
                        <a:rPr sz="800"/>
                      </a:br>
                      <a:br>
                        <a:rPr sz="800"/>
                      </a:br>
                      <a:r>
                        <a:rPr b="0" lang="ru-RU" sz="800" spc="-1" strike="noStrike">
                          <a:latin typeface="Times New Roman"/>
                        </a:rPr>
                        <a:t>Ученики выполняют инструкции под контролем логопеда.</a:t>
                      </a:r>
                      <a:br>
                        <a:rPr sz="800"/>
                      </a:br>
                      <a:br>
                        <a:rPr sz="800"/>
                      </a:br>
                      <a:r>
                        <a:rPr b="0" lang="ru-RU" sz="800" spc="-1" strike="noStrike">
                          <a:latin typeface="Times New Roman"/>
                        </a:rPr>
                        <a:t>&lt;...&gt;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76788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800" spc="-1" strike="noStrike">
                          <a:latin typeface="Times New Roman"/>
                        </a:rPr>
                        <a:t>3. Работа по теме занятия.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800" spc="-1" strike="noStrike">
                          <a:latin typeface="Times New Roman"/>
                        </a:rPr>
                        <a:t>&lt;...&gt;</a:t>
                      </a:r>
                      <a:br>
                        <a:rPr sz="800"/>
                      </a:br>
                      <a:r>
                        <a:rPr b="0" lang="ru-RU" sz="800" spc="-1" strike="noStrike">
                          <a:latin typeface="Times New Roman"/>
                        </a:rPr>
                        <a:t>Запишите слова в тетрадь, вставляя цветными ручками буквы в-ф, обозначьте звуки [в -ф,  в'- ф'].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800" spc="-1" strike="noStrike">
                          <a:latin typeface="Times New Roman"/>
                        </a:rPr>
                        <a:t>&lt;...&gt;</a:t>
                      </a:r>
                      <a:br>
                        <a:rPr sz="800"/>
                      </a:br>
                      <a:r>
                        <a:rPr b="0" lang="ru-RU" sz="800" spc="-1" strike="noStrike">
                          <a:latin typeface="Times New Roman"/>
                        </a:rPr>
                        <a:t>Учащиеся выполняют задание самостоятельно.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800" spc="-1" strike="noStrike">
                          <a:latin typeface="Times New Roman"/>
                        </a:rPr>
                        <a:t>&lt;...&gt; Учащимся предлагается вставить буквы в слова на карточке и списать в тетрадь любые два слова с помощью логопеда.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3" name=""/>
          <p:cNvGraphicFramePr/>
          <p:nvPr/>
        </p:nvGraphicFramePr>
        <p:xfrm>
          <a:off x="75240" y="3949560"/>
          <a:ext cx="5451120" cy="2734560"/>
        </p:xfrm>
        <a:graphic>
          <a:graphicData uri="http://schemas.openxmlformats.org/drawingml/2006/table">
            <a:tbl>
              <a:tblPr/>
              <a:tblGrid>
                <a:gridCol w="740520"/>
                <a:gridCol w="1419840"/>
                <a:gridCol w="775800"/>
                <a:gridCol w="1301760"/>
                <a:gridCol w="1213560"/>
              </a:tblGrid>
              <a:tr h="65736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br>
                        <a:rPr sz="800"/>
                      </a:br>
                      <a:r>
                        <a:rPr b="1" lang="ru-RU" sz="800" spc="-1" strike="noStrike">
                          <a:latin typeface="Times New Roman"/>
                        </a:rPr>
                        <a:t>Этапы урока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800" spc="-1" strike="noStrike">
                          <a:latin typeface="Times New Roman"/>
                        </a:rPr>
                        <a:t>Деятельность учителя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800" spc="-1" strike="noStrike">
                          <a:latin typeface="Times New Roman"/>
                        </a:rPr>
                        <a:t>Деятельность ученика</a:t>
                      </a:r>
                      <a:br>
                        <a:rPr sz="800"/>
                      </a:br>
                      <a:r>
                        <a:rPr b="1" lang="ru-RU" sz="800" spc="-1" strike="noStrike">
                          <a:latin typeface="Times New Roman"/>
                        </a:rPr>
                        <a:t>Общеобразовательная</a:t>
                      </a:r>
                      <a:br>
                        <a:rPr sz="800"/>
                      </a:br>
                      <a:r>
                        <a:rPr b="1" lang="ru-RU" sz="800" spc="-1" strike="noStrike">
                          <a:latin typeface="Times New Roman"/>
                        </a:rPr>
                        <a:t>программа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800" spc="-1" strike="noStrike">
                          <a:latin typeface="Times New Roman"/>
                        </a:rPr>
                        <a:t>Деятельность ученика</a:t>
                      </a:r>
                      <a:br>
                        <a:rPr sz="800"/>
                      </a:br>
                      <a:r>
                        <a:rPr b="1" lang="ru-RU" sz="800" spc="-1" strike="noStrike">
                          <a:latin typeface="Times New Roman"/>
                        </a:rPr>
                        <a:t>Адаптированная программа для</a:t>
                      </a:r>
                      <a:br>
                        <a:rPr sz="800"/>
                      </a:br>
                      <a:r>
                        <a:rPr b="1" lang="ru-RU" sz="800" spc="-1" strike="noStrike">
                          <a:latin typeface="Times New Roman"/>
                        </a:rPr>
                        <a:t>детей с НОДА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800" spc="-1" strike="noStrike">
                          <a:latin typeface="Times New Roman"/>
                        </a:rPr>
                        <a:t>Деятельность ученика</a:t>
                      </a:r>
                      <a:br>
                        <a:rPr sz="800"/>
                      </a:br>
                      <a:r>
                        <a:rPr b="1" lang="ru-RU" sz="800" spc="-1" strike="noStrike">
                          <a:latin typeface="Times New Roman"/>
                        </a:rPr>
                        <a:t>Адаптированная программа для</a:t>
                      </a:r>
                      <a:br>
                        <a:rPr sz="800"/>
                      </a:br>
                      <a:r>
                        <a:rPr b="1" lang="ru-RU" sz="800" spc="-1" strike="noStrike">
                          <a:latin typeface="Times New Roman"/>
                        </a:rPr>
                        <a:t>детей с ЗПР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20775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800" spc="-1" strike="noStrike">
                          <a:latin typeface="Times New Roman"/>
                          <a:ea typeface="Times New Roman"/>
                        </a:rPr>
                        <a:t>6. Закрепление изученного материала.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800" spc="-1" strike="noStrike">
                          <a:latin typeface="Times New Roman"/>
                        </a:rPr>
                        <a:t>Распределительный диктант.</a:t>
                      </a:r>
                      <a:br>
                        <a:rPr sz="800"/>
                      </a:br>
                      <a:r>
                        <a:rPr b="0" lang="ru-RU" sz="800" spc="-1" strike="noStrike">
                          <a:latin typeface="Times New Roman"/>
                        </a:rPr>
                        <a:t>Разделим тетрадный листок на 2 столбика с подзаголовками Ё и О.</a:t>
                      </a:r>
                      <a:br>
                        <a:rPr sz="800"/>
                      </a:br>
                      <a:br>
                        <a:rPr sz="800"/>
                      </a:br>
                      <a:r>
                        <a:rPr b="0" lang="ru-RU" sz="800" spc="-1" strike="noStrike">
                          <a:latin typeface="Times New Roman"/>
                        </a:rPr>
                        <a:t>Распределите диктуемые слова по столбикам, объясняя условия выбора орфограммы (подбирая проверочные слова):</a:t>
                      </a:r>
                      <a:br>
                        <a:rPr sz="800"/>
                      </a:br>
                      <a:br>
                        <a:rPr sz="800"/>
                      </a:br>
                      <a:r>
                        <a:rPr b="0" lang="ru-RU" sz="800" spc="-1" strike="noStrike">
                          <a:latin typeface="Times New Roman"/>
                        </a:rPr>
                        <a:t>ж…лтый капюш…н, ш…лковые ш…рты, деш…вая расч…ска, ч…рствый ш…колад, ж…сткая щ…тка, заш…л за реш…тку, ч…порный ж…кей.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br>
                        <a:rPr sz="800"/>
                      </a:br>
                      <a:br>
                        <a:rPr sz="800"/>
                      </a:br>
                      <a:r>
                        <a:rPr b="0" lang="ru-RU" sz="800" spc="-1" strike="noStrike">
                          <a:latin typeface="Times New Roman"/>
                        </a:rPr>
                        <a:t>Учащиеся самостоятельно выполняют задание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br>
                        <a:rPr sz="800"/>
                      </a:br>
                      <a:r>
                        <a:rPr b="0" lang="ru-RU" sz="800" spc="-1" strike="noStrike">
                          <a:latin typeface="Times New Roman"/>
                        </a:rPr>
                        <a:t>Учащемуся даётся заготовленная </a:t>
                      </a:r>
                      <a:r>
                        <a:rPr b="0" lang="ru-RU" sz="800" spc="-1" strike="noStrik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пустая таблица и напечатанные с пропуском букв</a:t>
                      </a:r>
                      <a:r>
                        <a:rPr b="0" lang="ru-RU" sz="800" spc="-1" strike="noStrike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b="0" lang="ru-RU" sz="800" spc="-1" strike="noStrik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словосочетания</a:t>
                      </a:r>
                      <a:r>
                        <a:rPr b="0" lang="ru-RU" sz="800" spc="-1" strike="noStrike">
                          <a:latin typeface="Times New Roman"/>
                          <a:ea typeface="Times New Roman"/>
                        </a:rPr>
                        <a:t>. Далее он работает самостоятельно.</a:t>
                      </a:r>
                      <a:br>
                        <a:rPr sz="800"/>
                      </a:br>
                      <a:br>
                        <a:rPr sz="800"/>
                      </a:br>
                      <a:br>
                        <a:rPr sz="800"/>
                      </a:br>
                      <a:br>
                        <a:rPr sz="800"/>
                      </a:br>
                      <a:br>
                        <a:rPr sz="800"/>
                      </a:br>
                      <a:r>
                        <a:rPr b="0" lang="ru-RU" sz="800" spc="-1" strike="noStrike">
                          <a:latin typeface="Times New Roman"/>
                          <a:ea typeface="Times New Roman"/>
                        </a:rPr>
                        <a:t>ИЛИ</a:t>
                      </a:r>
                      <a:br>
                        <a:rPr sz="800"/>
                      </a:br>
                      <a:r>
                        <a:rPr b="0" lang="ru-RU" sz="800" spc="-1" strike="noStrike">
                          <a:latin typeface="Times New Roman"/>
                          <a:ea typeface="Times New Roman"/>
                        </a:rPr>
                        <a:t>Учащемуся даются крупно напечатанные с пропуском букв словосочетания. Далее он вставляет нужные буквы.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br>
                        <a:rPr sz="800"/>
                      </a:br>
                      <a:r>
                        <a:rPr b="0" lang="ru-RU" sz="800" spc="-1" strike="noStrike">
                          <a:latin typeface="Times New Roman"/>
                        </a:rPr>
                        <a:t>Учащемуся выдаётся готовая таблица </a:t>
                      </a:r>
                      <a:r>
                        <a:rPr b="0" lang="ru-RU" sz="800" spc="-1" strike="noStrik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с образцом</a:t>
                      </a:r>
                      <a:r>
                        <a:rPr b="0" lang="ru-RU" sz="800" spc="-1" strike="noStrike">
                          <a:latin typeface="Times New Roman"/>
                          <a:ea typeface="Times New Roman"/>
                        </a:rPr>
                        <a:t> для заполнения и напечатанные с пропуском букв словосочетания. Он работает под контролем и с помощью учителя.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4" name=""/>
          <p:cNvGraphicFramePr/>
          <p:nvPr/>
        </p:nvGraphicFramePr>
        <p:xfrm>
          <a:off x="3660480" y="5637600"/>
          <a:ext cx="512280" cy="478800"/>
        </p:xfrm>
        <a:graphic>
          <a:graphicData uri="http://schemas.openxmlformats.org/drawingml/2006/table">
            <a:tbl>
              <a:tblPr/>
              <a:tblGrid>
                <a:gridCol w="256680"/>
                <a:gridCol w="255960"/>
              </a:tblGrid>
              <a:tr h="26316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latin typeface="Times New Roman"/>
                        </a:rPr>
                        <a:t>Ё</a:t>
                      </a:r>
                      <a:endParaRPr b="0" lang="ru-RU" sz="6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latin typeface="Times New Roman"/>
                        </a:rPr>
                        <a:t>О</a:t>
                      </a:r>
                      <a:endParaRPr b="0" lang="ru-RU" sz="6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216000"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5" name=""/>
          <p:cNvGraphicFramePr/>
          <p:nvPr/>
        </p:nvGraphicFramePr>
        <p:xfrm>
          <a:off x="4348800" y="6001200"/>
          <a:ext cx="1044360" cy="579960"/>
        </p:xfrm>
        <a:graphic>
          <a:graphicData uri="http://schemas.openxmlformats.org/drawingml/2006/table">
            <a:tbl>
              <a:tblPr/>
              <a:tblGrid>
                <a:gridCol w="534600"/>
                <a:gridCol w="510120"/>
              </a:tblGrid>
              <a:tr h="26316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latin typeface="Times New Roman"/>
                        </a:rPr>
                        <a:t>Ё</a:t>
                      </a:r>
                      <a:endParaRPr b="0" lang="ru-RU" sz="6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latin typeface="Times New Roman"/>
                        </a:rPr>
                        <a:t>О</a:t>
                      </a:r>
                      <a:endParaRPr b="0" lang="ru-RU" sz="6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17160">
                <a:tc>
                  <a:txBody>
                    <a:bodyPr lIns="90000" rIns="900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600" spc="-1" strike="noStrike">
                          <a:latin typeface="Times New Roman"/>
                          <a:ea typeface="Times New Roman"/>
                        </a:rPr>
                        <a:t>жёлтый – желтеть</a:t>
                      </a:r>
                      <a:endParaRPr b="0" lang="ru-RU" sz="6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600" spc="-1" strike="noStrike">
                          <a:latin typeface="Times New Roman"/>
                          <a:ea typeface="Times New Roman"/>
                        </a:rPr>
                        <a:t>капюшон </a:t>
                      </a:r>
                      <a:endParaRPr b="0" lang="ru-RU" sz="6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2" descr=""/>
          <p:cNvPicPr/>
          <p:nvPr/>
        </p:nvPicPr>
        <p:blipFill>
          <a:blip r:embed="rId2"/>
          <a:stretch/>
        </p:blipFill>
        <p:spPr>
          <a:xfrm>
            <a:off x="107640" y="116640"/>
            <a:ext cx="1423080" cy="1423080"/>
          </a:xfrm>
          <a:prstGeom prst="rect">
            <a:avLst/>
          </a:prstGeom>
          <a:ln w="0">
            <a:noFill/>
          </a:ln>
        </p:spPr>
      </p:pic>
      <p:sp>
        <p:nvSpPr>
          <p:cNvPr id="197" name="Скругленная прямоугольная выноска 4"/>
          <p:cNvSpPr/>
          <p:nvPr/>
        </p:nvSpPr>
        <p:spPr>
          <a:xfrm>
            <a:off x="2123640" y="250920"/>
            <a:ext cx="6693480" cy="1006200"/>
          </a:xfrm>
          <a:prstGeom prst="wedgeRoundRectCallout">
            <a:avLst>
              <a:gd name="adj1" fmla="val -20646"/>
              <a:gd name="adj2" fmla="val 65808"/>
              <a:gd name="adj3" fmla="val 16667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Индивидуальны образовательный маршрут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Обучающиеся с расстройствами аутистичекого спектра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8" name="Заголовок 2"/>
          <p:cNvSpPr txBox="1"/>
          <p:nvPr/>
        </p:nvSpPr>
        <p:spPr>
          <a:xfrm>
            <a:off x="360000" y="2700000"/>
            <a:ext cx="2986200" cy="899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59000"/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Выбор данный категории детей продиктован: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99" name="Скругленная прямоугольная выноска 56"/>
          <p:cNvSpPr/>
          <p:nvPr/>
        </p:nvSpPr>
        <p:spPr>
          <a:xfrm>
            <a:off x="2340000" y="1512000"/>
            <a:ext cx="6120000" cy="1006200"/>
          </a:xfrm>
          <a:prstGeom prst="wedgeRoundRectCallout">
            <a:avLst>
              <a:gd name="adj1" fmla="val -21029"/>
              <a:gd name="adj2" fmla="val 53928"/>
              <a:gd name="adj3" fmla="val 16667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Инклюзивная образовательная практика: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«Социальная адаптация детей с расстройствами аутистичекого спектра»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00" name="Подзаголовок 4"/>
          <p:cNvSpPr txBox="1"/>
          <p:nvPr/>
        </p:nvSpPr>
        <p:spPr>
          <a:xfrm>
            <a:off x="180000" y="3780000"/>
            <a:ext cx="4028400" cy="2218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56000"/>
          </a:bodyPr>
          <a:p>
            <a:pPr marL="457200" indent="-457200">
              <a:lnSpc>
                <a:spcPct val="100000"/>
              </a:lnSpc>
              <a:spcBef>
                <a:spcPts val="641"/>
              </a:spcBef>
              <a:spcAft>
                <a:spcPts val="24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ростом числа детей с РАС ( 1 из 50);</a:t>
            </a:r>
            <a:endParaRPr b="0" lang="ru-RU" sz="3200" spc="-1" strike="noStrike">
              <a:latin typeface="Times New Roman"/>
            </a:endParaRP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spcAft>
                <a:spcPts val="24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низким уровнем просвещенности и подготовленности педагогов;</a:t>
            </a:r>
            <a:endParaRPr b="0" lang="ru-RU" sz="3200" spc="-1" strike="noStrike">
              <a:latin typeface="Times New Roman"/>
            </a:endParaRP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spcAft>
                <a:spcPts val="24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собственным многолетним опытом с детьми с РАС.</a:t>
            </a:r>
            <a:br>
              <a:rPr sz="3200"/>
            </a:b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ru-RU" sz="3200" spc="-1" strike="noStrike">
              <a:latin typeface="Times New Roman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3200" spc="-1" strike="noStrike">
              <a:latin typeface="Times New Roman"/>
            </a:endParaRPr>
          </a:p>
        </p:txBody>
      </p:sp>
      <p:sp>
        <p:nvSpPr>
          <p:cNvPr id="201" name="Заголовок 4"/>
          <p:cNvSpPr txBox="1"/>
          <p:nvPr/>
        </p:nvSpPr>
        <p:spPr>
          <a:xfrm>
            <a:off x="4500000" y="2700000"/>
            <a:ext cx="4500000" cy="1260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Monotype Corsiva"/>
              </a:rPr>
              <a:t>Для ребенка с РАС</a:t>
            </a:r>
            <a:br>
              <a:rPr sz="1800"/>
            </a:br>
            <a:r>
              <a:rPr b="1" lang="ru-RU" sz="1800" spc="-1" strike="noStrike" u="sng">
                <a:solidFill>
                  <a:srgbClr val="000000"/>
                </a:solidFill>
                <a:uFillTx/>
                <a:latin typeface="Monotype Corsiva"/>
              </a:rPr>
              <a:t>школьное пространство</a:t>
            </a:r>
            <a:r>
              <a:rPr b="1" lang="ru-RU" sz="1800" spc="-1" strike="noStrike">
                <a:solidFill>
                  <a:srgbClr val="000000"/>
                </a:solidFill>
                <a:latin typeface="Monotype Corsiva"/>
              </a:rPr>
              <a:t> – </a:t>
            </a:r>
            <a:br>
              <a:rPr sz="1800"/>
            </a:br>
            <a:r>
              <a:rPr b="1" lang="ru-RU" sz="1800" spc="-1" strike="noStrike">
                <a:solidFill>
                  <a:srgbClr val="000000"/>
                </a:solidFill>
                <a:latin typeface="Monotype Corsiva"/>
              </a:rPr>
              <a:t>это пространство, </a:t>
            </a:r>
            <a:br>
              <a:rPr sz="1800"/>
            </a:br>
            <a:r>
              <a:rPr b="1" lang="ru-RU" sz="1800" spc="-1" strike="noStrike" u="sng">
                <a:solidFill>
                  <a:srgbClr val="000000"/>
                </a:solidFill>
                <a:uFillTx/>
                <a:latin typeface="Monotype Corsiva"/>
              </a:rPr>
              <a:t>состоящее из барьеров</a:t>
            </a:r>
            <a:r>
              <a:rPr b="1" lang="ru-RU" sz="1800" spc="-1" strike="noStrike">
                <a:solidFill>
                  <a:srgbClr val="000000"/>
                </a:solidFill>
                <a:latin typeface="Monotype Corsiva"/>
              </a:rPr>
              <a:t>: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02" name="Рисунок 2" descr=""/>
          <p:cNvPicPr/>
          <p:nvPr/>
        </p:nvPicPr>
        <p:blipFill>
          <a:blip r:embed="rId3"/>
          <a:stretch/>
        </p:blipFill>
        <p:spPr>
          <a:xfrm>
            <a:off x="2160000" y="5531040"/>
            <a:ext cx="1620000" cy="1177920"/>
          </a:xfrm>
          <a:prstGeom prst="rect">
            <a:avLst/>
          </a:prstGeom>
          <a:ln w="0">
            <a:noFill/>
          </a:ln>
        </p:spPr>
      </p:pic>
      <p:sp>
        <p:nvSpPr>
          <p:cNvPr id="203" name="Объект 2"/>
          <p:cNvSpPr txBox="1"/>
          <p:nvPr/>
        </p:nvSpPr>
        <p:spPr>
          <a:xfrm>
            <a:off x="4860000" y="3960000"/>
            <a:ext cx="3743640" cy="2717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48000"/>
          </a:bodyPr>
          <a:p>
            <a:pPr>
              <a:lnSpc>
                <a:spcPct val="100000"/>
              </a:lnSpc>
              <a:spcBef>
                <a:spcPts val="400"/>
              </a:spcBef>
            </a:pPr>
            <a:endParaRPr b="0" lang="ru-RU" sz="2000" spc="-1" strike="noStrike">
              <a:latin typeface="Times New Roman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Wingdings" charset="2"/>
              <a:buChar char=""/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социальных;</a:t>
            </a:r>
            <a:endParaRPr b="0" lang="ru-RU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Wingdings" charset="2"/>
              <a:buChar char=""/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физических;</a:t>
            </a:r>
            <a:endParaRPr b="0" lang="ru-RU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Wingdings" charset="2"/>
              <a:buChar char=""/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эмоциональных.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endParaRPr b="0" lang="ru-RU" sz="2000" spc="-1" strike="noStrike"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endParaRPr b="0" lang="ru-RU" sz="2000" spc="-1" strike="noStrike"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В зависимости от степени расстройства, методов введения ребенка в школьное пространство, методов коррекционной работы с ним эти барьеры </a:t>
            </a: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могут оказаться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 со временем </a:t>
            </a: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преодолимыми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, но </a:t>
            </a: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могут стать так до конца и не разрушенным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.</a:t>
            </a:r>
            <a:endParaRPr b="0" lang="ru-RU" sz="2000" spc="-1" strike="noStrike"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endParaRPr b="0" lang="ru-RU" sz="2000" spc="-1" strike="noStrike">
              <a:latin typeface="Times New Roman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Monotype Corsiva"/>
              </a:rPr>
              <a:t>Процесс социализации детей с РАС – это процесс длинною во всю школьную жизнь.</a:t>
            </a:r>
            <a:endParaRPr b="0" lang="ru-RU" sz="28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17" descr=""/>
          <p:cNvPicPr/>
          <p:nvPr/>
        </p:nvPicPr>
        <p:blipFill>
          <a:blip r:embed="rId2"/>
          <a:stretch/>
        </p:blipFill>
        <p:spPr>
          <a:xfrm>
            <a:off x="107640" y="116640"/>
            <a:ext cx="1423080" cy="1423080"/>
          </a:xfrm>
          <a:prstGeom prst="rect">
            <a:avLst/>
          </a:prstGeom>
          <a:ln w="0">
            <a:noFill/>
          </a:ln>
        </p:spPr>
      </p:pic>
      <p:sp>
        <p:nvSpPr>
          <p:cNvPr id="205" name="Скругленная прямоугольная выноска 93"/>
          <p:cNvSpPr/>
          <p:nvPr/>
        </p:nvSpPr>
        <p:spPr>
          <a:xfrm>
            <a:off x="2123640" y="250920"/>
            <a:ext cx="6693480" cy="1006200"/>
          </a:xfrm>
          <a:prstGeom prst="wedgeRoundRectCallout">
            <a:avLst>
              <a:gd name="adj1" fmla="val -21029"/>
              <a:gd name="adj2" fmla="val 53928"/>
              <a:gd name="adj3" fmla="val 16667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Инклюзивная образовательная практика: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Times New Roman"/>
                <a:ea typeface="DejaVu Sans"/>
              </a:rPr>
              <a:t>«Социальная адаптация детей с расстройствами аутистичекого спектра»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06" name="" descr=""/>
          <p:cNvPicPr/>
          <p:nvPr/>
        </p:nvPicPr>
        <p:blipFill>
          <a:blip r:embed="rId3"/>
          <a:stretch/>
        </p:blipFill>
        <p:spPr>
          <a:xfrm>
            <a:off x="3960000" y="1440000"/>
            <a:ext cx="4680000" cy="3918600"/>
          </a:xfrm>
          <a:prstGeom prst="rect">
            <a:avLst/>
          </a:prstGeom>
          <a:ln w="0">
            <a:noFill/>
          </a:ln>
        </p:spPr>
      </p:pic>
      <p:sp>
        <p:nvSpPr>
          <p:cNvPr id="207" name="Объект 7"/>
          <p:cNvSpPr txBox="1"/>
          <p:nvPr/>
        </p:nvSpPr>
        <p:spPr>
          <a:xfrm>
            <a:off x="180000" y="2340000"/>
            <a:ext cx="3096720" cy="2781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54000"/>
          </a:bodyPr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сопровождение;</a:t>
            </a:r>
            <a:endParaRPr b="0" lang="ru-RU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экскурсия по школе;</a:t>
            </a:r>
            <a:endParaRPr b="0" lang="ru-RU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альбом с фотографиями и подписанными именами;</a:t>
            </a:r>
            <a:endParaRPr b="0" lang="ru-RU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постепенное расширение круга общения;</a:t>
            </a:r>
            <a:endParaRPr b="0" lang="ru-RU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соблюдение расписания занятий и правил поведения всеми участниками учебного процесса;</a:t>
            </a:r>
            <a:endParaRPr b="0" lang="ru-RU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наличие стереотипов в учебной деятельности;</a:t>
            </a:r>
            <a:endParaRPr b="0" lang="ru-RU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использование наглядных материалов, представленных на слуховой, зрительной и тактильной основе ;</a:t>
            </a:r>
            <a:endParaRPr b="0" lang="ru-RU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использование визуальных подсказок, социальных историй.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b="0" lang="ru-RU" sz="2000" spc="-1" strike="noStrike">
              <a:latin typeface="Times New Roman"/>
            </a:endParaRPr>
          </a:p>
        </p:txBody>
      </p:sp>
      <p:sp>
        <p:nvSpPr>
          <p:cNvPr id="208" name="Заголовок 5"/>
          <p:cNvSpPr txBox="1"/>
          <p:nvPr/>
        </p:nvSpPr>
        <p:spPr>
          <a:xfrm>
            <a:off x="288000" y="1539720"/>
            <a:ext cx="3672000" cy="705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Monotype Corsiva"/>
              </a:rPr>
              <a:t>Способы преодоления трудностей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09" name="Picture 18" descr=""/>
          <p:cNvPicPr/>
          <p:nvPr/>
        </p:nvPicPr>
        <p:blipFill>
          <a:blip r:embed="rId4"/>
          <a:stretch/>
        </p:blipFill>
        <p:spPr>
          <a:xfrm>
            <a:off x="360000" y="5040000"/>
            <a:ext cx="1234440" cy="1756080"/>
          </a:xfrm>
          <a:prstGeom prst="rect">
            <a:avLst/>
          </a:prstGeom>
          <a:ln w="0">
            <a:noFill/>
          </a:ln>
        </p:spPr>
      </p:pic>
      <p:pic>
        <p:nvPicPr>
          <p:cNvPr id="210" name="Рисунок 9" descr=""/>
          <p:cNvPicPr/>
          <p:nvPr/>
        </p:nvPicPr>
        <p:blipFill>
          <a:blip r:embed="rId5"/>
          <a:stretch/>
        </p:blipFill>
        <p:spPr>
          <a:xfrm>
            <a:off x="1800000" y="5497920"/>
            <a:ext cx="2700000" cy="1223280"/>
          </a:xfrm>
          <a:prstGeom prst="rect">
            <a:avLst/>
          </a:prstGeom>
          <a:ln w="0">
            <a:noFill/>
          </a:ln>
        </p:spPr>
      </p:pic>
      <p:pic>
        <p:nvPicPr>
          <p:cNvPr id="211" name="" descr=""/>
          <p:cNvPicPr/>
          <p:nvPr/>
        </p:nvPicPr>
        <p:blipFill>
          <a:blip r:embed="rId6"/>
          <a:stretch/>
        </p:blipFill>
        <p:spPr>
          <a:xfrm>
            <a:off x="7020000" y="5503680"/>
            <a:ext cx="1634400" cy="115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1298</TotalTime>
  <Application>View_PPTX_PLUS/7.4.0.3$Windows_X86_64 LibreOffice_project/</Application>
  <AppVersion>15.0000</AppVersion>
  <Words>732</Words>
  <Paragraphs>168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2017-06-06T20:10:21Z</dcterms:created>
  <dc:creator>Sony</dc:creator>
  <dc:description/>
  <dc:language>ru-RU</dc:language>
  <cp:lastModifiedBy/>
  <dcterms:modified xsi:type="dcterms:W3CDTF">2025-10-09T03:35:49Z</dcterms:modified>
  <cp:revision>175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3</vt:i4>
  </property>
  <property fmtid="{D5CDD505-2E9C-101B-9397-08002B2CF9AE}" pid="3" name="PresentationFormat">
    <vt:lpwstr>Экран (4:3)</vt:lpwstr>
  </property>
  <property fmtid="{D5CDD505-2E9C-101B-9397-08002B2CF9AE}" pid="4" name="Slides">
    <vt:i4>28</vt:i4>
  </property>
</Properties>
</file>