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C755D-1986-43F3-A80F-6CFD6043E67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D3A96-D92F-4456-AD7F-16457B06E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772400" cy="175805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000" b="1" dirty="0" smtClean="0"/>
              <a:t>АРТИКУЛЯЦИОННАЯ ГИМНАСТИКА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284984"/>
            <a:ext cx="6912768" cy="29523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sz="7000" b="1" dirty="0" smtClean="0">
                <a:solidFill>
                  <a:schemeClr val="accent3">
                    <a:lumMod val="50000"/>
                  </a:schemeClr>
                </a:solidFill>
              </a:rPr>
              <a:t>ЗВУКИ Ш, Ж,Щ, Ч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Костыгиной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В.Н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выполнила: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Гулямова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О.Н. МБУ № 41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herednik.ucoz.ru/art_gimnastika/focu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1944216" cy="19701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3" name="Блок-схема: перфолента 2"/>
          <p:cNvSpPr/>
          <p:nvPr/>
        </p:nvSpPr>
        <p:spPr>
          <a:xfrm>
            <a:off x="2699792" y="188640"/>
            <a:ext cx="4320480" cy="100811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ПАРАШЮТИК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0484" name="Picture 4" descr="http://cherednik.ucoz.ru/art_gimnastika/focus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84784"/>
            <a:ext cx="3104632" cy="2631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Стрелка вправо 4"/>
          <p:cNvSpPr/>
          <p:nvPr/>
        </p:nvSpPr>
        <p:spPr>
          <a:xfrm>
            <a:off x="683568" y="4221088"/>
            <a:ext cx="4536504" cy="2304256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 кончик носа положить ватку. Поднять широкий язык в форме "чашечки" к носу и сдуть ватку, чтобы она полетела вверх.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4581128"/>
            <a:ext cx="3456384" cy="1850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Выбрав разные маршруты,</a:t>
            </a:r>
            <a:br>
              <a:rPr lang="ru-RU" dirty="0" smtClean="0"/>
            </a:br>
            <a:r>
              <a:rPr lang="ru-RU" dirty="0" smtClean="0"/>
              <a:t>Улетают парашюты</a:t>
            </a:r>
            <a:br>
              <a:rPr lang="ru-RU" dirty="0" smtClean="0"/>
            </a:br>
            <a:r>
              <a:rPr lang="ru-RU" dirty="0" smtClean="0"/>
              <a:t>Над зелёными лесами,</a:t>
            </a:r>
            <a:br>
              <a:rPr lang="ru-RU" dirty="0" smtClean="0"/>
            </a:br>
            <a:r>
              <a:rPr lang="ru-RU" dirty="0" smtClean="0"/>
              <a:t>Над весёлыми лугами.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forum.infostart.ru/upload/main/146/0_1e65c_c9a78a5e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53830"/>
            <a:ext cx="4032448" cy="51041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476672"/>
            <a:ext cx="8424936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ЗА ВНИМАНИЕ!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1763688" y="476672"/>
            <a:ext cx="5544616" cy="1080120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ИСТОЧНИКИ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348880"/>
            <a:ext cx="7776864" cy="792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http://www.numama.ru/blogs/kopilka-detskih-stihov/page-4/cat-11 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717032"/>
            <a:ext cx="7704856" cy="914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Тру-ля-ля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. Артикуляционная гимнастика для самых-самых маленьких</a:t>
            </a:r>
          </a:p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Автор: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Костыгина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В.Н. 2001 год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gamer.ru/system/attached_images/images/000/137/930/normal/phcc7a1ogx.jpg?12643596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00808"/>
            <a:ext cx="37719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7"/>
            <a:ext cx="7772400" cy="122413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Привет!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erednik.ucoz.ru/art_gimnastika/okoshk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268760"/>
            <a:ext cx="3816424" cy="3254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3" name="Блок-схема: перфолента 2"/>
          <p:cNvSpPr/>
          <p:nvPr/>
        </p:nvSpPr>
        <p:spPr>
          <a:xfrm>
            <a:off x="2987824" y="188640"/>
            <a:ext cx="3600400" cy="80467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ОКОШКО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8" name="Picture 4" descr="http://cherednik.ucoz.ru/art_gimnastika/okoshk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2347106" cy="237626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5580112" y="4869160"/>
            <a:ext cx="3240360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+mj-lt"/>
              </a:rPr>
              <a:t>Окошко мы изобразили, </a:t>
            </a:r>
            <a:endParaRPr lang="ru-RU" sz="2000" dirty="0" smtClean="0">
              <a:latin typeface="+mj-lt"/>
            </a:endParaRPr>
          </a:p>
          <a:p>
            <a:r>
              <a:rPr lang="ru-RU" sz="2000" dirty="0" smtClean="0">
                <a:latin typeface="+mj-lt"/>
              </a:rPr>
              <a:t>Плавно </a:t>
            </a:r>
            <a:r>
              <a:rPr lang="ru-RU" sz="2000" dirty="0">
                <a:latin typeface="+mj-lt"/>
              </a:rPr>
              <a:t>губы округлили.</a:t>
            </a:r>
          </a:p>
          <a:p>
            <a:r>
              <a:rPr lang="ru-RU" sz="2000" dirty="0">
                <a:latin typeface="+mj-lt"/>
              </a:rPr>
              <a:t>Их теперь нельзя смыкать,</a:t>
            </a:r>
          </a:p>
          <a:p>
            <a:r>
              <a:rPr lang="ru-RU" sz="2000" dirty="0">
                <a:latin typeface="+mj-lt"/>
              </a:rPr>
              <a:t>Окошко надо удержать.</a:t>
            </a:r>
          </a:p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51520" y="4509120"/>
            <a:ext cx="4608512" cy="1944216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Открыть рот - "жарко", закрыть рот - "холодно". Удерживать под счет до 5. Повторить 3-5 раз.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843808" y="188640"/>
            <a:ext cx="3600400" cy="80467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БЛИНЧИКИ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1520" y="4221088"/>
            <a:ext cx="4608512" cy="2160240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Улыбнуться, приоткрыть рот, положить широкий язык на нижнюю губу. Удерживать под счет от 5 до 10.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4437112"/>
            <a:ext cx="3384376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Скок-поскок блин-блинок,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Блин-блинок – румяный бок,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Свежий и приятный,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Вкусный, ароматный!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8" name="Picture 4" descr="http://lib3.podelise.ru/tw_files2/urls_18/9/d-8296/8296_html_661938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178244"/>
            <a:ext cx="3096344" cy="26362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1030" name="Picture 6" descr="http://xn--90achaqrpiehz9b.xn--p1ai/wp-content/uploads/2012/05/%D0%BC%D0%B0%D1%81%D0%BB%D0%B5%D0%BD%D0%B8%D1%87%D0%BD%D1%8B%D0%B5-%D0%B1%D0%BB%D0%B8%D0%BD%D1%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3795245" cy="25202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1403648" y="260648"/>
            <a:ext cx="6768752" cy="1152128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ПОМАЖЕМ БЛИНЧИКИ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5362" name="Picture 2" descr="http://cherednik.ucoz.ru/art_gimnastika/test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36218"/>
            <a:ext cx="3528392" cy="2898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Стрелка вправо 4"/>
          <p:cNvSpPr/>
          <p:nvPr/>
        </p:nvSpPr>
        <p:spPr>
          <a:xfrm>
            <a:off x="467544" y="4149080"/>
            <a:ext cx="4680520" cy="2160240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Улыбнуться, высунуть язык, пошлепать по нему губами </a:t>
            </a:r>
            <a:endParaRPr lang="ru-RU" dirty="0" smtClean="0"/>
          </a:p>
          <a:p>
            <a:pPr algn="ctr"/>
            <a:r>
              <a:rPr lang="ru-RU" dirty="0" smtClean="0"/>
              <a:t>"</a:t>
            </a:r>
            <a:r>
              <a:rPr lang="ru-RU" dirty="0" err="1"/>
              <a:t>пя-пя-пя</a:t>
            </a:r>
            <a:r>
              <a:rPr lang="ru-RU" dirty="0"/>
              <a:t>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4725144"/>
            <a:ext cx="3312368" cy="16561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 у нас блины с картошкой,</a:t>
            </a:r>
            <a:br>
              <a:rPr lang="ru-RU" sz="2000" dirty="0" smtClean="0"/>
            </a:br>
            <a:r>
              <a:rPr lang="ru-RU" sz="2000" dirty="0" smtClean="0"/>
              <a:t>а у нас блины с морошкой,</a:t>
            </a:r>
            <a:br>
              <a:rPr lang="ru-RU" sz="2000" dirty="0" smtClean="0"/>
            </a:br>
            <a:r>
              <a:rPr lang="ru-RU" sz="2000" dirty="0" smtClean="0"/>
              <a:t>со сметанкой и с вареньем -</a:t>
            </a:r>
            <a:br>
              <a:rPr lang="ru-RU" sz="2000" dirty="0" smtClean="0"/>
            </a:br>
            <a:r>
              <a:rPr lang="ru-RU" sz="2000" dirty="0" smtClean="0"/>
              <a:t>это просто объеденье!</a:t>
            </a:r>
            <a:endParaRPr lang="ru-RU" sz="2000" dirty="0"/>
          </a:p>
        </p:txBody>
      </p:sp>
      <p:pic>
        <p:nvPicPr>
          <p:cNvPr id="8194" name="Picture 2" descr="http://www.hrumhrum.com/wp-content/uploads/2013/04/tradicionnie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566432" cy="25202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627784" y="260648"/>
            <a:ext cx="4320480" cy="100811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ЧИЩУ ЗУБКИ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6386" name="Picture 2" descr="http://cherednik.ucoz.ru/art_gimnastika/chistim_zu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2093276" cy="20162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6388" name="Picture 4" descr="http://cherednik.ucoz.ru/art_gimnastika/chistim_zub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7"/>
            <a:ext cx="3168352" cy="2809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Стрелка вправо 4"/>
          <p:cNvSpPr/>
          <p:nvPr/>
        </p:nvSpPr>
        <p:spPr>
          <a:xfrm>
            <a:off x="395536" y="4365104"/>
            <a:ext cx="4536504" cy="2232248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Улыбнуться, открыть рот, кончиком языка с внутренней стороны почистить поочередно нижние и верхние зубки.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4869160"/>
            <a:ext cx="3096344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У меня зубная щетка</a:t>
            </a:r>
            <a:br>
              <a:rPr lang="ru-RU" sz="2000" dirty="0" smtClean="0"/>
            </a:br>
            <a:r>
              <a:rPr lang="ru-RU" sz="2000" dirty="0" smtClean="0"/>
              <a:t>Она чистит зубы четко</a:t>
            </a:r>
            <a:br>
              <a:rPr lang="ru-RU" sz="2000" dirty="0" smtClean="0"/>
            </a:br>
            <a:r>
              <a:rPr lang="ru-RU" sz="2000" dirty="0" smtClean="0"/>
              <a:t>Раз за разом веселей</a:t>
            </a:r>
            <a:br>
              <a:rPr lang="ru-RU" sz="2000" dirty="0" smtClean="0"/>
            </a:br>
            <a:r>
              <a:rPr lang="ru-RU" sz="2000" dirty="0" smtClean="0"/>
              <a:t>Мои зубы все белей.</a:t>
            </a:r>
            <a:endParaRPr lang="ru-RU" sz="2000" dirty="0"/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627784" y="260648"/>
            <a:ext cx="4320480" cy="100811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КАЧЕЛИ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7410" name="Picture 2" descr="http://cherednik.ucoz.ru/art_gimnastika/kachel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2016224" cy="19638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7412" name="Picture 4" descr="http://cherednik.ucoz.ru/art_gimnastika/kacheli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40768"/>
            <a:ext cx="3212975" cy="278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5436096" y="4581128"/>
            <a:ext cx="3384376" cy="1800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/>
              <a:t>На качелях я качаюсь</a:t>
            </a:r>
          </a:p>
          <a:p>
            <a:r>
              <a:rPr lang="ru-RU" sz="2000" dirty="0"/>
              <a:t>Вверх-вниз, вверх-вниз.</a:t>
            </a:r>
          </a:p>
          <a:p>
            <a:r>
              <a:rPr lang="ru-RU" sz="2000" dirty="0"/>
              <a:t>И все выше поднимаюсь –</a:t>
            </a:r>
          </a:p>
          <a:p>
            <a:r>
              <a:rPr lang="ru-RU" sz="2000" dirty="0"/>
              <a:t>Вверх-вниз, вверх-вниз.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51520" y="4005064"/>
            <a:ext cx="4536504" cy="2664296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Улыбнуться, открыть рот. Поднимать кончик языка вверх (к носу) - вверх (к подбородку) под счет. </a:t>
            </a:r>
            <a:r>
              <a:rPr lang="ru-RU" dirty="0" smtClean="0"/>
              <a:t>Следить, </a:t>
            </a:r>
            <a:r>
              <a:rPr lang="ru-RU" dirty="0"/>
              <a:t>чтобы упражнение выполнялось без помощи нижней губы.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ерфолента 2"/>
          <p:cNvSpPr/>
          <p:nvPr/>
        </p:nvSpPr>
        <p:spPr>
          <a:xfrm>
            <a:off x="2699792" y="188640"/>
            <a:ext cx="4320480" cy="100811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ЧАШЕЧКА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8434" name="Picture 2" descr="http://cherednik.ucoz.ru/art_gimnastika/chas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2160239" cy="21602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8436" name="Picture 4" descr="http://cherednik.ucoz.ru/art_gimnastika/chashka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340768"/>
            <a:ext cx="352170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5076056" y="4581128"/>
            <a:ext cx="3744416" cy="1944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dirty="0" smtClean="0"/>
          </a:p>
          <a:p>
            <a:r>
              <a:rPr lang="ru-RU" sz="2000" dirty="0" smtClean="0"/>
              <a:t>Язык </a:t>
            </a:r>
            <a:r>
              <a:rPr lang="ru-RU" sz="2000" dirty="0"/>
              <a:t>широкий положи</a:t>
            </a:r>
          </a:p>
          <a:p>
            <a:r>
              <a:rPr lang="ru-RU" sz="2000" dirty="0"/>
              <a:t>И под счет его держи.</a:t>
            </a:r>
          </a:p>
          <a:p>
            <a:r>
              <a:rPr lang="ru-RU" sz="2000" dirty="0"/>
              <a:t>Получилась пиала –</a:t>
            </a:r>
          </a:p>
          <a:p>
            <a:r>
              <a:rPr lang="ru-RU" sz="2000" dirty="0"/>
              <a:t>Округленная она.</a:t>
            </a:r>
          </a:p>
          <a:p>
            <a:r>
              <a:rPr lang="ru-RU" sz="2000" dirty="0"/>
              <a:t>В рот ее мы занесем</a:t>
            </a:r>
          </a:p>
          <a:p>
            <a:r>
              <a:rPr lang="ru-RU" sz="2000" dirty="0"/>
              <a:t>И края к зубам прижмем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179512" y="3429000"/>
            <a:ext cx="4608512" cy="3168352"/>
          </a:xfrm>
          <a:prstGeom prst="rightArrow">
            <a:avLst>
              <a:gd name="adj1" fmla="val 50000"/>
              <a:gd name="adj2" fmla="val 4050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Улыбнуться, широко открыть рот, высунуть широкий язык и придать ему форму "чашечки", то есть слегка приподнять кончик и края языка. Удерживать под счет до 5. Повторить 3-5 раз.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herednik.ucoz.ru/art_gimnastika/vareni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2232248" cy="22039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3" name="Блок-схема: перфолента 2"/>
          <p:cNvSpPr/>
          <p:nvPr/>
        </p:nvSpPr>
        <p:spPr>
          <a:xfrm>
            <a:off x="2699792" y="188640"/>
            <a:ext cx="4320480" cy="1008112"/>
          </a:xfrm>
          <a:prstGeom prst="flowChartPunchedTap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ВКУСНОЕ ВАРЕНЬЕ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9460" name="Picture 4" descr="http://cherednik.ucoz.ru/art_gimnastika/vareni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96752"/>
            <a:ext cx="3024336" cy="2909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5868144" y="4797152"/>
            <a:ext cx="2952328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dirty="0" smtClean="0"/>
          </a:p>
          <a:p>
            <a:r>
              <a:rPr lang="ru-RU" sz="2000" dirty="0"/>
              <a:t>Ох, и вкусное варенье!</a:t>
            </a:r>
          </a:p>
          <a:p>
            <a:r>
              <a:rPr lang="ru-RU" sz="2000" dirty="0"/>
              <a:t>Жаль, осталось на губе.</a:t>
            </a:r>
          </a:p>
          <a:p>
            <a:r>
              <a:rPr lang="ru-RU" sz="2000" dirty="0"/>
              <a:t>Язычок я подниму</a:t>
            </a:r>
          </a:p>
          <a:p>
            <a:r>
              <a:rPr lang="ru-RU" sz="2000" dirty="0"/>
              <a:t>И варенье оближу.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51520" y="4221088"/>
            <a:ext cx="4176464" cy="208823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Улыбнуться, открыть рот. Широким языком в форме "чашечки" облизать верхнюю губу.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327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АРТИКУЛЯЦИОННАЯ ГИМНАСТИКА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АРТИКУЛЯЦИОННАЯ ГИМНАСТИКА</dc:title>
  <dc:creator>Наталья</dc:creator>
  <cp:lastModifiedBy>Наталья</cp:lastModifiedBy>
  <cp:revision>19</cp:revision>
  <dcterms:created xsi:type="dcterms:W3CDTF">2013-07-10T10:22:03Z</dcterms:created>
  <dcterms:modified xsi:type="dcterms:W3CDTF">2013-11-28T16:07:28Z</dcterms:modified>
</cp:coreProperties>
</file>