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24"/>
  </p:notesMasterIdLst>
  <p:sldIdLst>
    <p:sldId id="282" r:id="rId2"/>
    <p:sldId id="283" r:id="rId3"/>
    <p:sldId id="277" r:id="rId4"/>
    <p:sldId id="258" r:id="rId5"/>
    <p:sldId id="259" r:id="rId6"/>
    <p:sldId id="260" r:id="rId7"/>
    <p:sldId id="261" r:id="rId8"/>
    <p:sldId id="280" r:id="rId9"/>
    <p:sldId id="262" r:id="rId10"/>
    <p:sldId id="263" r:id="rId11"/>
    <p:sldId id="264" r:id="rId12"/>
    <p:sldId id="265" r:id="rId13"/>
    <p:sldId id="266" r:id="rId14"/>
    <p:sldId id="272" r:id="rId15"/>
    <p:sldId id="268" r:id="rId16"/>
    <p:sldId id="269" r:id="rId17"/>
    <p:sldId id="275" r:id="rId18"/>
    <p:sldId id="270" r:id="rId19"/>
    <p:sldId id="276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CCFFCC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18E01-FEFD-431F-A863-2481B31F79E2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196A3-9FF4-4EBF-B0B6-9C2E09E6FC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4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196A3-9FF4-4EBF-B0B6-9C2E09E6FCF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196A3-9FF4-4EBF-B0B6-9C2E09E6FCF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C9BA5-197A-4004-956D-22F13DFB8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6F35B2-21D6-4F1A-A522-4037630E4A83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37D252-7EE0-40F6-922C-9C7A9AFD6B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16.xml"/><Relationship Id="rId17" Type="http://schemas.openxmlformats.org/officeDocument/2006/relationships/slide" Target="slide21.xml"/><Relationship Id="rId2" Type="http://schemas.openxmlformats.org/officeDocument/2006/relationships/slide" Target="slide4.xml"/><Relationship Id="rId16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7.xml"/><Relationship Id="rId15" Type="http://schemas.openxmlformats.org/officeDocument/2006/relationships/slide" Target="slide19.xml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71480"/>
            <a:ext cx="8042176" cy="1143008"/>
          </a:xfrm>
        </p:spPr>
        <p:txBody>
          <a:bodyPr>
            <a:normAutofit/>
          </a:bodyPr>
          <a:lstStyle/>
          <a:p>
            <a:pPr algn="ctr"/>
            <a:r>
              <a:rPr lang="ru-RU" sz="1300" b="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1300" b="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1300" b="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endParaRPr lang="ru-RU" sz="1300" b="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30352" y="2571744"/>
            <a:ext cx="7772400" cy="1642632"/>
          </a:xfrm>
        </p:spPr>
        <p:txBody>
          <a:bodyPr>
            <a:normAutofit fontScale="47500" lnSpcReduction="20000"/>
          </a:bodyPr>
          <a:lstStyle/>
          <a:p>
            <a:pPr algn="ctr"/>
            <a:endParaRPr lang="ru-RU" sz="7200" dirty="0" smtClean="0">
              <a:solidFill>
                <a:schemeClr val="bg1"/>
              </a:solidFill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</a:rPr>
              <a:t>Решение задач по генетике для учащихся  9-10 классов.</a:t>
            </a:r>
          </a:p>
          <a:p>
            <a:pPr algn="ctr">
              <a:buNone/>
            </a:pPr>
            <a:endParaRPr lang="ru-RU" sz="5600" dirty="0" smtClean="0"/>
          </a:p>
          <a:p>
            <a:pPr algn="ctr">
              <a:buNone/>
            </a:pPr>
            <a:endParaRPr lang="ru-RU" sz="5600" dirty="0" smtClean="0"/>
          </a:p>
          <a:p>
            <a:pPr algn="ctr">
              <a:buNone/>
            </a:pPr>
            <a:endParaRPr lang="ru-RU" sz="5600" dirty="0" smtClean="0"/>
          </a:p>
          <a:p>
            <a:pPr algn="ctr">
              <a:buNone/>
            </a:pPr>
            <a:endParaRPr lang="ru-RU" sz="5600" dirty="0" smtClean="0"/>
          </a:p>
          <a:p>
            <a:pPr algn="ctr">
              <a:buNone/>
            </a:pPr>
            <a:endParaRPr lang="ru-RU" sz="5600" dirty="0" smtClean="0"/>
          </a:p>
          <a:p>
            <a:pPr algn="ctr">
              <a:buNone/>
            </a:pPr>
            <a:endParaRPr lang="ru-RU" sz="5600" dirty="0" smtClean="0"/>
          </a:p>
          <a:p>
            <a:pPr algn="ctr">
              <a:buNone/>
            </a:pPr>
            <a:endParaRPr lang="ru-RU" sz="5600" dirty="0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14348" y="6429396"/>
            <a:ext cx="428628" cy="285752"/>
          </a:xfrm>
          <a:prstGeom prst="actionButtonForwardNex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2. Анализирующее скрещивание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/>
              <a:t>Суть </a:t>
            </a:r>
            <a:r>
              <a:rPr lang="ru-RU" sz="1400" b="1" dirty="0" smtClean="0"/>
              <a:t>анализирующего скрещивания </a:t>
            </a:r>
            <a:r>
              <a:rPr lang="ru-RU" sz="1400" dirty="0" smtClean="0"/>
              <a:t>заключается в том, что проводят скрещивание особи, генотип которой следует определить, с особями, гомозиготными по рецессивному гену (</a:t>
            </a:r>
            <a:r>
              <a:rPr lang="ru-RU" sz="1400" dirty="0" err="1" smtClean="0"/>
              <a:t>аа</a:t>
            </a:r>
            <a:r>
              <a:rPr lang="ru-RU" sz="1400" dirty="0" smtClean="0"/>
              <a:t>). Если в результате скрещивания все потомство окажется однородным, то особь, генотип которой неизвестен, - </a:t>
            </a:r>
            <a:r>
              <a:rPr lang="ru-RU" sz="1400" dirty="0" err="1" smtClean="0"/>
              <a:t>гомозигота</a:t>
            </a:r>
            <a:r>
              <a:rPr lang="ru-RU" sz="1400" dirty="0" smtClean="0"/>
              <a:t>, если произойдет расщепление, то она </a:t>
            </a:r>
            <a:r>
              <a:rPr lang="ru-RU" sz="1400" dirty="0" err="1" smtClean="0"/>
              <a:t>гетерозигота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b="1" dirty="0" smtClean="0"/>
              <a:t>Задача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У мухи дрозофилы серый цвет тела доминирует над черным. При скрещивании серых и черных мух в потомстве половина особей имела серую окраску, половина – черную. Определите генотипы родительских форм.</a:t>
            </a:r>
          </a:p>
          <a:p>
            <a:pPr>
              <a:buNone/>
            </a:pPr>
            <a:r>
              <a:rPr lang="ru-RU" sz="1400" b="1" dirty="0" smtClean="0"/>
              <a:t>Дано:                                           Решение</a:t>
            </a:r>
            <a:r>
              <a:rPr lang="ru-RU" sz="1400" dirty="0" smtClean="0"/>
              <a:t>: если дрозофила имеет черную окраску тела, то её</a:t>
            </a:r>
          </a:p>
          <a:p>
            <a:pPr>
              <a:buNone/>
            </a:pPr>
            <a:r>
              <a:rPr lang="ru-RU" sz="1400" dirty="0" smtClean="0"/>
              <a:t>А – серый цвет                          генотип является гомозиготным по </a:t>
            </a:r>
            <a:r>
              <a:rPr lang="ru-RU" sz="1400" dirty="0" err="1" smtClean="0"/>
              <a:t>рецессиву</a:t>
            </a:r>
            <a:r>
              <a:rPr lang="ru-RU" sz="1400" dirty="0" smtClean="0"/>
              <a:t> – </a:t>
            </a:r>
            <a:r>
              <a:rPr lang="ru-RU" sz="1400" dirty="0" err="1" smtClean="0"/>
              <a:t>аа</a:t>
            </a:r>
            <a:r>
              <a:rPr lang="ru-RU" sz="1400" dirty="0" smtClean="0"/>
              <a:t> (иначе окраска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будет серой).                                     </a:t>
            </a:r>
          </a:p>
          <a:p>
            <a:pPr>
              <a:buNone/>
            </a:pPr>
            <a:r>
              <a:rPr lang="ru-RU" sz="1400" dirty="0" smtClean="0"/>
              <a:t>а – черный цвет</a:t>
            </a:r>
            <a:r>
              <a:rPr lang="en-US" sz="1400" dirty="0" smtClean="0"/>
              <a:t> </a:t>
            </a:r>
            <a:r>
              <a:rPr lang="ru-RU" sz="1400" dirty="0" smtClean="0"/>
              <a:t>                        Для того чтобы определить генотип дрозофилы с серым                                                                                                    м                                               цветом тела, проведем анализирующее скрещивание:</a:t>
            </a:r>
          </a:p>
          <a:p>
            <a:pPr>
              <a:buNone/>
            </a:pPr>
            <a:r>
              <a:rPr lang="en-US" sz="1400" dirty="0" smtClean="0"/>
              <a:t>F</a:t>
            </a:r>
            <a:r>
              <a:rPr lang="en-US" sz="1200" dirty="0" smtClean="0"/>
              <a:t>1</a:t>
            </a:r>
            <a:r>
              <a:rPr lang="ru-RU" sz="1400" dirty="0" smtClean="0"/>
              <a:t> – сер </a:t>
            </a:r>
            <a:r>
              <a:rPr lang="ru-RU" sz="1400" dirty="0" err="1" smtClean="0"/>
              <a:t>х</a:t>
            </a:r>
            <a:r>
              <a:rPr lang="ru-RU" sz="1400" dirty="0" smtClean="0"/>
              <a:t> </a:t>
            </a:r>
            <a:r>
              <a:rPr lang="ru-RU" sz="1400" dirty="0" err="1" smtClean="0"/>
              <a:t>чер</a:t>
            </a:r>
            <a:r>
              <a:rPr lang="ru-RU" sz="1400" dirty="0" smtClean="0"/>
              <a:t>.                                 </a:t>
            </a:r>
          </a:p>
          <a:p>
            <a:pPr>
              <a:buNone/>
            </a:pPr>
            <a:r>
              <a:rPr lang="ru-RU" sz="1400" dirty="0" smtClean="0"/>
              <a:t> 50% сер.: 50% </a:t>
            </a:r>
            <a:r>
              <a:rPr lang="ru-RU" sz="1400" dirty="0" err="1" smtClean="0"/>
              <a:t>чер</a:t>
            </a:r>
            <a:r>
              <a:rPr lang="ru-RU" sz="1400" dirty="0" smtClean="0"/>
              <a:t>.                                   Р: ♀А? (сер)      </a:t>
            </a:r>
            <a:r>
              <a:rPr lang="ru-RU" sz="1400" dirty="0" err="1" smtClean="0"/>
              <a:t>х</a:t>
            </a:r>
            <a:r>
              <a:rPr lang="ru-RU" sz="1400" dirty="0" smtClean="0"/>
              <a:t>       ♂</a:t>
            </a:r>
            <a:r>
              <a:rPr lang="ru-RU" sz="1400" dirty="0" err="1" smtClean="0"/>
              <a:t>аа</a:t>
            </a:r>
            <a:r>
              <a:rPr lang="ru-RU" sz="1400" dirty="0" smtClean="0"/>
              <a:t> (</a:t>
            </a:r>
            <a:r>
              <a:rPr lang="ru-RU" sz="1400" dirty="0" err="1" smtClean="0"/>
              <a:t>чер</a:t>
            </a:r>
            <a:r>
              <a:rPr lang="ru-RU" sz="1400" dirty="0" smtClean="0"/>
              <a:t>)  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Найти: генотипы Р - ?                             </a:t>
            </a:r>
            <a:r>
              <a:rPr lang="en-US" sz="1400" dirty="0" smtClean="0"/>
              <a:t>G   </a:t>
            </a:r>
            <a:r>
              <a:rPr lang="ru-RU" sz="1400" dirty="0" smtClean="0"/>
              <a:t>А   </a:t>
            </a:r>
            <a:r>
              <a:rPr lang="ru-RU" sz="1400" dirty="0"/>
              <a:t>?</a:t>
            </a:r>
            <a:r>
              <a:rPr lang="ru-RU" sz="1400" dirty="0" smtClean="0"/>
              <a:t>                           а</a:t>
            </a:r>
            <a:r>
              <a:rPr lang="en-US" sz="1400" dirty="0" smtClean="0"/>
              <a:t>    </a:t>
            </a:r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</a:t>
            </a:r>
            <a:r>
              <a:rPr lang="ru-RU" sz="1400" dirty="0" smtClean="0"/>
              <a:t>                           </a:t>
            </a:r>
            <a:r>
              <a:rPr lang="en-US" sz="1400" dirty="0" smtClean="0"/>
              <a:t> F</a:t>
            </a:r>
            <a:r>
              <a:rPr lang="en-US" sz="800" dirty="0" smtClean="0"/>
              <a:t>1 </a:t>
            </a:r>
            <a:r>
              <a:rPr lang="ru-RU" sz="1400" dirty="0" smtClean="0"/>
              <a:t>: 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:   </a:t>
            </a:r>
            <a:r>
              <a:rPr lang="ru-RU" sz="1400" dirty="0" err="1" smtClean="0"/>
              <a:t>аа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           сер.    </a:t>
            </a:r>
            <a:r>
              <a:rPr lang="ru-RU" sz="1400" dirty="0" err="1"/>
              <a:t>ч</a:t>
            </a:r>
            <a:r>
              <a:rPr lang="ru-RU" sz="1400" dirty="0" err="1" smtClean="0"/>
              <a:t>ер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Так как в потомстве наблюдается расщепление в соотношении 1:1,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следовательно генотип дрозофилы с серым цветом тела был </a:t>
            </a:r>
            <a:r>
              <a:rPr lang="ru-RU" sz="1400" dirty="0" err="1" smtClean="0"/>
              <a:t>Аа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Ответ: генотипы родителей Р – </a:t>
            </a:r>
            <a:r>
              <a:rPr lang="ru-RU" sz="1400" dirty="0" err="1" smtClean="0"/>
              <a:t>Аа</a:t>
            </a:r>
            <a:r>
              <a:rPr lang="ru-RU" sz="1400" dirty="0" smtClean="0"/>
              <a:t>, </a:t>
            </a:r>
            <a:r>
              <a:rPr lang="ru-RU" sz="1400" dirty="0" err="1" smtClean="0"/>
              <a:t>аа</a:t>
            </a:r>
            <a:r>
              <a:rPr lang="ru-RU" sz="1400" dirty="0" smtClean="0"/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678761" y="3964785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1472" y="4500570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285852" y="6215082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714348" y="6215082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rId2" action="ppaction://hlinksldjump"/>
          </p:cNvPr>
          <p:cNvSpPr/>
          <p:nvPr/>
        </p:nvSpPr>
        <p:spPr>
          <a:xfrm>
            <a:off x="6072198" y="6215082"/>
            <a:ext cx="205740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3. Промежуточное наследование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dirty="0" smtClean="0"/>
              <a:t>В природе часто встречается явление неполного доминирования или промежуточного наследования, когда фенотип гетерозиготного гибрида отличается от фенотипа обеих родительских гомозиготных форм.  </a:t>
            </a:r>
          </a:p>
          <a:p>
            <a:pPr>
              <a:buNone/>
            </a:pPr>
            <a:r>
              <a:rPr lang="ru-RU" sz="1400" dirty="0" smtClean="0"/>
              <a:t>Причина неполного доминирования состоит в том, что в ряде случаев у гетерозиготных гибридов доминантный аллель недостаточно активен и не обеспечивает в полной мере подавления рецессивного признака.</a:t>
            </a:r>
          </a:p>
          <a:p>
            <a:pPr>
              <a:buNone/>
            </a:pPr>
            <a:r>
              <a:rPr lang="ru-RU" sz="1400" b="1" dirty="0" smtClean="0"/>
              <a:t>Задача.</a:t>
            </a:r>
          </a:p>
          <a:p>
            <a:pPr>
              <a:buNone/>
            </a:pPr>
            <a:r>
              <a:rPr lang="ru-RU" sz="1400" dirty="0" smtClean="0"/>
              <a:t>Форма чашечки у земляники может быть нормальная (доминантный признак) и листовидная. У </a:t>
            </a:r>
            <a:r>
              <a:rPr lang="ru-RU" sz="1400" dirty="0" err="1" smtClean="0"/>
              <a:t>гетерозигот</a:t>
            </a:r>
            <a:r>
              <a:rPr lang="ru-RU" sz="1400" dirty="0" smtClean="0"/>
              <a:t> чашечки имеют промежуточную форму между нормальной и листовидной. Определите возможные генотипы и фенотипы потомства от скрещивания двух растений, имеющих промежуточную форму чашечки.</a:t>
            </a:r>
          </a:p>
          <a:p>
            <a:pPr>
              <a:buNone/>
            </a:pPr>
            <a:r>
              <a:rPr lang="ru-RU" sz="1400" b="1" dirty="0" smtClean="0"/>
              <a:t>Дано:                                                          Решение: </a:t>
            </a:r>
            <a:r>
              <a:rPr lang="ru-RU" sz="1400" dirty="0" smtClean="0"/>
              <a:t>Р</a:t>
            </a:r>
            <a:r>
              <a:rPr lang="ru-RU" sz="900" dirty="0" smtClean="0"/>
              <a:t>1</a:t>
            </a:r>
            <a:r>
              <a:rPr lang="ru-RU" sz="1400" dirty="0" smtClean="0"/>
              <a:t>: ♀АА(нор)      </a:t>
            </a:r>
            <a:r>
              <a:rPr lang="ru-RU" sz="1400" dirty="0" err="1" smtClean="0"/>
              <a:t>х</a:t>
            </a:r>
            <a:r>
              <a:rPr lang="ru-RU" sz="1400" dirty="0" smtClean="0"/>
              <a:t>       ♂</a:t>
            </a:r>
            <a:r>
              <a:rPr lang="ru-RU" sz="1400" dirty="0" err="1" smtClean="0"/>
              <a:t>аа</a:t>
            </a:r>
            <a:r>
              <a:rPr lang="ru-RU" sz="1400" dirty="0" smtClean="0"/>
              <a:t>(лист)</a:t>
            </a:r>
          </a:p>
          <a:p>
            <a:pPr>
              <a:buNone/>
            </a:pPr>
            <a:r>
              <a:rPr lang="ru-RU" sz="1400" dirty="0" smtClean="0"/>
              <a:t>А – нормальная форма                                                 </a:t>
            </a:r>
            <a:r>
              <a:rPr lang="en-US" sz="1400" dirty="0" smtClean="0"/>
              <a:t>G   </a:t>
            </a:r>
            <a:r>
              <a:rPr lang="ru-RU" sz="1400" dirty="0" smtClean="0"/>
              <a:t>А                               </a:t>
            </a:r>
            <a:r>
              <a:rPr lang="ru-RU" sz="1400" dirty="0" err="1" smtClean="0"/>
              <a:t>а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а</a:t>
            </a:r>
            <a:r>
              <a:rPr lang="ru-RU" sz="1400" dirty="0" smtClean="0"/>
              <a:t> -  листовидная                                                          </a:t>
            </a:r>
            <a:r>
              <a:rPr lang="en-US" sz="1400" dirty="0" smtClean="0"/>
              <a:t>F</a:t>
            </a:r>
            <a:r>
              <a:rPr lang="ru-RU" sz="900" dirty="0" smtClean="0"/>
              <a:t>1</a:t>
            </a:r>
            <a:r>
              <a:rPr lang="ru-RU" sz="1400" dirty="0" smtClean="0"/>
              <a:t>:  </a:t>
            </a:r>
            <a:r>
              <a:rPr lang="ru-RU" sz="1400" dirty="0" err="1" smtClean="0"/>
              <a:t>Аа</a:t>
            </a:r>
            <a:r>
              <a:rPr lang="ru-RU" sz="1400" dirty="0" smtClean="0"/>
              <a:t> – промежуточная форма чашечки.              </a:t>
            </a:r>
          </a:p>
          <a:p>
            <a:pPr>
              <a:buNone/>
            </a:pPr>
            <a:r>
              <a:rPr lang="ru-RU" sz="1400" dirty="0" err="1" smtClean="0"/>
              <a:t>Аа</a:t>
            </a:r>
            <a:r>
              <a:rPr lang="ru-RU" sz="1400" dirty="0" smtClean="0"/>
              <a:t> – промежуточная форма                                     Р</a:t>
            </a:r>
            <a:r>
              <a:rPr lang="ru-RU" sz="900" dirty="0" smtClean="0"/>
              <a:t>1</a:t>
            </a:r>
            <a:r>
              <a:rPr lang="ru-RU" sz="1400" dirty="0" smtClean="0"/>
              <a:t>: ♀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  </a:t>
            </a:r>
            <a:r>
              <a:rPr lang="ru-RU" sz="1400" dirty="0" err="1" smtClean="0"/>
              <a:t>х</a:t>
            </a:r>
            <a:r>
              <a:rPr lang="ru-RU" sz="1400" dirty="0" smtClean="0"/>
              <a:t>       ♂</a:t>
            </a:r>
            <a:r>
              <a:rPr lang="ru-RU" sz="1400" dirty="0" err="1"/>
              <a:t>А</a:t>
            </a:r>
            <a:r>
              <a:rPr lang="ru-RU" sz="1400" dirty="0" err="1" smtClean="0"/>
              <a:t>а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Р: ♀</a:t>
            </a:r>
            <a:r>
              <a:rPr lang="ru-RU" sz="1400" dirty="0" err="1" smtClean="0"/>
              <a:t>Аа</a:t>
            </a:r>
            <a:r>
              <a:rPr lang="ru-RU" sz="1400" dirty="0" smtClean="0"/>
              <a:t> </a:t>
            </a:r>
            <a:r>
              <a:rPr lang="ru-RU" sz="1400" dirty="0" err="1" smtClean="0"/>
              <a:t>х</a:t>
            </a:r>
            <a:r>
              <a:rPr lang="ru-RU" sz="1400" dirty="0" smtClean="0"/>
              <a:t> ♂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                                                              </a:t>
            </a:r>
            <a:r>
              <a:rPr lang="en-US" sz="1400" dirty="0" smtClean="0"/>
              <a:t>G   </a:t>
            </a:r>
            <a:r>
              <a:rPr lang="ru-RU" sz="1400" dirty="0" smtClean="0"/>
              <a:t>А     </a:t>
            </a:r>
            <a:r>
              <a:rPr lang="ru-RU" sz="1400" dirty="0" err="1" smtClean="0"/>
              <a:t>а</a:t>
            </a:r>
            <a:r>
              <a:rPr lang="ru-RU" sz="1400" dirty="0" smtClean="0"/>
              <a:t>             А     </a:t>
            </a:r>
            <a:r>
              <a:rPr lang="ru-RU" sz="1400" dirty="0" err="1" smtClean="0"/>
              <a:t>а</a:t>
            </a:r>
            <a:r>
              <a:rPr lang="ru-RU" sz="1400" dirty="0" smtClean="0"/>
              <a:t>                                                       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Найти: генотипы                                                         </a:t>
            </a:r>
            <a:r>
              <a:rPr lang="en-US" sz="1400" dirty="0" smtClean="0"/>
              <a:t>F</a:t>
            </a:r>
            <a:r>
              <a:rPr lang="en-US" sz="900" dirty="0" smtClean="0"/>
              <a:t>2</a:t>
            </a:r>
            <a:r>
              <a:rPr lang="ru-RU" sz="1400" dirty="0" smtClean="0"/>
              <a:t> : АА   :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 :  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:    </a:t>
            </a:r>
            <a:r>
              <a:rPr lang="ru-RU" sz="1400" dirty="0" err="1" smtClean="0"/>
              <a:t>аа</a:t>
            </a:r>
            <a:r>
              <a:rPr lang="ru-RU" sz="1400" dirty="0" smtClean="0"/>
              <a:t>    </a:t>
            </a:r>
          </a:p>
          <a:p>
            <a:pPr>
              <a:buNone/>
            </a:pPr>
            <a:r>
              <a:rPr lang="ru-RU" sz="1400" dirty="0" smtClean="0"/>
              <a:t> и фенотипы </a:t>
            </a:r>
            <a:r>
              <a:rPr lang="en-US" sz="1400" dirty="0" smtClean="0"/>
              <a:t>F</a:t>
            </a:r>
            <a:r>
              <a:rPr lang="en-US" sz="900" dirty="0" smtClean="0"/>
              <a:t>2</a:t>
            </a:r>
            <a:r>
              <a:rPr lang="en-US" sz="1400" dirty="0" smtClean="0"/>
              <a:t> - </a:t>
            </a:r>
            <a:r>
              <a:rPr lang="ru-RU" sz="1400" dirty="0" smtClean="0"/>
              <a:t>?                                                            нор.    </a:t>
            </a:r>
            <a:r>
              <a:rPr lang="ru-RU" sz="1400" dirty="0" err="1"/>
              <a:t>п</a:t>
            </a:r>
            <a:r>
              <a:rPr lang="ru-RU" sz="1400" dirty="0" err="1" smtClean="0"/>
              <a:t>ром</a:t>
            </a:r>
            <a:r>
              <a:rPr lang="ru-RU" sz="1400" dirty="0" smtClean="0"/>
              <a:t>.   </a:t>
            </a:r>
            <a:r>
              <a:rPr lang="ru-RU" sz="1400" dirty="0" err="1"/>
              <a:t>п</a:t>
            </a:r>
            <a:r>
              <a:rPr lang="ru-RU" sz="1400" dirty="0" err="1" smtClean="0"/>
              <a:t>ром</a:t>
            </a:r>
            <a:r>
              <a:rPr lang="ru-RU" sz="1400" dirty="0" smtClean="0"/>
              <a:t>.  лист.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по фенотипу: 1  :  2  1; по генотипу: 1АА :2Аа : 1аа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</a:t>
            </a:r>
            <a:r>
              <a:rPr lang="ru-RU" sz="1400" b="1" dirty="0" smtClean="0"/>
              <a:t>Ответ:   </a:t>
            </a:r>
            <a:r>
              <a:rPr lang="ru-RU" sz="1900" b="1" dirty="0" smtClean="0"/>
              <a:t> </a:t>
            </a:r>
            <a:r>
              <a:rPr lang="ru-RU" sz="1900" dirty="0" smtClean="0"/>
              <a:t>1 </a:t>
            </a:r>
            <a:r>
              <a:rPr lang="ru-RU" sz="1400" dirty="0" smtClean="0"/>
              <a:t>АА :</a:t>
            </a:r>
            <a:r>
              <a:rPr lang="ru-RU" sz="1900" dirty="0" smtClean="0"/>
              <a:t>2</a:t>
            </a:r>
            <a:r>
              <a:rPr lang="ru-RU" sz="1400" dirty="0" smtClean="0"/>
              <a:t>Аа : </a:t>
            </a:r>
            <a:r>
              <a:rPr lang="ru-RU" sz="1900" dirty="0" smtClean="0"/>
              <a:t>1</a:t>
            </a:r>
            <a:r>
              <a:rPr lang="ru-RU" sz="1400" dirty="0" smtClean="0"/>
              <a:t>аа; </a:t>
            </a:r>
          </a:p>
          <a:p>
            <a:pPr>
              <a:buNone/>
            </a:pPr>
            <a:r>
              <a:rPr lang="ru-RU" sz="1400" dirty="0" smtClean="0"/>
              <a:t>                         25% имеют нормальную чашечку, 50% - промежуточную и 25% - листовидную.</a:t>
            </a:r>
            <a:endParaRPr lang="ru-RU" sz="1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321703" y="4607727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1472" y="471488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285852" y="6215082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85786" y="6215082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57950" y="6215082"/>
            <a:ext cx="2214578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4. </a:t>
            </a:r>
            <a:r>
              <a:rPr lang="ru-RU" sz="2800" dirty="0" err="1" smtClean="0"/>
              <a:t>Кодоминирование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72476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err="1" smtClean="0"/>
              <a:t>Кодоминирование</a:t>
            </a:r>
            <a:r>
              <a:rPr lang="ru-RU" sz="1400" dirty="0" smtClean="0"/>
              <a:t> – совместное и полное проявление действия двух аллельных генов в гетерозиготном организме.</a:t>
            </a:r>
          </a:p>
          <a:p>
            <a:pPr>
              <a:buNone/>
            </a:pPr>
            <a:r>
              <a:rPr lang="ru-RU" sz="1400" dirty="0" smtClean="0"/>
              <a:t>Типичным примером </a:t>
            </a:r>
            <a:r>
              <a:rPr lang="ru-RU" sz="1400" dirty="0" err="1" smtClean="0"/>
              <a:t>кодоминирования</a:t>
            </a:r>
            <a:r>
              <a:rPr lang="ru-RU" sz="1400" dirty="0" smtClean="0"/>
              <a:t> служит формирование  </a:t>
            </a:r>
            <a:r>
              <a:rPr lang="en-US" sz="1400" dirty="0" smtClean="0"/>
              <a:t>IV</a:t>
            </a:r>
            <a:r>
              <a:rPr lang="ru-RU" sz="1400" dirty="0" smtClean="0"/>
              <a:t> группы</a:t>
            </a:r>
            <a:r>
              <a:rPr lang="en-US" sz="1400" dirty="0" smtClean="0"/>
              <a:t> </a:t>
            </a:r>
            <a:r>
              <a:rPr lang="ru-RU" sz="1400" dirty="0" smtClean="0"/>
              <a:t>крови у человека, или </a:t>
            </a:r>
            <a:r>
              <a:rPr lang="ru-RU" sz="1400" dirty="0" err="1" smtClean="0"/>
              <a:t>АВ-группы</a:t>
            </a:r>
            <a:r>
              <a:rPr lang="ru-RU" sz="1400" dirty="0" smtClean="0"/>
              <a:t>, гетерозиготной по аллелям</a:t>
            </a:r>
            <a:r>
              <a:rPr lang="en-US" sz="1400" dirty="0" smtClean="0"/>
              <a:t> I</a:t>
            </a:r>
            <a:r>
              <a:rPr lang="en-US" sz="1400" baseline="30000" dirty="0" smtClean="0"/>
              <a:t>A </a:t>
            </a:r>
            <a:r>
              <a:rPr lang="ru-RU" sz="1400" dirty="0" smtClean="0"/>
              <a:t>и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 </a:t>
            </a:r>
            <a:r>
              <a:rPr lang="ru-RU" sz="1400" dirty="0" smtClean="0"/>
              <a:t> , которые по отдельности определяют образование </a:t>
            </a:r>
            <a:r>
              <a:rPr lang="en-US" sz="1400" dirty="0" smtClean="0"/>
              <a:t>II </a:t>
            </a:r>
            <a:r>
              <a:rPr lang="ru-RU" sz="1400" dirty="0" smtClean="0"/>
              <a:t>группы крови (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 </a:t>
            </a:r>
            <a:r>
              <a:rPr lang="en-US" sz="1400" dirty="0" smtClean="0"/>
              <a:t> </a:t>
            </a:r>
            <a:r>
              <a:rPr lang="ru-RU" sz="1400" dirty="0" smtClean="0"/>
              <a:t>или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ru-RU" sz="1400" dirty="0" smtClean="0"/>
              <a:t>) и </a:t>
            </a:r>
            <a:r>
              <a:rPr lang="en-US" sz="1400" dirty="0" smtClean="0"/>
              <a:t>III</a:t>
            </a:r>
            <a:r>
              <a:rPr lang="ru-RU" sz="1400" dirty="0" smtClean="0"/>
              <a:t> группы крови (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 </a:t>
            </a:r>
            <a:r>
              <a:rPr lang="ru-RU" sz="1400" dirty="0" smtClean="0"/>
              <a:t>или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ru-RU" sz="1400" dirty="0" smtClean="0"/>
              <a:t>) </a:t>
            </a:r>
          </a:p>
          <a:p>
            <a:pPr>
              <a:buNone/>
            </a:pPr>
            <a:r>
              <a:rPr lang="ru-RU" sz="1400" dirty="0" smtClean="0"/>
              <a:t>Задача.</a:t>
            </a:r>
          </a:p>
          <a:p>
            <a:pPr>
              <a:buNone/>
            </a:pPr>
            <a:r>
              <a:rPr lang="ru-RU" sz="1400" dirty="0" smtClean="0"/>
              <a:t>У матери </a:t>
            </a:r>
            <a:r>
              <a:rPr lang="en-US" sz="1400" dirty="0" smtClean="0"/>
              <a:t>I </a:t>
            </a:r>
            <a:r>
              <a:rPr lang="ru-RU" sz="1400" dirty="0" smtClean="0"/>
              <a:t>группа крови, у отца </a:t>
            </a:r>
            <a:r>
              <a:rPr lang="en-US" sz="1400" dirty="0" smtClean="0"/>
              <a:t>IV</a:t>
            </a:r>
            <a:r>
              <a:rPr lang="ru-RU" sz="1400" dirty="0" smtClean="0"/>
              <a:t>. Могут ли дети унаследовать группу крови одного из родителей?</a:t>
            </a:r>
          </a:p>
          <a:p>
            <a:pPr>
              <a:buNone/>
            </a:pPr>
            <a:r>
              <a:rPr lang="ru-RU" sz="1400" dirty="0" smtClean="0"/>
              <a:t>Дано:</a:t>
            </a:r>
          </a:p>
          <a:p>
            <a:pPr>
              <a:buNone/>
            </a:pPr>
            <a:r>
              <a:rPr lang="ru-RU" sz="1400" dirty="0" smtClean="0"/>
              <a:t>          - </a:t>
            </a:r>
            <a:r>
              <a:rPr lang="en-US" sz="1400" dirty="0" smtClean="0"/>
              <a:t> I</a:t>
            </a:r>
            <a:r>
              <a:rPr lang="ru-RU" sz="1400" dirty="0" smtClean="0"/>
              <a:t> группа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ru-RU" sz="1400" dirty="0" smtClean="0"/>
              <a:t>            </a:t>
            </a:r>
            <a:r>
              <a:rPr lang="en-US" sz="1400" dirty="0" smtClean="0"/>
              <a:t>                         </a:t>
            </a:r>
            <a:r>
              <a:rPr lang="ru-RU" sz="1400" dirty="0" smtClean="0"/>
              <a:t>Решение: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                   </a:t>
            </a:r>
            <a:r>
              <a:rPr lang="ru-RU" sz="1400" dirty="0" smtClean="0"/>
              <a:t>                        </a:t>
            </a:r>
            <a:r>
              <a:rPr lang="en-US" sz="1400" dirty="0" smtClean="0"/>
              <a:t>                        </a:t>
            </a:r>
            <a:r>
              <a:rPr lang="ru-RU" sz="1400" dirty="0" smtClean="0"/>
              <a:t>Р :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                                                       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</a:t>
            </a:r>
            <a:r>
              <a:rPr lang="en-US" sz="1400" dirty="0" smtClean="0"/>
              <a:t> - IV </a:t>
            </a:r>
            <a:r>
              <a:rPr lang="ru-RU" sz="1400" dirty="0" smtClean="0"/>
              <a:t>группа</a:t>
            </a:r>
            <a:r>
              <a:rPr lang="en-US" sz="1400" dirty="0" smtClean="0"/>
              <a:t> 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                              G </a:t>
            </a:r>
            <a:r>
              <a:rPr lang="ru-RU" sz="1400" dirty="0" smtClean="0"/>
              <a:t>: </a:t>
            </a:r>
            <a:r>
              <a:rPr lang="en-US" sz="1400" dirty="0" smtClean="0"/>
              <a:t> I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                                       I</a:t>
            </a:r>
            <a:r>
              <a:rPr lang="en-US" sz="1400" baseline="30000" dirty="0" smtClean="0"/>
              <a:t>A   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   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                                           I</a:t>
            </a:r>
            <a:r>
              <a:rPr lang="en-US" sz="1400" baseline="30000" dirty="0" smtClean="0"/>
              <a:t>A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                                                      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B</a:t>
            </a:r>
            <a:r>
              <a:rPr lang="en-US" sz="1400" dirty="0" smtClean="0"/>
              <a:t>I</a:t>
            </a:r>
            <a:r>
              <a:rPr lang="en-US" sz="1400" baseline="30000" dirty="0" smtClean="0"/>
              <a:t>O     </a:t>
            </a:r>
          </a:p>
          <a:p>
            <a:pPr>
              <a:buNone/>
            </a:pPr>
            <a:r>
              <a:rPr lang="en-US" sz="1400" baseline="30000" dirty="0" smtClean="0"/>
              <a:t>    F 1 </a:t>
            </a:r>
            <a:r>
              <a:rPr lang="ru-RU" sz="1400" baseline="30000" dirty="0" smtClean="0"/>
              <a:t> с группой крови одного </a:t>
            </a:r>
          </a:p>
          <a:p>
            <a:pPr>
              <a:buNone/>
            </a:pPr>
            <a:r>
              <a:rPr lang="ru-RU" sz="1400" baseline="30000" dirty="0" smtClean="0"/>
              <a:t>из родителей - ? </a:t>
            </a:r>
            <a:r>
              <a:rPr lang="en-US" sz="1400" baseline="30000" dirty="0" smtClean="0"/>
              <a:t>                                                                             II </a:t>
            </a:r>
            <a:r>
              <a:rPr lang="ru-RU" sz="1400" baseline="30000" dirty="0" smtClean="0"/>
              <a:t>группа</a:t>
            </a:r>
            <a:r>
              <a:rPr lang="ru-RU" sz="1400" dirty="0" smtClean="0"/>
              <a:t>                                 </a:t>
            </a:r>
            <a:r>
              <a:rPr lang="en-US" sz="900" dirty="0" smtClean="0"/>
              <a:t>III </a:t>
            </a:r>
            <a:r>
              <a:rPr lang="ru-RU" sz="900" dirty="0" smtClean="0"/>
              <a:t>группа</a:t>
            </a:r>
            <a:r>
              <a:rPr lang="en-US" sz="900" baseline="30000" dirty="0" smtClean="0"/>
              <a:t>              </a:t>
            </a:r>
            <a:endParaRPr lang="ru-RU" sz="900" baseline="30000" dirty="0" smtClean="0"/>
          </a:p>
          <a:p>
            <a:pPr>
              <a:buNone/>
            </a:pPr>
            <a:endParaRPr lang="ru-RU" sz="900" baseline="30000" dirty="0" smtClean="0"/>
          </a:p>
          <a:p>
            <a:pPr>
              <a:buNone/>
            </a:pPr>
            <a:endParaRPr lang="ru-RU" sz="900" baseline="300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Ответ: нет, в данном случае дети не могут</a:t>
            </a:r>
          </a:p>
          <a:p>
            <a:pPr>
              <a:buNone/>
            </a:pPr>
            <a:r>
              <a:rPr lang="ru-RU" sz="1400" dirty="0" smtClean="0"/>
              <a:t>                                                                 унаследовать группы крови родителей.</a:t>
            </a:r>
            <a:endParaRPr lang="en-US" sz="9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714752"/>
            <a:ext cx="357190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34" y="3214686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14942" y="3500438"/>
            <a:ext cx="357190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00496" y="3429000"/>
            <a:ext cx="428628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5000628" y="39290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500562" y="364331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4536281" y="396478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3643306" y="4286256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4857752" y="428625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3571868" y="43576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5643570" y="43576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1464447" y="417909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357158" y="4643446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1214414" y="6143644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6143644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hlinkClick r:id="rId2" action="ppaction://hlinksldjump"/>
          </p:cNvPr>
          <p:cNvSpPr/>
          <p:nvPr/>
        </p:nvSpPr>
        <p:spPr>
          <a:xfrm>
            <a:off x="6500826" y="6143644"/>
            <a:ext cx="207170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5. </a:t>
            </a:r>
            <a:r>
              <a:rPr lang="ru-RU" sz="2800" dirty="0" err="1" smtClean="0"/>
              <a:t>Дигибридное</a:t>
            </a:r>
            <a:r>
              <a:rPr lang="ru-RU" sz="2800" dirty="0" smtClean="0"/>
              <a:t> скрещивание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err="1" smtClean="0"/>
              <a:t>Дигибридным</a:t>
            </a:r>
            <a:r>
              <a:rPr lang="ru-RU" sz="1400" dirty="0" smtClean="0"/>
              <a:t> называют скрещивание в котором участвуют особи, отличающиеся по двум парам аллелей.</a:t>
            </a:r>
          </a:p>
          <a:p>
            <a:pPr>
              <a:buNone/>
            </a:pPr>
            <a:r>
              <a:rPr lang="ru-RU" sz="1400" dirty="0" smtClean="0"/>
              <a:t>Задача.</a:t>
            </a:r>
          </a:p>
          <a:p>
            <a:pPr>
              <a:buNone/>
            </a:pPr>
            <a:r>
              <a:rPr lang="ru-RU" sz="1400" dirty="0" smtClean="0"/>
              <a:t>Полидактилия (шестипалость) и близорукость передаются как доминантные признаки. Какова вероятность рождения детей без аномалий в семье, если оба родителя страдают обоими недостатками  и при этом являются </a:t>
            </a:r>
            <a:r>
              <a:rPr lang="ru-RU" sz="1400" dirty="0" err="1" smtClean="0"/>
              <a:t>гетерозиготами</a:t>
            </a:r>
            <a:r>
              <a:rPr lang="ru-RU" sz="1400" dirty="0" smtClean="0"/>
              <a:t> по обоим признакам?</a:t>
            </a:r>
          </a:p>
          <a:p>
            <a:pPr>
              <a:buNone/>
            </a:pPr>
            <a:r>
              <a:rPr lang="ru-RU" sz="1400" dirty="0" smtClean="0"/>
              <a:t>Дано:</a:t>
            </a:r>
          </a:p>
          <a:p>
            <a:pPr>
              <a:buNone/>
            </a:pPr>
            <a:r>
              <a:rPr lang="ru-RU" sz="1400" dirty="0" smtClean="0"/>
              <a:t>А – полидактилия                           Решение: Р: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      </a:t>
            </a:r>
            <a:r>
              <a:rPr lang="ru-RU" sz="1400" dirty="0" err="1" smtClean="0"/>
              <a:t>АаВв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а</a:t>
            </a:r>
            <a:r>
              <a:rPr lang="ru-RU" sz="1400" dirty="0" smtClean="0"/>
              <a:t> -  здоровые                                           </a:t>
            </a:r>
            <a:r>
              <a:rPr lang="en-US" sz="1400" dirty="0" smtClean="0"/>
              <a:t>G  </a:t>
            </a:r>
            <a:r>
              <a:rPr lang="ru-RU" sz="1400" dirty="0" smtClean="0"/>
              <a:t>АВ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АВ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</a:t>
            </a:r>
          </a:p>
          <a:p>
            <a:pPr>
              <a:buNone/>
            </a:pPr>
            <a:r>
              <a:rPr lang="ru-RU" sz="1400" dirty="0" smtClean="0"/>
              <a:t>В – близорукость                             </a:t>
            </a:r>
            <a:r>
              <a:rPr lang="en-US" sz="1400" dirty="0" smtClean="0"/>
              <a:t>F1      </a:t>
            </a:r>
            <a:r>
              <a:rPr lang="ru-RU" sz="1400" dirty="0" smtClean="0"/>
              <a:t>                АВ    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                                                                            </a:t>
            </a:r>
          </a:p>
          <a:p>
            <a:pPr>
              <a:buNone/>
            </a:pPr>
            <a:r>
              <a:rPr lang="ru-RU" sz="1400" dirty="0"/>
              <a:t>в</a:t>
            </a:r>
            <a:r>
              <a:rPr lang="ru-RU" sz="1400" dirty="0" smtClean="0"/>
              <a:t> -  здоровые                                            АВ         ААВВ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Р :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           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           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</a:t>
            </a:r>
          </a:p>
          <a:p>
            <a:pPr>
              <a:buNone/>
            </a:pPr>
            <a:r>
              <a:rPr lang="ru-RU" sz="1400" dirty="0" smtClean="0"/>
              <a:t>Найти : </a:t>
            </a:r>
            <a:r>
              <a:rPr lang="en-US" sz="1400" dirty="0" smtClean="0"/>
              <a:t>F </a:t>
            </a:r>
            <a:r>
              <a:rPr lang="en-US" sz="900" dirty="0" smtClean="0"/>
              <a:t>1</a:t>
            </a:r>
            <a:r>
              <a:rPr lang="en-US" sz="1400" dirty="0" smtClean="0"/>
              <a:t> </a:t>
            </a:r>
            <a:r>
              <a:rPr lang="ru-RU" sz="1400" dirty="0" smtClean="0"/>
              <a:t>без аномалий - ?                    </a:t>
            </a:r>
            <a:r>
              <a:rPr lang="ru-RU" sz="1400" dirty="0" err="1" smtClean="0"/>
              <a:t>ав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         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  </a:t>
            </a:r>
          </a:p>
          <a:p>
            <a:pPr>
              <a:buNone/>
            </a:pPr>
            <a:r>
              <a:rPr lang="ru-RU" sz="1400" dirty="0" smtClean="0"/>
              <a:t>                            </a:t>
            </a:r>
          </a:p>
          <a:p>
            <a:pPr>
              <a:buNone/>
            </a:pPr>
            <a:r>
              <a:rPr lang="ru-RU" sz="1400" dirty="0" smtClean="0"/>
              <a:t>                                   Ответ: вероятность рождения детей без аномалий (</a:t>
            </a:r>
            <a:r>
              <a:rPr lang="ru-RU" sz="1400" dirty="0" err="1" smtClean="0"/>
              <a:t>аавв</a:t>
            </a:r>
            <a:r>
              <a:rPr lang="ru-RU" sz="1400" dirty="0" smtClean="0"/>
              <a:t>) составляет  1/16.</a:t>
            </a:r>
            <a:endParaRPr lang="ru-RU" sz="14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250265" y="4250537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1472" y="4786322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868" y="3786190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394067" y="446405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429918" y="442833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430050" y="442833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357950" y="442913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179487" y="4393413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751125" y="4464057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28992" y="4071942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428992" y="4572008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428992" y="4857760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3428992" y="378619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7750991" y="503635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428992" y="5143512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000628" y="507207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036479" y="510779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6929454" y="507207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7750991" y="5107793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428992" y="4286256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1214414" y="5857892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назад 24">
            <a:hlinkClick r:id="" action="ppaction://hlinkshowjump?jump=previousslide" highlightClick="1"/>
          </p:cNvPr>
          <p:cNvSpPr/>
          <p:nvPr/>
        </p:nvSpPr>
        <p:spPr>
          <a:xfrm>
            <a:off x="642910" y="5857892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072198" y="5857892"/>
            <a:ext cx="207170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1139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Сцепленное с полом наследование </a:t>
            </a:r>
          </a:p>
        </p:txBody>
      </p:sp>
      <p:graphicFrame>
        <p:nvGraphicFramePr>
          <p:cNvPr id="93246" name="Group 62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Долгожит.+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Долгожит.+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Долгожит.</a:t>
                      </a:r>
                      <a:r>
                        <a:rPr kumimoji="0" lang="ru-RU" sz="2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Долгожит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3" name="Line 54"/>
          <p:cNvSpPr>
            <a:spLocks noChangeShapeType="1"/>
          </p:cNvSpPr>
          <p:nvPr/>
        </p:nvSpPr>
        <p:spPr bwMode="auto">
          <a:xfrm>
            <a:off x="428596" y="1643050"/>
            <a:ext cx="2735262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Oval 55"/>
          <p:cNvSpPr>
            <a:spLocks noChangeArrowheads="1"/>
          </p:cNvSpPr>
          <p:nvPr/>
        </p:nvSpPr>
        <p:spPr bwMode="auto">
          <a:xfrm>
            <a:off x="2268538" y="1700213"/>
            <a:ext cx="625475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X</a:t>
            </a:r>
            <a:r>
              <a:rPr lang="ru-RU" sz="2400" b="1" baseline="30000" dirty="0"/>
              <a:t>А</a:t>
            </a:r>
            <a:r>
              <a:rPr lang="en-US" sz="2400" b="1" dirty="0"/>
              <a:t>X</a:t>
            </a:r>
            <a:r>
              <a:rPr lang="ru-RU" sz="2400" b="1" baseline="30000" dirty="0"/>
              <a:t>а</a:t>
            </a:r>
            <a:endParaRPr lang="ru-RU" sz="2400" b="1" dirty="0"/>
          </a:p>
        </p:txBody>
      </p:sp>
      <p:sp>
        <p:nvSpPr>
          <p:cNvPr id="13335" name="Rectangle 56"/>
          <p:cNvSpPr>
            <a:spLocks noChangeArrowheads="1"/>
          </p:cNvSpPr>
          <p:nvPr/>
        </p:nvSpPr>
        <p:spPr bwMode="auto">
          <a:xfrm>
            <a:off x="684213" y="2349500"/>
            <a:ext cx="574675" cy="48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X</a:t>
            </a:r>
            <a:r>
              <a:rPr lang="ru-RU" sz="2400" b="1" baseline="30000" dirty="0"/>
              <a:t>А</a:t>
            </a:r>
            <a:r>
              <a:rPr lang="en-US" sz="2400" b="1" dirty="0"/>
              <a:t>Y</a:t>
            </a:r>
            <a:endParaRPr lang="ru-RU" sz="2400" b="1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142976" y="6215082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42910" y="6215082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57950" y="6215082"/>
            <a:ext cx="1928826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Наследование признаков, сцепленных с полом 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Доминантные гены, локализованные в Х – хромосоме</a:t>
            </a:r>
          </a:p>
          <a:p>
            <a:pPr eaLnBrk="1" hangingPunct="1">
              <a:defRPr/>
            </a:pPr>
            <a:r>
              <a:rPr lang="ru-RU" dirty="0" smtClean="0"/>
              <a:t>Рецессивные гены, локализованные в Х – хромосоме</a:t>
            </a:r>
          </a:p>
          <a:p>
            <a:pPr eaLnBrk="1" hangingPunct="1">
              <a:defRPr/>
            </a:pPr>
            <a:r>
              <a:rPr lang="ru-RU" dirty="0" smtClean="0"/>
              <a:t>Гены, локализованные в </a:t>
            </a:r>
            <a:r>
              <a:rPr lang="en-US" dirty="0" smtClean="0"/>
              <a:t>Y</a:t>
            </a:r>
            <a:r>
              <a:rPr lang="ru-RU" dirty="0" smtClean="0"/>
              <a:t> – хромосоме</a:t>
            </a:r>
          </a:p>
          <a:p>
            <a:pPr eaLnBrk="1" hangingPunct="1">
              <a:defRPr/>
            </a:pPr>
            <a:r>
              <a:rPr lang="ru-RU" dirty="0" smtClean="0"/>
              <a:t>Явление сцепленного наследия и кроссинговер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928662" y="6000768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428596" y="6000768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6143636" y="5857892"/>
            <a:ext cx="1928826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11188" y="333375"/>
            <a:ext cx="81375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Доминантные гены, локализованные в </a:t>
            </a:r>
            <a:r>
              <a:rPr lang="ru-RU" sz="2800" dirty="0" err="1">
                <a:solidFill>
                  <a:schemeClr val="tx2"/>
                </a:solidFill>
                <a:latin typeface="Calibri" pitchFamily="34" charset="0"/>
              </a:rPr>
              <a:t>х</a:t>
            </a: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 - хромосоме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50825" y="1700213"/>
            <a:ext cx="8893175" cy="5201424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P</a:t>
            </a:r>
            <a:r>
              <a:rPr lang="en-US" sz="2800" dirty="0"/>
              <a:t>: </a:t>
            </a:r>
            <a:r>
              <a:rPr lang="ru-RU" sz="2800" u="sng" dirty="0"/>
              <a:t>гипоплазия эмали </a:t>
            </a:r>
            <a:r>
              <a:rPr lang="ru-RU" sz="2800" u="sng" baseline="30000" dirty="0"/>
              <a:t>+</a:t>
            </a:r>
            <a:r>
              <a:rPr lang="en-US" sz="2800" u="sng" baseline="30000" dirty="0"/>
              <a:t>  </a:t>
            </a:r>
            <a:r>
              <a:rPr lang="ru-RU" sz="2800" u="sng" baseline="30000" dirty="0" smtClean="0"/>
              <a:t>            </a:t>
            </a:r>
            <a:r>
              <a:rPr lang="en-US" sz="2800" dirty="0" smtClean="0"/>
              <a:t>x </a:t>
            </a:r>
            <a:r>
              <a:rPr lang="ru-RU" sz="2800" dirty="0" smtClean="0"/>
              <a:t>       </a:t>
            </a:r>
            <a:r>
              <a:rPr lang="ru-RU" sz="2800" u="sng" dirty="0"/>
              <a:t>гипоплазия эмали</a:t>
            </a:r>
            <a:r>
              <a:rPr lang="ru-RU" sz="2800" u="sng" baseline="30000" dirty="0"/>
              <a:t>-</a:t>
            </a:r>
            <a:endParaRPr lang="ru-RU" sz="2800" u="sng" dirty="0"/>
          </a:p>
          <a:p>
            <a:pPr>
              <a:defRPr/>
            </a:pPr>
            <a:r>
              <a:rPr lang="ru-RU" sz="2800" dirty="0"/>
              <a:t>                 </a:t>
            </a:r>
            <a:r>
              <a:rPr lang="ru-RU" sz="2800" dirty="0" smtClean="0"/>
              <a:t>        </a:t>
            </a:r>
            <a:r>
              <a:rPr lang="ru-RU" sz="2800" dirty="0" err="1"/>
              <a:t>Х</a:t>
            </a:r>
            <a:r>
              <a:rPr lang="ru-RU" sz="2800" baseline="30000" dirty="0" err="1"/>
              <a:t>А</a:t>
            </a:r>
            <a:r>
              <a:rPr lang="ru-RU" sz="2800" dirty="0" err="1"/>
              <a:t>Х</a:t>
            </a:r>
            <a:r>
              <a:rPr lang="ru-RU" sz="2800" baseline="30000" dirty="0" err="1"/>
              <a:t>а</a:t>
            </a:r>
            <a:r>
              <a:rPr lang="ru-RU" sz="2800" dirty="0"/>
              <a:t>                          </a:t>
            </a:r>
            <a:r>
              <a:rPr lang="ru-RU" sz="2800" dirty="0" smtClean="0"/>
              <a:t>         Х</a:t>
            </a:r>
            <a:r>
              <a:rPr lang="ru-RU" sz="2800" baseline="30000" dirty="0" smtClean="0"/>
              <a:t>А</a:t>
            </a:r>
            <a:r>
              <a:rPr lang="en-US" sz="2800" dirty="0"/>
              <a:t>Y</a:t>
            </a:r>
            <a:endParaRPr lang="ru-RU" sz="2800" dirty="0"/>
          </a:p>
          <a:p>
            <a:pPr>
              <a:defRPr/>
            </a:pPr>
            <a:r>
              <a:rPr lang="ru-RU" sz="2400" dirty="0"/>
              <a:t>Мейоз </a:t>
            </a:r>
            <a:endParaRPr lang="ru-RU" sz="2400" u="sng" dirty="0"/>
          </a:p>
          <a:p>
            <a:pPr>
              <a:defRPr/>
            </a:pPr>
            <a:r>
              <a:rPr lang="en-US" sz="2800" dirty="0"/>
              <a:t>G:</a:t>
            </a:r>
            <a:r>
              <a:rPr lang="ru-RU" sz="2800" dirty="0"/>
              <a:t> </a:t>
            </a:r>
          </a:p>
          <a:p>
            <a:pPr>
              <a:defRPr/>
            </a:pPr>
            <a:r>
              <a:rPr lang="ru-RU" sz="2400" dirty="0"/>
              <a:t>Случайное </a:t>
            </a:r>
          </a:p>
          <a:p>
            <a:pPr>
              <a:defRPr/>
            </a:pPr>
            <a:r>
              <a:rPr lang="ru-RU" sz="2400" dirty="0"/>
              <a:t>оплодотворение</a:t>
            </a:r>
            <a:endParaRPr lang="en-US" sz="2400" dirty="0"/>
          </a:p>
          <a:p>
            <a:pPr>
              <a:defRPr/>
            </a:pPr>
            <a:r>
              <a:rPr lang="en-US" sz="3200" dirty="0"/>
              <a:t>F</a:t>
            </a:r>
            <a:r>
              <a:rPr lang="en-US" sz="3200" baseline="-25000" dirty="0"/>
              <a:t>1</a:t>
            </a:r>
            <a:r>
              <a:rPr lang="ru-RU" sz="3200" baseline="-25000" dirty="0"/>
              <a:t>        </a:t>
            </a:r>
            <a:r>
              <a:rPr lang="ru-RU" sz="2000" u="sng" dirty="0"/>
              <a:t>гипоплазия эмали-</a:t>
            </a:r>
            <a:r>
              <a:rPr lang="ru-RU" sz="3200" baseline="30000" dirty="0"/>
              <a:t>                                 </a:t>
            </a:r>
            <a:r>
              <a:rPr lang="ru-RU" sz="3200" u="sng" baseline="30000" dirty="0"/>
              <a:t>гипоплазия эмали-</a:t>
            </a:r>
          </a:p>
          <a:p>
            <a:pPr>
              <a:defRPr/>
            </a:pPr>
            <a:r>
              <a:rPr lang="ru-RU" sz="3200" dirty="0"/>
              <a:t>           ¼ Х</a:t>
            </a:r>
            <a:r>
              <a:rPr lang="ru-RU" sz="3200" baseline="30000" dirty="0"/>
              <a:t>а </a:t>
            </a:r>
            <a:r>
              <a:rPr lang="ru-RU" sz="3200" dirty="0"/>
              <a:t>Х</a:t>
            </a:r>
            <a:r>
              <a:rPr lang="ru-RU" sz="3200" baseline="30000" dirty="0"/>
              <a:t>а                                                           1/4    </a:t>
            </a:r>
            <a:r>
              <a:rPr lang="ru-RU" sz="3200" dirty="0"/>
              <a:t>Х</a:t>
            </a:r>
            <a:r>
              <a:rPr lang="ru-RU" sz="3200" baseline="30000" dirty="0"/>
              <a:t>А</a:t>
            </a:r>
            <a:r>
              <a:rPr lang="en-US" sz="3200" dirty="0"/>
              <a:t>Y</a:t>
            </a:r>
            <a:endParaRPr lang="ru-RU" sz="3200" dirty="0"/>
          </a:p>
          <a:p>
            <a:pPr>
              <a:defRPr/>
            </a:pPr>
            <a:r>
              <a:rPr lang="ru-RU" sz="2000" dirty="0"/>
              <a:t>              </a:t>
            </a:r>
            <a:r>
              <a:rPr lang="ru-RU" sz="2000" u="sng" dirty="0"/>
              <a:t>гипоплазия </a:t>
            </a:r>
            <a:r>
              <a:rPr lang="ru-RU" sz="2000" u="sng" dirty="0" err="1"/>
              <a:t>эмали</a:t>
            </a:r>
            <a:r>
              <a:rPr lang="ru-RU" sz="3200" baseline="30000" dirty="0" err="1"/>
              <a:t>+</a:t>
            </a:r>
            <a:r>
              <a:rPr lang="ru-RU" sz="3200" dirty="0"/>
              <a:t>                        </a:t>
            </a:r>
            <a:r>
              <a:rPr lang="ru-RU" dirty="0"/>
              <a:t> </a:t>
            </a:r>
            <a:r>
              <a:rPr lang="ru-RU" u="sng" dirty="0" err="1"/>
              <a:t>гипоплазия</a:t>
            </a:r>
            <a:r>
              <a:rPr lang="ru-RU" sz="3200" u="sng" dirty="0"/>
              <a:t> </a:t>
            </a:r>
            <a:r>
              <a:rPr lang="ru-RU" u="sng" dirty="0" err="1"/>
              <a:t>эмали</a:t>
            </a:r>
            <a:r>
              <a:rPr lang="ru-RU" u="sng" baseline="30000" dirty="0" err="1"/>
              <a:t>+</a:t>
            </a:r>
            <a:endParaRPr lang="ru-RU" u="sng" dirty="0"/>
          </a:p>
          <a:p>
            <a:pPr>
              <a:defRPr/>
            </a:pPr>
            <a:r>
              <a:rPr lang="ru-RU" sz="3200" dirty="0"/>
              <a:t>        </a:t>
            </a:r>
            <a:r>
              <a:rPr lang="ru-RU" sz="2000" dirty="0"/>
              <a:t>1/4</a:t>
            </a:r>
            <a:r>
              <a:rPr lang="ru-RU" sz="3200" dirty="0"/>
              <a:t> Х</a:t>
            </a:r>
            <a:r>
              <a:rPr lang="ru-RU" sz="3200" baseline="30000" dirty="0"/>
              <a:t>А</a:t>
            </a:r>
            <a:r>
              <a:rPr lang="ru-RU" sz="3200" dirty="0"/>
              <a:t> Х</a:t>
            </a:r>
            <a:r>
              <a:rPr lang="ru-RU" sz="3200" baseline="30000" dirty="0"/>
              <a:t>а                                                             1/4  </a:t>
            </a:r>
            <a:r>
              <a:rPr lang="ru-RU" sz="3200" dirty="0"/>
              <a:t>Х</a:t>
            </a:r>
            <a:r>
              <a:rPr lang="ru-RU" sz="3200" baseline="30000" dirty="0"/>
              <a:t>а</a:t>
            </a:r>
            <a:r>
              <a:rPr lang="en-US" sz="3200" dirty="0"/>
              <a:t>Y</a:t>
            </a:r>
            <a:endParaRPr lang="ru-RU" sz="3200" dirty="0"/>
          </a:p>
          <a:p>
            <a:pPr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1908175" y="3213100"/>
            <a:ext cx="554038" cy="5032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X</a:t>
            </a:r>
            <a:r>
              <a:rPr lang="en-US" baseline="30000" dirty="0"/>
              <a:t>A</a:t>
            </a:r>
            <a:endParaRPr lang="ru-RU" dirty="0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3348038" y="3213100"/>
            <a:ext cx="576262" cy="5048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/>
              <a:t>X</a:t>
            </a:r>
            <a:r>
              <a:rPr lang="en-US" baseline="30000" dirty="0" err="1"/>
              <a:t>a</a:t>
            </a:r>
            <a:endParaRPr lang="ru-RU" dirty="0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7308850" y="3213100"/>
            <a:ext cx="576263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Y</a:t>
            </a:r>
            <a:endParaRPr lang="ru-RU" dirty="0"/>
          </a:p>
        </p:txBody>
      </p:sp>
      <p:sp>
        <p:nvSpPr>
          <p:cNvPr id="15367" name="Oval 9"/>
          <p:cNvSpPr>
            <a:spLocks noChangeArrowheads="1"/>
          </p:cNvSpPr>
          <p:nvPr/>
        </p:nvSpPr>
        <p:spPr bwMode="auto">
          <a:xfrm>
            <a:off x="5724525" y="3213100"/>
            <a:ext cx="627063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X</a:t>
            </a:r>
            <a:r>
              <a:rPr lang="en-US" baseline="30000" dirty="0"/>
              <a:t>A</a:t>
            </a:r>
            <a:endParaRPr lang="ru-RU" dirty="0"/>
          </a:p>
        </p:txBody>
      </p:sp>
      <p:sp>
        <p:nvSpPr>
          <p:cNvPr id="15368" name="Line 15"/>
          <p:cNvSpPr>
            <a:spLocks noChangeShapeType="1"/>
          </p:cNvSpPr>
          <p:nvPr/>
        </p:nvSpPr>
        <p:spPr bwMode="auto">
          <a:xfrm>
            <a:off x="4787900" y="21336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AutoShape 23"/>
          <p:cNvSpPr>
            <a:spLocks noChangeArrowheads="1"/>
          </p:cNvSpPr>
          <p:nvPr/>
        </p:nvSpPr>
        <p:spPr bwMode="auto">
          <a:xfrm>
            <a:off x="928662" y="4714884"/>
            <a:ext cx="428628" cy="431800"/>
          </a:xfrm>
          <a:prstGeom prst="flowChartConnector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4786322"/>
            <a:ext cx="428628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43306" y="2285992"/>
            <a:ext cx="428628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2285992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357158" y="6215082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928662" y="6215082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hlinkClick r:id="rId2" action="ppaction://hlinksldjump"/>
          </p:cNvPr>
          <p:cNvSpPr/>
          <p:nvPr/>
        </p:nvSpPr>
        <p:spPr>
          <a:xfrm>
            <a:off x="5929322" y="6143644"/>
            <a:ext cx="185738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333375"/>
            <a:ext cx="8820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ru-RU" sz="28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Рецессивные  </a:t>
            </a:r>
            <a:r>
              <a:rPr lang="ru-RU" sz="2800" dirty="0">
                <a:solidFill>
                  <a:schemeClr val="tx2"/>
                </a:solidFill>
              </a:rPr>
              <a:t>гены, локализованные в </a:t>
            </a:r>
            <a:r>
              <a:rPr lang="ru-RU" sz="2800" dirty="0" err="1">
                <a:solidFill>
                  <a:schemeClr val="tx2"/>
                </a:solidFill>
              </a:rPr>
              <a:t>х</a:t>
            </a:r>
            <a:r>
              <a:rPr lang="ru-RU" sz="2800" dirty="0">
                <a:solidFill>
                  <a:schemeClr val="tx2"/>
                </a:solidFill>
              </a:rPr>
              <a:t> - хромосоме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323850" y="1628775"/>
            <a:ext cx="8569325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P: </a:t>
            </a:r>
            <a:r>
              <a:rPr lang="ru-RU" sz="2000" u="sng" dirty="0"/>
              <a:t>нарушенное потоотделение </a:t>
            </a:r>
            <a:r>
              <a:rPr lang="en-US" sz="2000" u="sng" dirty="0"/>
              <a:t> </a:t>
            </a:r>
            <a:r>
              <a:rPr lang="ru-RU" sz="2000" u="sng" dirty="0" smtClean="0"/>
              <a:t>  </a:t>
            </a:r>
            <a:r>
              <a:rPr lang="en-US" sz="2000" u="sng" dirty="0" smtClean="0"/>
              <a:t> </a:t>
            </a:r>
            <a:r>
              <a:rPr lang="en-US" sz="2000" dirty="0"/>
              <a:t>x </a:t>
            </a:r>
            <a:r>
              <a:rPr lang="ru-RU" sz="2000" dirty="0"/>
              <a:t>  </a:t>
            </a:r>
            <a:r>
              <a:rPr lang="ru-RU" sz="2000" u="sng" dirty="0"/>
              <a:t>нормальное потоотделение</a:t>
            </a:r>
          </a:p>
          <a:p>
            <a:pPr>
              <a:defRPr/>
            </a:pPr>
            <a:r>
              <a:rPr lang="ru-RU" sz="2000" dirty="0"/>
              <a:t>                  </a:t>
            </a:r>
            <a:r>
              <a:rPr lang="ru-RU" sz="2800" dirty="0"/>
              <a:t>Х</a:t>
            </a:r>
            <a:r>
              <a:rPr lang="ru-RU" sz="2800" baseline="30000" dirty="0"/>
              <a:t>а</a:t>
            </a:r>
            <a:r>
              <a:rPr lang="ru-RU" sz="2800" dirty="0"/>
              <a:t> Х</a:t>
            </a:r>
            <a:r>
              <a:rPr lang="ru-RU" sz="2800" baseline="30000" dirty="0"/>
              <a:t>а</a:t>
            </a:r>
            <a:r>
              <a:rPr lang="ru-RU" sz="2000" dirty="0"/>
              <a:t>                                           </a:t>
            </a:r>
            <a:r>
              <a:rPr lang="ru-RU" sz="2800" dirty="0"/>
              <a:t>Х</a:t>
            </a:r>
            <a:r>
              <a:rPr lang="ru-RU" sz="2800" baseline="30000" dirty="0"/>
              <a:t>А </a:t>
            </a:r>
            <a:r>
              <a:rPr lang="en-US" sz="2800" dirty="0"/>
              <a:t>Y</a:t>
            </a:r>
            <a:endParaRPr lang="ru-RU" sz="2800" dirty="0"/>
          </a:p>
          <a:p>
            <a:pPr>
              <a:defRPr/>
            </a:pPr>
            <a:r>
              <a:rPr lang="ru-RU" sz="2000" dirty="0"/>
              <a:t>Мейоз </a:t>
            </a:r>
          </a:p>
          <a:p>
            <a:pPr>
              <a:defRPr/>
            </a:pPr>
            <a:endParaRPr lang="ru-RU" sz="2000" u="sng" dirty="0"/>
          </a:p>
          <a:p>
            <a:pPr>
              <a:defRPr/>
            </a:pPr>
            <a:r>
              <a:rPr lang="en-US" sz="2000" dirty="0"/>
              <a:t>G:</a:t>
            </a:r>
            <a:r>
              <a:rPr lang="ru-RU" sz="2000" dirty="0"/>
              <a:t> 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/>
              <a:t>Случайное </a:t>
            </a:r>
          </a:p>
          <a:p>
            <a:pPr>
              <a:defRPr/>
            </a:pPr>
            <a:r>
              <a:rPr lang="ru-RU" sz="2000" dirty="0"/>
              <a:t>Оплодотворение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F1</a:t>
            </a:r>
            <a:r>
              <a:rPr lang="ru-RU" sz="2000" dirty="0"/>
              <a:t>                                   </a:t>
            </a:r>
            <a:r>
              <a:rPr lang="ru-RU" sz="2000" u="sng" dirty="0"/>
              <a:t>нарушенное потоотделение</a:t>
            </a:r>
            <a:r>
              <a:rPr lang="ru-RU" sz="2000" dirty="0"/>
              <a:t>               % ? 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/>
              <a:t>                                                     </a:t>
            </a:r>
            <a:r>
              <a:rPr lang="en-US" sz="3200" dirty="0"/>
              <a:t>½ </a:t>
            </a:r>
            <a:r>
              <a:rPr lang="ru-RU" sz="3200" dirty="0"/>
              <a:t> </a:t>
            </a:r>
            <a:r>
              <a:rPr lang="en-US" sz="3200" dirty="0" err="1"/>
              <a:t>X</a:t>
            </a:r>
            <a:r>
              <a:rPr lang="en-US" sz="3200" baseline="30000" dirty="0" err="1"/>
              <a:t>a</a:t>
            </a:r>
            <a:r>
              <a:rPr lang="en-US" sz="3200" baseline="30000" dirty="0"/>
              <a:t> </a:t>
            </a:r>
            <a:r>
              <a:rPr lang="en-US" sz="3200" dirty="0"/>
              <a:t>Y</a:t>
            </a:r>
            <a:endParaRPr lang="ru-RU" sz="3200" dirty="0"/>
          </a:p>
          <a:p>
            <a:pPr>
              <a:defRPr/>
            </a:pPr>
            <a:r>
              <a:rPr lang="ru-RU" sz="2000" dirty="0"/>
              <a:t>                                    </a:t>
            </a:r>
            <a:r>
              <a:rPr lang="ru-RU" sz="2000" u="sng" dirty="0"/>
              <a:t>нормальное потоотделение</a:t>
            </a:r>
          </a:p>
          <a:p>
            <a:pPr>
              <a:spcBef>
                <a:spcPct val="50000"/>
              </a:spcBef>
              <a:defRPr/>
            </a:pPr>
            <a:r>
              <a:rPr lang="ru-RU" sz="2000" dirty="0"/>
              <a:t>                                                </a:t>
            </a:r>
            <a:r>
              <a:rPr lang="ru-RU" sz="3200" dirty="0"/>
              <a:t>1/2 Х</a:t>
            </a:r>
            <a:r>
              <a:rPr lang="ru-RU" sz="3200" baseline="30000" dirty="0"/>
              <a:t>А </a:t>
            </a:r>
            <a:r>
              <a:rPr lang="ru-RU" sz="3200" dirty="0"/>
              <a:t>Х</a:t>
            </a:r>
            <a:r>
              <a:rPr lang="ru-RU" sz="3200" baseline="30000" dirty="0"/>
              <a:t>а</a:t>
            </a:r>
            <a:endParaRPr lang="ru-RU" sz="3200" dirty="0"/>
          </a:p>
        </p:txBody>
      </p:sp>
      <p:sp>
        <p:nvSpPr>
          <p:cNvPr id="16388" name="Line 7"/>
          <p:cNvSpPr>
            <a:spLocks noChangeShapeType="1"/>
          </p:cNvSpPr>
          <p:nvPr/>
        </p:nvSpPr>
        <p:spPr bwMode="auto">
          <a:xfrm>
            <a:off x="4572000" y="191611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1763713" y="2997200"/>
            <a:ext cx="457200" cy="433388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Х</a:t>
            </a:r>
            <a:r>
              <a:rPr lang="ru-RU" baseline="30000" dirty="0"/>
              <a:t>а</a:t>
            </a:r>
            <a:endParaRPr lang="ru-RU" dirty="0"/>
          </a:p>
        </p:txBody>
      </p:sp>
      <p:sp>
        <p:nvSpPr>
          <p:cNvPr id="16391" name="AutoShape 11"/>
          <p:cNvSpPr>
            <a:spLocks noChangeArrowheads="1"/>
          </p:cNvSpPr>
          <p:nvPr/>
        </p:nvSpPr>
        <p:spPr bwMode="auto">
          <a:xfrm>
            <a:off x="5651500" y="2997200"/>
            <a:ext cx="457200" cy="457200"/>
          </a:xfrm>
          <a:prstGeom prst="flowChartConnector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Х</a:t>
            </a:r>
            <a:r>
              <a:rPr lang="ru-RU" baseline="30000" dirty="0"/>
              <a:t>А</a:t>
            </a:r>
            <a:endParaRPr lang="ru-RU" dirty="0"/>
          </a:p>
        </p:txBody>
      </p:sp>
      <p:sp>
        <p:nvSpPr>
          <p:cNvPr id="16392" name="AutoShape 12"/>
          <p:cNvSpPr>
            <a:spLocks noChangeArrowheads="1"/>
          </p:cNvSpPr>
          <p:nvPr/>
        </p:nvSpPr>
        <p:spPr bwMode="auto">
          <a:xfrm>
            <a:off x="7019925" y="2924175"/>
            <a:ext cx="457200" cy="457200"/>
          </a:xfrm>
          <a:prstGeom prst="flowChartConnector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Y</a:t>
            </a:r>
            <a:endParaRPr lang="ru-RU" dirty="0"/>
          </a:p>
        </p:txBody>
      </p:sp>
      <p:sp>
        <p:nvSpPr>
          <p:cNvPr id="16393" name="AutoShape 20"/>
          <p:cNvSpPr>
            <a:spLocks noChangeArrowheads="1"/>
          </p:cNvSpPr>
          <p:nvPr/>
        </p:nvSpPr>
        <p:spPr bwMode="auto">
          <a:xfrm rot="10800000">
            <a:off x="1331913" y="5589588"/>
            <a:ext cx="457200" cy="433387"/>
          </a:xfrm>
          <a:prstGeom prst="flowChartConnector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4599296"/>
            <a:ext cx="357190" cy="258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071538" y="6215082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15082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15140" y="6143644"/>
            <a:ext cx="185738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23850" y="333375"/>
            <a:ext cx="84248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Гены, локализованные в  </a:t>
            </a: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Y</a:t>
            </a:r>
            <a:r>
              <a:rPr lang="ru-RU" sz="2800" dirty="0">
                <a:solidFill>
                  <a:schemeClr val="tx2"/>
                </a:solidFill>
                <a:latin typeface="Calibri" pitchFamily="34" charset="0"/>
              </a:rPr>
              <a:t>- хромосоме</a:t>
            </a: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95288" y="1214423"/>
            <a:ext cx="8135937" cy="5386090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P: </a:t>
            </a:r>
            <a:r>
              <a:rPr lang="ru-RU" sz="2000" dirty="0"/>
              <a:t>        </a:t>
            </a:r>
            <a:r>
              <a:rPr lang="ru-RU" sz="2000" u="sng" dirty="0"/>
              <a:t>Гипертрихоз</a:t>
            </a:r>
            <a:r>
              <a:rPr lang="ru-RU" sz="2000" u="sng" baseline="30000" dirty="0"/>
              <a:t>-</a:t>
            </a:r>
            <a:r>
              <a:rPr lang="en-US" sz="2000" u="sng" dirty="0"/>
              <a:t>  </a:t>
            </a:r>
            <a:r>
              <a:rPr lang="ru-RU" sz="2000" u="sng" dirty="0"/>
              <a:t>    </a:t>
            </a:r>
            <a:r>
              <a:rPr lang="en-US" sz="2000" dirty="0"/>
              <a:t>x </a:t>
            </a:r>
            <a:r>
              <a:rPr lang="ru-RU" sz="2000" dirty="0"/>
              <a:t>  </a:t>
            </a:r>
            <a:r>
              <a:rPr lang="ru-RU" sz="2000" u="sng" dirty="0" err="1"/>
              <a:t>Гипертрихоз</a:t>
            </a:r>
            <a:r>
              <a:rPr lang="ru-RU" sz="2000" u="sng" baseline="30000" dirty="0" err="1"/>
              <a:t>+</a:t>
            </a:r>
            <a:r>
              <a:rPr lang="ru-RU" sz="2000" u="sng" dirty="0"/>
              <a:t> </a:t>
            </a:r>
          </a:p>
          <a:p>
            <a:pPr>
              <a:defRPr/>
            </a:pPr>
            <a:r>
              <a:rPr lang="ru-RU" sz="2000" dirty="0"/>
              <a:t>             </a:t>
            </a:r>
            <a:r>
              <a:rPr lang="ru-RU" sz="2000" dirty="0" smtClean="0"/>
              <a:t>   </a:t>
            </a:r>
            <a:r>
              <a:rPr lang="ru-RU" sz="2000" dirty="0"/>
              <a:t>Х Х                        </a:t>
            </a:r>
            <a:r>
              <a:rPr lang="ru-RU" sz="2000" dirty="0" smtClean="0"/>
              <a:t>          Х </a:t>
            </a:r>
            <a:r>
              <a:rPr lang="en-US" sz="2000" dirty="0"/>
              <a:t>Y</a:t>
            </a:r>
            <a:r>
              <a:rPr lang="ru-RU" sz="2000" baseline="30000" dirty="0"/>
              <a:t>в</a:t>
            </a:r>
            <a:endParaRPr lang="ru-RU" sz="2000" dirty="0"/>
          </a:p>
          <a:p>
            <a:pPr>
              <a:defRPr/>
            </a:pPr>
            <a:r>
              <a:rPr lang="ru-RU" sz="2000" dirty="0"/>
              <a:t>Мейоз </a:t>
            </a:r>
          </a:p>
          <a:p>
            <a:pPr>
              <a:defRPr/>
            </a:pPr>
            <a:endParaRPr lang="ru-RU" sz="2000" u="sng" dirty="0"/>
          </a:p>
          <a:p>
            <a:pPr>
              <a:defRPr/>
            </a:pPr>
            <a:r>
              <a:rPr lang="en-US" sz="2000" dirty="0"/>
              <a:t>G:</a:t>
            </a:r>
            <a:r>
              <a:rPr lang="ru-RU" sz="2000" dirty="0"/>
              <a:t> 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1600" dirty="0"/>
              <a:t>Случайное </a:t>
            </a:r>
          </a:p>
          <a:p>
            <a:pPr>
              <a:defRPr/>
            </a:pPr>
            <a:r>
              <a:rPr lang="ru-RU" sz="1600" dirty="0"/>
              <a:t>Оплодотворение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F1</a:t>
            </a:r>
            <a:r>
              <a:rPr lang="ru-RU" sz="2000" dirty="0"/>
              <a:t>            </a:t>
            </a:r>
            <a:r>
              <a:rPr lang="ru-RU" sz="2000" dirty="0" smtClean="0"/>
              <a:t>       </a:t>
            </a:r>
            <a:r>
              <a:rPr lang="ru-RU" sz="2000" dirty="0"/>
              <a:t>: 100%                                  : 100%</a:t>
            </a:r>
          </a:p>
          <a:p>
            <a:pPr>
              <a:defRPr/>
            </a:pPr>
            <a:r>
              <a:rPr lang="ru-RU" sz="2000" dirty="0"/>
              <a:t>             </a:t>
            </a:r>
            <a:r>
              <a:rPr lang="ru-RU" sz="2000" u="sng" dirty="0"/>
              <a:t> Гипертрихоз</a:t>
            </a:r>
            <a:r>
              <a:rPr lang="ru-RU" sz="2000" u="sng" baseline="30000" dirty="0"/>
              <a:t>-</a:t>
            </a:r>
            <a:r>
              <a:rPr lang="ru-RU" sz="2000" u="sng" dirty="0"/>
              <a:t>    </a:t>
            </a:r>
            <a:r>
              <a:rPr lang="ru-RU" sz="2000" dirty="0"/>
              <a:t>                       </a:t>
            </a:r>
            <a:r>
              <a:rPr lang="ru-RU" sz="2000" u="sng" dirty="0" err="1"/>
              <a:t>Гипертрихоз</a:t>
            </a:r>
            <a:r>
              <a:rPr lang="ru-RU" sz="2000" u="sng" baseline="30000" dirty="0" err="1"/>
              <a:t>+</a:t>
            </a:r>
            <a:r>
              <a:rPr lang="ru-RU" sz="2000" dirty="0"/>
              <a:t>                 </a:t>
            </a:r>
          </a:p>
          <a:p>
            <a:pPr>
              <a:defRPr/>
            </a:pPr>
            <a:r>
              <a:rPr lang="ru-RU" sz="2000" dirty="0"/>
              <a:t>                         ХХ                                  Х </a:t>
            </a:r>
            <a:r>
              <a:rPr lang="en-US" sz="2000" dirty="0"/>
              <a:t>Y</a:t>
            </a:r>
            <a:r>
              <a:rPr lang="ru-RU" sz="2000" baseline="30000" dirty="0"/>
              <a:t>в</a:t>
            </a:r>
            <a:endParaRPr lang="ru-RU" sz="2000" dirty="0"/>
          </a:p>
          <a:p>
            <a:pPr>
              <a:defRPr/>
            </a:pP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</a:t>
            </a:r>
          </a:p>
          <a:p>
            <a:pPr>
              <a:defRPr/>
            </a:pP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</a:t>
            </a:r>
            <a:endParaRPr lang="ru-RU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</a:t>
            </a:r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3995738" y="2133600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692275" y="3284538"/>
            <a:ext cx="431800" cy="457200"/>
          </a:xfrm>
          <a:prstGeom prst="flowChartConnector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17414" name="AutoShape 8"/>
          <p:cNvSpPr>
            <a:spLocks noChangeArrowheads="1"/>
          </p:cNvSpPr>
          <p:nvPr/>
        </p:nvSpPr>
        <p:spPr bwMode="auto">
          <a:xfrm>
            <a:off x="4284663" y="3141663"/>
            <a:ext cx="457200" cy="457200"/>
          </a:xfrm>
          <a:prstGeom prst="flowChartConnector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17415" name="AutoShape 9"/>
          <p:cNvSpPr>
            <a:spLocks noChangeArrowheads="1"/>
          </p:cNvSpPr>
          <p:nvPr/>
        </p:nvSpPr>
        <p:spPr bwMode="auto">
          <a:xfrm>
            <a:off x="5435600" y="3141663"/>
            <a:ext cx="457200" cy="457200"/>
          </a:xfrm>
          <a:prstGeom prst="flowChartConnector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  <a:r>
              <a:rPr lang="en-US" baseline="30000"/>
              <a:t>b</a:t>
            </a:r>
            <a:endParaRPr lang="ru-RU"/>
          </a:p>
        </p:txBody>
      </p:sp>
      <p:sp>
        <p:nvSpPr>
          <p:cNvPr id="17416" name="AutoShape 10"/>
          <p:cNvSpPr>
            <a:spLocks noChangeArrowheads="1"/>
          </p:cNvSpPr>
          <p:nvPr/>
        </p:nvSpPr>
        <p:spPr bwMode="auto">
          <a:xfrm>
            <a:off x="1116013" y="5084763"/>
            <a:ext cx="457200" cy="457200"/>
          </a:xfrm>
          <a:prstGeom prst="flowChartConnector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Line 14"/>
          <p:cNvSpPr>
            <a:spLocks noChangeShapeType="1"/>
          </p:cNvSpPr>
          <p:nvPr/>
        </p:nvSpPr>
        <p:spPr bwMode="auto">
          <a:xfrm>
            <a:off x="1908175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43438" y="5143512"/>
            <a:ext cx="357190" cy="35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28860" y="2143116"/>
            <a:ext cx="50006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2214554"/>
            <a:ext cx="357190" cy="3571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714348" y="5929330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1214414" y="5929330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72198" y="5929330"/>
            <a:ext cx="191453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3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Ответ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None/>
              <a:defRPr/>
            </a:pPr>
            <a:r>
              <a:rPr lang="ru-RU" sz="2400" dirty="0" smtClean="0"/>
              <a:t>	При записи ответа задачи учитывать следующие моменты:</a:t>
            </a:r>
          </a:p>
          <a:p>
            <a:pPr marL="609600" indent="-609600" eaLnBrk="1" hangingPunct="1">
              <a:lnSpc>
                <a:spcPct val="80000"/>
              </a:lnSpc>
              <a:buClrTx/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Если вопрос звучит так: «Какова вероятность…?», то ответ необходимо выражать в долях, частях, процентах.</a:t>
            </a:r>
          </a:p>
          <a:p>
            <a:pPr marL="609600" indent="-609600" eaLnBrk="1" hangingPunct="1">
              <a:lnSpc>
                <a:spcPct val="80000"/>
              </a:lnSpc>
              <a:buClrTx/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Если в результате проделанной работы справедливым итогом считается невозможность получения положительного  ответа, даётся отрицательный ответ</a:t>
            </a:r>
          </a:p>
          <a:p>
            <a:pPr marL="609600" indent="-609600" eaLnBrk="1" hangingPunct="1">
              <a:lnSpc>
                <a:spcPct val="80000"/>
              </a:lnSpc>
              <a:buClrTx/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Если условие задачи построено таким образом, что не исключается наличие двух вариантов её решения, нужно через запятую привести и тот, и другой ответы.</a:t>
            </a: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14348" y="6072206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285852" y="6072206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6286512" y="5929330"/>
            <a:ext cx="207170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+mn-lt"/>
              </a:rPr>
              <a:t>Аннотация</a:t>
            </a:r>
            <a:endParaRPr lang="ru-RU" sz="1800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1101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Раздел генетики является одним из самых сложных разделов биологии. Особенно «пугают» учащихся генетические задачи. Генетические закономерности нельзя заучить, их нужно понимать. Именно на понимание этих закономерностей направлены генетические задачи. </a:t>
            </a:r>
          </a:p>
          <a:p>
            <a:pPr>
              <a:buNone/>
            </a:pPr>
            <a:r>
              <a:rPr lang="ru-RU" dirty="0" smtClean="0"/>
              <a:t>Неосознанные навыки быстро утрачиваются. Лишь те навыки, которые доведены до автоматизма, или сохранили теоретическую основу, надолго остаются действенными.  Приёмы и способы решения задач  по генетике вырабатываются в процессе изучения  той или иной темы и только впоследствии используются как алгоритм решения. Как показала практика, этот метод эффективен  при работе  как с сильными учениками, так  и с учениками с ОВЗ.</a:t>
            </a:r>
          </a:p>
          <a:p>
            <a:r>
              <a:rPr lang="ru-RU" dirty="0" smtClean="0"/>
              <a:t>Данное пособие призвано  решать следующие задачи: </a:t>
            </a:r>
          </a:p>
          <a:p>
            <a:pPr>
              <a:buNone/>
            </a:pPr>
            <a:r>
              <a:rPr lang="ru-RU" dirty="0" smtClean="0"/>
              <a:t>- формирование логического и абстрактного мышления у школьников как основы их дальнейшего эффективного обучения; </a:t>
            </a:r>
          </a:p>
          <a:p>
            <a:pPr>
              <a:buNone/>
            </a:pPr>
            <a:r>
              <a:rPr lang="ru-RU" dirty="0" smtClean="0"/>
              <a:t>-  расширение кругозор изучающего генетику, т.к. задачи, как правило, построены на основании документальных данных, привлеченных из области частной генетики растений, животных, человека; </a:t>
            </a:r>
          </a:p>
          <a:p>
            <a:pPr>
              <a:buNone/>
            </a:pPr>
            <a:r>
              <a:rPr lang="ru-RU" dirty="0" smtClean="0"/>
              <a:t>- сформировать набор необходимых для дальнейшего обучения предметных и </a:t>
            </a:r>
            <a:r>
              <a:rPr lang="ru-RU" dirty="0" err="1" smtClean="0"/>
              <a:t>общеучебных</a:t>
            </a:r>
            <a:r>
              <a:rPr lang="ru-RU" dirty="0" smtClean="0"/>
              <a:t> умений на основе решения задач на законы генетики.</a:t>
            </a:r>
          </a:p>
          <a:p>
            <a:r>
              <a:rPr lang="ru-RU" dirty="0" smtClean="0"/>
              <a:t>Планируемые результаты.</a:t>
            </a:r>
          </a:p>
          <a:p>
            <a:pPr>
              <a:buNone/>
            </a:pPr>
            <a:r>
              <a:rPr lang="ru-RU" dirty="0" smtClean="0"/>
              <a:t> В результате  использования данного пособия ученик  должен знать: </a:t>
            </a:r>
          </a:p>
          <a:p>
            <a:pPr>
              <a:buNone/>
            </a:pPr>
            <a:r>
              <a:rPr lang="ru-RU" dirty="0" smtClean="0"/>
              <a:t>-  сущность понятия алгоритма решения генетических задач, примеры их применения для решения  этих задач на уроке и в жизненной ситуации. </a:t>
            </a:r>
          </a:p>
          <a:p>
            <a:pPr>
              <a:buNone/>
            </a:pPr>
            <a:r>
              <a:rPr lang="ru-RU" dirty="0" smtClean="0"/>
              <a:t>Данный ресурс используется как  памятка для учащихся 9-10 классов.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285852" y="6357958"/>
            <a:ext cx="285752" cy="28917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714348" y="6357958"/>
            <a:ext cx="31824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Проверь себя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Реши задачи.</a:t>
            </a:r>
          </a:p>
          <a:p>
            <a:pPr marL="342900" indent="-342900">
              <a:buNone/>
            </a:pPr>
            <a:r>
              <a:rPr lang="ru-RU" sz="1400" dirty="0" smtClean="0"/>
              <a:t>Задача № 1.     При скрещивании гетерозиготных </a:t>
            </a:r>
            <a:r>
              <a:rPr lang="ru-RU" sz="1400" dirty="0" err="1" smtClean="0"/>
              <a:t>красноплодных</a:t>
            </a:r>
            <a:r>
              <a:rPr lang="ru-RU" sz="1400" dirty="0" smtClean="0"/>
              <a:t> томатов с </a:t>
            </a:r>
            <a:r>
              <a:rPr lang="ru-RU" sz="1400" dirty="0" err="1" smtClean="0"/>
              <a:t>желтоплодными</a:t>
            </a:r>
            <a:r>
              <a:rPr lang="ru-RU" sz="1400" dirty="0" smtClean="0"/>
              <a:t> получено 352 растения, имеющих красные плоды. Остальные растения имели желтые плоды. Определите, сколько растений имело желтую окраску?</a:t>
            </a:r>
          </a:p>
          <a:p>
            <a:pPr marL="342900" indent="-342900">
              <a:buNone/>
            </a:pPr>
            <a:endParaRPr lang="ru-RU" sz="1400" dirty="0" smtClean="0"/>
          </a:p>
          <a:p>
            <a:pPr marL="342900" indent="-342900">
              <a:buNone/>
            </a:pPr>
            <a:r>
              <a:rPr lang="ru-RU" sz="1400" dirty="0" smtClean="0"/>
              <a:t>Задача № 2. Тыкву, имеющую желтые плоды дисковидной формы, скрестили с тыквой, у которой были белые шаровидные плоды. Все гибриды от этого скрещивания имели белую окраску и дисковидную форму плодов. Какие признаки доминируют? Каковы генотипы родителей и потомства? </a:t>
            </a:r>
          </a:p>
          <a:p>
            <a:pPr marL="342900" indent="-342900">
              <a:buNone/>
            </a:pPr>
            <a:endParaRPr lang="ru-RU" sz="1400" dirty="0" smtClean="0"/>
          </a:p>
          <a:p>
            <a:pPr marL="342900" indent="-342900">
              <a:buNone/>
            </a:pPr>
            <a:r>
              <a:rPr lang="ru-RU" sz="1400" dirty="0" smtClean="0"/>
              <a:t>Задача № 3. У дрозофилы серая окраска тела и наличие щетинок – доминантные признаки, которые наследуются независимо. Какое потомство следует ожидать от скрещивания желтой самки без щетинок с гетерозиготным по обоим признакам самцом?</a:t>
            </a:r>
          </a:p>
          <a:p>
            <a:pPr marL="342900" indent="-342900">
              <a:buNone/>
            </a:pPr>
            <a:endParaRPr lang="ru-RU" sz="1400" dirty="0" smtClean="0"/>
          </a:p>
          <a:p>
            <a:pPr marL="342900" indent="-342900">
              <a:buNone/>
            </a:pPr>
            <a:r>
              <a:rPr lang="ru-RU" sz="1400" dirty="0" smtClean="0"/>
              <a:t>Задача №4. У человека доминантный ген А определяет стойкий рахит, который наследуется сцеплено с полом. Какова вероятность рождения больных детей, если мать </a:t>
            </a:r>
            <a:r>
              <a:rPr lang="ru-RU" sz="1400" dirty="0" err="1" smtClean="0"/>
              <a:t>гетерозиготна</a:t>
            </a:r>
            <a:r>
              <a:rPr lang="ru-RU" sz="1400" dirty="0" smtClean="0"/>
              <a:t> по гену рахита, а отец здоров?    </a:t>
            </a:r>
            <a:endParaRPr lang="ru-RU" sz="1400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642910" y="6000768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71538" y="6000768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6715140" y="6000768"/>
            <a:ext cx="191453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Ответы к задачам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Задача №1. Ответ:  352 растения.</a:t>
            </a:r>
          </a:p>
          <a:p>
            <a:endParaRPr lang="ru-RU" sz="1600" dirty="0" smtClean="0"/>
          </a:p>
          <a:p>
            <a:r>
              <a:rPr lang="ru-RU" sz="1600" dirty="0" smtClean="0"/>
              <a:t>Задача №2. Ответ: Р: </a:t>
            </a:r>
            <a:r>
              <a:rPr lang="ru-RU" sz="1600" dirty="0" err="1" smtClean="0"/>
              <a:t>ааВВ</a:t>
            </a:r>
            <a:r>
              <a:rPr lang="ru-RU" sz="1600" dirty="0" smtClean="0"/>
              <a:t>, </a:t>
            </a:r>
            <a:r>
              <a:rPr lang="ru-RU" sz="1600" dirty="0" err="1" smtClean="0"/>
              <a:t>Аавв</a:t>
            </a:r>
            <a:r>
              <a:rPr lang="ru-RU" sz="1600" dirty="0" smtClean="0"/>
              <a:t>; </a:t>
            </a:r>
            <a:r>
              <a:rPr lang="en-US" sz="1600" dirty="0" smtClean="0"/>
              <a:t>F1</a:t>
            </a:r>
            <a:r>
              <a:rPr lang="ru-RU" sz="1600" dirty="0" smtClean="0"/>
              <a:t>: </a:t>
            </a:r>
            <a:r>
              <a:rPr lang="ru-RU" sz="1600" dirty="0" err="1" smtClean="0"/>
              <a:t>АаВв</a:t>
            </a:r>
            <a:r>
              <a:rPr lang="ru-RU" sz="1600" smtClean="0"/>
              <a:t>;  </a:t>
            </a:r>
            <a:r>
              <a:rPr lang="ru-RU" sz="1600" dirty="0" smtClean="0"/>
              <a:t>доминантные признаки – белая окраска и дисковидная форма плодов.</a:t>
            </a:r>
            <a:endParaRPr lang="ru-RU" sz="1600" smtClean="0"/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Задача №3. Ответ:  25% - серые, без щетинок; 25% - серые, с щетинками; 25% - желтые, с щетинками; 25% - желтые, без щетинок.</a:t>
            </a:r>
          </a:p>
          <a:p>
            <a:endParaRPr lang="ru-RU" sz="1600" dirty="0" smtClean="0"/>
          </a:p>
          <a:p>
            <a:r>
              <a:rPr lang="ru-RU" sz="1600" dirty="0" smtClean="0"/>
              <a:t>Задача №4. Ответ:  вероятность рождения больных детей 25%. 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214414" y="5857892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785786" y="5857892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357950" y="5643578"/>
            <a:ext cx="220028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Использованные ресурсы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577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1. Биология. 10 класс: Поурочные планы по учебнику Д. К, Беляева, П. М. Бородина, Н. Н. Воронцова. 2 ч. Авт.-сост. А. Ю. Гаврилова. – Волгоград: Учитель, 2005. – 126 с.</a:t>
            </a:r>
          </a:p>
          <a:p>
            <a:endParaRPr lang="ru-RU" sz="1800" dirty="0" smtClean="0"/>
          </a:p>
          <a:p>
            <a:r>
              <a:rPr lang="ru-RU" sz="1800" dirty="0" smtClean="0"/>
              <a:t>2. Гончаров О. В. Генетика. Задачи. – Саратов: Лицей, 2008.- 352 с.</a:t>
            </a:r>
            <a:endParaRPr lang="ru-RU" sz="1800" smtClean="0"/>
          </a:p>
          <a:p>
            <a:endParaRPr lang="ru-RU" sz="1800" dirty="0" smtClean="0"/>
          </a:p>
          <a:p>
            <a:r>
              <a:rPr lang="ru-RU" sz="1800" dirty="0" smtClean="0"/>
              <a:t>3. Почти 200 задач по генетике. – Авторский коллектив в составе М. Б. </a:t>
            </a:r>
            <a:r>
              <a:rPr lang="ru-RU" sz="1800" dirty="0" err="1" smtClean="0"/>
              <a:t>Беркинблит</a:t>
            </a:r>
            <a:r>
              <a:rPr lang="ru-RU" sz="1800" dirty="0" smtClean="0"/>
              <a:t>,  А. В. </a:t>
            </a:r>
            <a:r>
              <a:rPr lang="ru-RU" sz="1800" dirty="0" err="1" smtClean="0"/>
              <a:t>Жердева</a:t>
            </a:r>
            <a:r>
              <a:rPr lang="ru-RU" sz="1800" dirty="0" smtClean="0"/>
              <a:t>,  С. Н. Лариной,  А. Р. </a:t>
            </a:r>
            <a:r>
              <a:rPr lang="ru-RU" sz="1800" dirty="0" err="1" smtClean="0"/>
              <a:t>Мушегян</a:t>
            </a:r>
            <a:r>
              <a:rPr lang="ru-RU" sz="1800" dirty="0" smtClean="0"/>
              <a:t>, В. В. Чуб. – М.: МИРОС, 1992. – 120 с.</a:t>
            </a:r>
            <a:endParaRPr lang="ru-RU" sz="1800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85786" y="6143644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072198" y="6072206"/>
            <a:ext cx="234316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/>
          <a:lstStyle/>
          <a:p>
            <a:pPr algn="ctr"/>
            <a:r>
              <a:rPr lang="ru-RU" sz="2800" dirty="0" smtClean="0">
                <a:latin typeface="+mn-lt"/>
              </a:rPr>
              <a:t>Оглавление</a:t>
            </a: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hlinkClick r:id="rId2" action="ppaction://hlinksldjump"/>
              </a:rPr>
              <a:t>Алгоритм решения задач</a:t>
            </a:r>
            <a:endParaRPr lang="ru-RU" sz="1600" dirty="0" smtClean="0"/>
          </a:p>
          <a:p>
            <a:r>
              <a:rPr lang="ru-RU" sz="1600" dirty="0" smtClean="0">
                <a:hlinkClick r:id="rId3" action="ppaction://hlinksldjump"/>
              </a:rPr>
              <a:t>Правила при решении генетических задач</a:t>
            </a:r>
            <a:endParaRPr lang="ru-RU" sz="1600" dirty="0" smtClean="0"/>
          </a:p>
          <a:p>
            <a:r>
              <a:rPr lang="ru-RU" sz="1600" dirty="0" smtClean="0">
                <a:hlinkClick r:id="rId4" action="ppaction://hlinksldjump"/>
              </a:rPr>
              <a:t>Оформление задач по генетике</a:t>
            </a:r>
            <a:endParaRPr lang="ru-RU" sz="1600" dirty="0" smtClean="0"/>
          </a:p>
          <a:p>
            <a:r>
              <a:rPr lang="ru-RU" sz="1600" dirty="0" smtClean="0">
                <a:hlinkClick r:id="rId5" action="ppaction://hlinksldjump"/>
              </a:rPr>
              <a:t>Запись условия и решения задач</a:t>
            </a:r>
            <a:endParaRPr lang="ru-RU" sz="1600" dirty="0" smtClean="0"/>
          </a:p>
          <a:p>
            <a:r>
              <a:rPr lang="ru-RU" sz="1600" dirty="0" smtClean="0">
                <a:hlinkClick r:id="rId6" action="ppaction://hlinksldjump"/>
              </a:rPr>
              <a:t>Примеры решения задач: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hlinkClick r:id="rId6" action="ppaction://hlinksldjump"/>
              </a:rPr>
              <a:t>Моногибридное скрещивание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 smtClean="0">
                <a:hlinkClick r:id="rId7" action="ppaction://hlinksldjump"/>
              </a:rPr>
              <a:t>Анализирующее скрещивание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hlinkClick r:id="rId8" action="ppaction://hlinksldjump"/>
              </a:rPr>
              <a:t>Промежуточное наследование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err="1" smtClean="0">
                <a:hlinkClick r:id="rId9" action="ppaction://hlinksldjump"/>
              </a:rPr>
              <a:t>Кодоминирование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err="1" smtClean="0">
                <a:hlinkClick r:id="rId10" action="ppaction://hlinksldjump"/>
              </a:rPr>
              <a:t>Дигибридное</a:t>
            </a:r>
            <a:r>
              <a:rPr lang="ru-RU" sz="1600" dirty="0" smtClean="0">
                <a:hlinkClick r:id="rId10" action="ppaction://hlinksldjump"/>
              </a:rPr>
              <a:t> скрещивание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hlinkClick r:id="rId11" action="ppaction://hlinksldjump"/>
              </a:rPr>
              <a:t>Сцепленное с полом наследование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hlinkClick r:id="" action="ppaction://noaction"/>
              </a:rPr>
              <a:t>Наследование признаков, сцепленных с полом </a:t>
            </a:r>
            <a:endParaRPr lang="ru-RU" sz="1600" dirty="0" smtClean="0"/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Calibri" pitchFamily="34" charset="0"/>
                <a:hlinkClick r:id="rId12" action="ppaction://hlinksldjump"/>
              </a:rPr>
              <a:t>Доминантные гены, локализованные в </a:t>
            </a:r>
            <a:r>
              <a:rPr lang="ru-RU" sz="1600" dirty="0" err="1" smtClean="0">
                <a:solidFill>
                  <a:schemeClr val="tx2"/>
                </a:solidFill>
                <a:latin typeface="Calibri" pitchFamily="34" charset="0"/>
                <a:hlinkClick r:id="rId12" action="ppaction://hlinksldjump"/>
              </a:rPr>
              <a:t>х</a:t>
            </a:r>
            <a:r>
              <a:rPr lang="ru-RU" sz="1600" dirty="0" smtClean="0">
                <a:solidFill>
                  <a:schemeClr val="tx2"/>
                </a:solidFill>
                <a:latin typeface="Calibri" pitchFamily="34" charset="0"/>
                <a:hlinkClick r:id="rId12" action="ppaction://hlinksldjump"/>
              </a:rPr>
              <a:t> - хромосоме</a:t>
            </a:r>
            <a:endParaRPr lang="ru-RU" sz="16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hlinkClick r:id="rId13" action="ppaction://hlinksldjump"/>
              </a:rPr>
              <a:t>Рецессивные  гены, локализованные в </a:t>
            </a:r>
            <a:r>
              <a:rPr lang="ru-RU" sz="1600" dirty="0" err="1" smtClean="0">
                <a:solidFill>
                  <a:schemeClr val="tx2"/>
                </a:solidFill>
                <a:hlinkClick r:id="rId13" action="ppaction://hlinksldjump"/>
              </a:rPr>
              <a:t>х</a:t>
            </a:r>
            <a:r>
              <a:rPr lang="ru-RU" sz="1600" dirty="0" smtClean="0">
                <a:solidFill>
                  <a:schemeClr val="tx2"/>
                </a:solidFill>
                <a:hlinkClick r:id="rId13" action="ppaction://hlinksldjump"/>
              </a:rPr>
              <a:t> - хромосоме</a:t>
            </a:r>
            <a:endParaRPr lang="ru-RU" sz="1600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ru-RU" sz="1600" dirty="0" smtClean="0">
                <a:solidFill>
                  <a:schemeClr val="tx2"/>
                </a:solidFill>
                <a:latin typeface="Calibri" pitchFamily="34" charset="0"/>
                <a:hlinkClick r:id="rId14" action="ppaction://hlinksldjump"/>
              </a:rPr>
              <a:t>Гены, локализованные в  </a:t>
            </a:r>
            <a:r>
              <a:rPr lang="en-US" sz="1600" dirty="0" smtClean="0">
                <a:solidFill>
                  <a:schemeClr val="tx2"/>
                </a:solidFill>
                <a:latin typeface="Calibri" pitchFamily="34" charset="0"/>
                <a:hlinkClick r:id="rId14" action="ppaction://hlinksldjump"/>
              </a:rPr>
              <a:t>Y</a:t>
            </a:r>
            <a:r>
              <a:rPr lang="ru-RU" sz="1600" dirty="0" smtClean="0">
                <a:solidFill>
                  <a:schemeClr val="tx2"/>
                </a:solidFill>
                <a:latin typeface="Calibri" pitchFamily="34" charset="0"/>
                <a:hlinkClick r:id="rId14" action="ppaction://hlinksldjump"/>
              </a:rPr>
              <a:t>- хромосоме</a:t>
            </a:r>
            <a:endParaRPr lang="ru-RU" sz="16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500" dirty="0" smtClean="0">
                <a:hlinkClick r:id="rId15" action="ppaction://hlinksldjump"/>
              </a:rPr>
              <a:t>Ответ </a:t>
            </a:r>
            <a:endParaRPr lang="ru-RU" sz="1500" dirty="0" smtClean="0"/>
          </a:p>
          <a:p>
            <a:pPr>
              <a:buFont typeface="Arial" pitchFamily="34" charset="0"/>
              <a:buChar char="•"/>
            </a:pPr>
            <a:r>
              <a:rPr lang="ru-RU" sz="1500" dirty="0" smtClean="0">
                <a:hlinkClick r:id="rId16" action="ppaction://hlinksldjump"/>
              </a:rPr>
              <a:t>Проверь себя</a:t>
            </a:r>
            <a:endParaRPr lang="ru-RU" sz="15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hlinkClick r:id="rId17" action="ppaction://hlinksldjump"/>
              </a:rPr>
              <a:t>Ответы к задачам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hlinkClick r:id="rId18" action="ppaction://hlinksldjump"/>
              </a:rPr>
              <a:t>Использованные ресурсы</a:t>
            </a:r>
            <a:endParaRPr lang="ru-RU" sz="1500" dirty="0" smtClean="0"/>
          </a:p>
          <a:p>
            <a:pPr>
              <a:buFont typeface="Arial" pitchFamily="34" charset="0"/>
              <a:buChar char="•"/>
            </a:pPr>
            <a:endParaRPr lang="ru-RU" sz="15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428728" y="6429396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642910" y="6429396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Алгоритм решения генетических задач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1600" dirty="0" smtClean="0"/>
              <a:t>Краткая запись условий задачи. Введение буквенных обозначений генов, обычно </a:t>
            </a:r>
            <a:r>
              <a:rPr lang="ru-RU" sz="1600" b="1" dirty="0" smtClean="0"/>
              <a:t>А </a:t>
            </a:r>
            <a:r>
              <a:rPr lang="ru-RU" sz="1600" dirty="0" smtClean="0"/>
              <a:t>и </a:t>
            </a:r>
            <a:r>
              <a:rPr lang="ru-RU" sz="1600" b="1" dirty="0" smtClean="0"/>
              <a:t>В </a:t>
            </a:r>
            <a:r>
              <a:rPr lang="ru-RU" sz="1600" dirty="0" smtClean="0"/>
              <a:t>(</a:t>
            </a:r>
            <a:r>
              <a:rPr lang="ru-RU" sz="1600" dirty="0" err="1" smtClean="0"/>
              <a:t>в</a:t>
            </a:r>
            <a:r>
              <a:rPr lang="ru-RU" sz="1600" dirty="0" smtClean="0"/>
              <a:t> задачах они частично уже даны). Определение типа наследования (</a:t>
            </a:r>
            <a:r>
              <a:rPr lang="ru-RU" sz="1600" dirty="0" err="1" smtClean="0"/>
              <a:t>доминантность</a:t>
            </a:r>
            <a:r>
              <a:rPr lang="ru-RU" sz="1600" dirty="0" smtClean="0"/>
              <a:t>, рецессивность), если это не указано.</a:t>
            </a:r>
          </a:p>
          <a:p>
            <a:r>
              <a:rPr lang="ru-RU" sz="1600" dirty="0" smtClean="0"/>
              <a:t> Запись фенотипов и схемы скрещивания (словами для наглядности).</a:t>
            </a:r>
          </a:p>
          <a:p>
            <a:r>
              <a:rPr lang="ru-RU" sz="1600" dirty="0" smtClean="0"/>
              <a:t>Определение генотипов в соответствии с условиями. Запись генотипов символами генов под фенотипами.</a:t>
            </a:r>
          </a:p>
          <a:p>
            <a:r>
              <a:rPr lang="ru-RU" sz="1600" dirty="0" smtClean="0"/>
              <a:t> Определение гамет. Выяснение их числа и находящихся в них генов на основе установленных генотипов.</a:t>
            </a:r>
          </a:p>
          <a:p>
            <a:r>
              <a:rPr lang="ru-RU" sz="1600" dirty="0" smtClean="0"/>
              <a:t> Составление решетки </a:t>
            </a:r>
            <a:r>
              <a:rPr lang="ru-RU" sz="1600" dirty="0" err="1" smtClean="0"/>
              <a:t>Пеннета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Анализ решетки согласно поставленным вопросам.</a:t>
            </a:r>
          </a:p>
          <a:p>
            <a:r>
              <a:rPr lang="ru-RU" sz="1600" dirty="0" smtClean="0"/>
              <a:t> Краткая запись ответа.</a:t>
            </a:r>
          </a:p>
          <a:p>
            <a:endParaRPr lang="ru-RU" sz="1600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357950" y="5715016"/>
            <a:ext cx="19442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оглавление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 flipV="1">
            <a:off x="1357290" y="5715016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785786" y="5715016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u="sng" dirty="0" smtClean="0"/>
              <a:t>Правила при решении генетических задач.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Правило первое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Если при скрещивании двух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в их потомстве наблюдается расщепление признаков, то эти особи </a:t>
            </a:r>
            <a:r>
              <a:rPr lang="ru-RU" dirty="0" err="1" smtClean="0"/>
              <a:t>гетерозиготны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 </a:t>
            </a:r>
            <a:r>
              <a:rPr lang="ru-RU" b="1" u="sng" dirty="0" smtClean="0"/>
              <a:t>Правило второе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Если в результате скрещивания особей, отличающихся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по одной паре признаков, получается потомство, у которого наблюдается расщепление по этой же паре признаков, то одна из родительских особей </a:t>
            </a:r>
            <a:r>
              <a:rPr lang="ru-RU" dirty="0" err="1" smtClean="0"/>
              <a:t>гетерозиготна</a:t>
            </a:r>
            <a:r>
              <a:rPr lang="ru-RU" dirty="0" smtClean="0"/>
              <a:t>, а другая – </a:t>
            </a:r>
            <a:r>
              <a:rPr lang="ru-RU" dirty="0" err="1" smtClean="0"/>
              <a:t>гомозиготна</a:t>
            </a:r>
            <a:r>
              <a:rPr lang="ru-RU" dirty="0" smtClean="0"/>
              <a:t> по рецессивному признаку.</a:t>
            </a:r>
          </a:p>
          <a:p>
            <a:r>
              <a:rPr lang="ru-RU" b="1" dirty="0" smtClean="0"/>
              <a:t> </a:t>
            </a:r>
            <a:r>
              <a:rPr lang="ru-RU" b="1" u="sng" dirty="0" smtClean="0"/>
              <a:t>Правило третье.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Если при скрещивании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(по одной паре признаков) в первом поколении гибридов происходит расщепление признаков на три фенотипические группы в отношениях 1:2:1 , то это свидетельствует о неполном доминировании и о том, что родительские особи </a:t>
            </a:r>
            <a:r>
              <a:rPr lang="ru-RU" dirty="0" err="1" smtClean="0"/>
              <a:t>гетерозиготны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 </a:t>
            </a:r>
            <a:r>
              <a:rPr lang="ru-RU" b="1" u="sng" dirty="0" smtClean="0"/>
              <a:t>Правило четвертое.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Если при скрещивании двух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в потомстве происходит расщепление признаков в соотношении 9:3:3:1, то исходные особи были </a:t>
            </a:r>
            <a:r>
              <a:rPr lang="ru-RU" dirty="0" err="1" smtClean="0"/>
              <a:t>дигетерозиготны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r>
              <a:rPr lang="ru-RU" b="1" u="sng" dirty="0" smtClean="0"/>
              <a:t>Правило пятое.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Если при скрещивании двух </a:t>
            </a:r>
            <a:r>
              <a:rPr lang="ru-RU" dirty="0" err="1" smtClean="0"/>
              <a:t>фенотипически</a:t>
            </a:r>
            <a:r>
              <a:rPr lang="ru-RU" dirty="0" smtClean="0"/>
              <a:t> одинаковых особей в потомстве происходит расщепление признаков в соотношении 9:3:4 , 9:6:1 , 9:7 , 12:3:1, то это свидетельствует о взаимодействии генов, а расщепление в отношениях 12:3:1, 13:3 и 15:1 – об эпистатическом взаимодействии генов.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714480" y="5929330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214414" y="5929330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715140" y="5786454"/>
            <a:ext cx="192882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Оформление задач по генетике.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8958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 оформлении задач необходимо уметь пользоваться символами, принятыми в генетике, и приведенными ниже:</a:t>
            </a:r>
          </a:p>
          <a:p>
            <a:r>
              <a:rPr lang="ru-RU" dirty="0" smtClean="0"/>
              <a:t>♀ - женский организм     </a:t>
            </a:r>
          </a:p>
          <a:p>
            <a:r>
              <a:rPr lang="ru-RU" dirty="0" smtClean="0"/>
              <a:t>♂ - мужской организм</a:t>
            </a:r>
          </a:p>
          <a:p>
            <a:r>
              <a:rPr lang="ru-RU" b="1" dirty="0" smtClean="0"/>
              <a:t>Х</a:t>
            </a:r>
            <a:r>
              <a:rPr lang="ru-RU" dirty="0" smtClean="0"/>
              <a:t> – знак скрещивания</a:t>
            </a:r>
          </a:p>
          <a:p>
            <a:r>
              <a:rPr lang="ru-RU" b="1" dirty="0" smtClean="0"/>
              <a:t>Р</a:t>
            </a:r>
            <a:r>
              <a:rPr lang="ru-RU" dirty="0" smtClean="0"/>
              <a:t> – родительские формы</a:t>
            </a:r>
          </a:p>
          <a:p>
            <a:r>
              <a:rPr lang="ru-RU" b="1" dirty="0" smtClean="0"/>
              <a:t>F1, 2</a:t>
            </a:r>
            <a:r>
              <a:rPr lang="ru-RU" dirty="0" smtClean="0"/>
              <a:t> –дочерние организмы первого и второго поколений</a:t>
            </a:r>
          </a:p>
          <a:p>
            <a:r>
              <a:rPr lang="ru-RU" b="1" dirty="0" smtClean="0"/>
              <a:t>А, В</a:t>
            </a:r>
            <a:r>
              <a:rPr lang="ru-RU" dirty="0" smtClean="0"/>
              <a:t> – гены, кодирующие доминантные признаки</a:t>
            </a:r>
          </a:p>
          <a:p>
            <a:r>
              <a:rPr lang="ru-RU" b="1" dirty="0" smtClean="0"/>
              <a:t>а, </a:t>
            </a:r>
            <a:r>
              <a:rPr lang="ru-RU" b="1" dirty="0" err="1" smtClean="0"/>
              <a:t>b</a:t>
            </a:r>
            <a:r>
              <a:rPr lang="ru-RU" dirty="0" smtClean="0"/>
              <a:t> – гены, кодирующие рецессивные признаки</a:t>
            </a:r>
          </a:p>
          <a:p>
            <a:r>
              <a:rPr lang="ru-RU" b="1" dirty="0" smtClean="0"/>
              <a:t>АА, ВВ</a:t>
            </a:r>
            <a:r>
              <a:rPr lang="ru-RU" dirty="0" smtClean="0"/>
              <a:t> – генотипы особей, </a:t>
            </a:r>
            <a:r>
              <a:rPr lang="ru-RU" dirty="0" err="1" smtClean="0"/>
              <a:t>моногомозиготных</a:t>
            </a:r>
            <a:r>
              <a:rPr lang="ru-RU" dirty="0" smtClean="0"/>
              <a:t> по доминантному признаку</a:t>
            </a:r>
          </a:p>
          <a:p>
            <a:r>
              <a:rPr lang="ru-RU" b="1" dirty="0" err="1" smtClean="0"/>
              <a:t>аa</a:t>
            </a:r>
            <a:r>
              <a:rPr lang="ru-RU" b="1" dirty="0" smtClean="0"/>
              <a:t>, </a:t>
            </a:r>
            <a:r>
              <a:rPr lang="ru-RU" b="1" dirty="0" err="1" smtClean="0"/>
              <a:t>bb</a:t>
            </a:r>
            <a:r>
              <a:rPr lang="ru-RU" dirty="0" smtClean="0"/>
              <a:t> – генотипы особей, </a:t>
            </a:r>
            <a:r>
              <a:rPr lang="ru-RU" dirty="0" err="1" smtClean="0"/>
              <a:t>моногомозиготных</a:t>
            </a:r>
            <a:r>
              <a:rPr lang="ru-RU" dirty="0" smtClean="0"/>
              <a:t> по рецессивному признаку</a:t>
            </a:r>
          </a:p>
          <a:p>
            <a:r>
              <a:rPr lang="ru-RU" b="1" dirty="0" err="1" smtClean="0"/>
              <a:t>Aa</a:t>
            </a:r>
            <a:r>
              <a:rPr lang="ru-RU" b="1" dirty="0" smtClean="0"/>
              <a:t>, </a:t>
            </a:r>
            <a:r>
              <a:rPr lang="ru-RU" b="1" dirty="0" err="1" smtClean="0"/>
              <a:t>Bb</a:t>
            </a:r>
            <a:r>
              <a:rPr lang="ru-RU" dirty="0" smtClean="0"/>
              <a:t> – генотипы гетерозиготных особей</a:t>
            </a:r>
          </a:p>
          <a:p>
            <a:r>
              <a:rPr lang="ru-RU" b="1" dirty="0" err="1" smtClean="0"/>
              <a:t>AaBb</a:t>
            </a:r>
            <a:r>
              <a:rPr lang="ru-RU" dirty="0" smtClean="0"/>
              <a:t> – генотипы </a:t>
            </a:r>
            <a:r>
              <a:rPr lang="ru-RU" dirty="0" err="1" smtClean="0"/>
              <a:t>дигетерозигот</a:t>
            </a:r>
            <a:endParaRPr lang="ru-RU" dirty="0" smtClean="0"/>
          </a:p>
          <a:p>
            <a:r>
              <a:rPr lang="en-US" b="1" dirty="0" smtClean="0"/>
              <a:t>A, a, B, b</a:t>
            </a:r>
            <a:r>
              <a:rPr lang="en-US" dirty="0" smtClean="0"/>
              <a:t> – </a:t>
            </a:r>
            <a:r>
              <a:rPr lang="ru-RU" dirty="0" smtClean="0"/>
              <a:t>гаметы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Если речь идет о людях:          женщина;         мужчина</a:t>
            </a:r>
          </a:p>
          <a:p>
            <a:r>
              <a:rPr lang="ru-RU" dirty="0" smtClean="0"/>
              <a:t>                     - женщина и мужчина, состоящие в браке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28992" y="5429264"/>
            <a:ext cx="285752" cy="2143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5429264"/>
            <a:ext cx="28575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14348" y="5715016"/>
            <a:ext cx="285752" cy="285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5715016"/>
            <a:ext cx="28575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6"/>
            <a:endCxn id="7" idx="1"/>
          </p:cNvCxnSpPr>
          <p:nvPr/>
        </p:nvCxnSpPr>
        <p:spPr>
          <a:xfrm>
            <a:off x="1000100" y="58578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1643042" y="6143644"/>
            <a:ext cx="357190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1071538" y="6143644"/>
            <a:ext cx="357190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15140" y="6143644"/>
            <a:ext cx="21288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Запись условия и решения задач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 smtClean="0"/>
              <a:t>Дано:</a:t>
            </a:r>
            <a:endParaRPr lang="ru-RU" dirty="0" smtClean="0"/>
          </a:p>
          <a:p>
            <a:r>
              <a:rPr lang="ru-RU" dirty="0" smtClean="0"/>
              <a:t>А – ген </a:t>
            </a:r>
            <a:r>
              <a:rPr lang="ru-RU" dirty="0" err="1" smtClean="0"/>
              <a:t>кареглазости</a:t>
            </a:r>
            <a:endParaRPr lang="ru-RU" dirty="0" smtClean="0"/>
          </a:p>
          <a:p>
            <a:r>
              <a:rPr lang="ru-RU" dirty="0" smtClean="0"/>
              <a:t>а- ген </a:t>
            </a:r>
            <a:r>
              <a:rPr lang="ru-RU" dirty="0" err="1" smtClean="0"/>
              <a:t>голубоглазости</a:t>
            </a:r>
            <a:endParaRPr lang="ru-RU" dirty="0" smtClean="0"/>
          </a:p>
          <a:p>
            <a:r>
              <a:rPr lang="ru-RU" dirty="0" smtClean="0"/>
              <a:t>♀ - </a:t>
            </a:r>
            <a:r>
              <a:rPr lang="ru-RU" dirty="0" err="1" smtClean="0"/>
              <a:t>Аа</a:t>
            </a:r>
            <a:endParaRPr lang="ru-RU" dirty="0" smtClean="0"/>
          </a:p>
          <a:p>
            <a:r>
              <a:rPr lang="ru-RU" dirty="0" smtClean="0"/>
              <a:t>♂- </a:t>
            </a:r>
            <a:r>
              <a:rPr lang="ru-RU" dirty="0" err="1" smtClean="0"/>
              <a:t>аа</a:t>
            </a:r>
            <a:endParaRPr lang="ru-RU" dirty="0" smtClean="0"/>
          </a:p>
          <a:p>
            <a:r>
              <a:rPr lang="ru-RU" dirty="0" smtClean="0"/>
              <a:t>_____________________</a:t>
            </a:r>
          </a:p>
          <a:p>
            <a:r>
              <a:rPr lang="ru-RU" dirty="0" smtClean="0"/>
              <a:t>Генотип F1-?</a:t>
            </a:r>
          </a:p>
          <a:p>
            <a:r>
              <a:rPr lang="ru-RU" u="sng" dirty="0" smtClean="0"/>
              <a:t>Решение:</a:t>
            </a:r>
            <a:endParaRPr lang="ru-RU" dirty="0" smtClean="0"/>
          </a:p>
          <a:p>
            <a:r>
              <a:rPr lang="ru-RU" dirty="0" smtClean="0"/>
              <a:t>Р ♀ </a:t>
            </a:r>
            <a:r>
              <a:rPr lang="ru-RU" dirty="0" err="1" smtClean="0"/>
              <a:t>Аа</a:t>
            </a:r>
            <a:r>
              <a:rPr lang="ru-RU" dirty="0" smtClean="0"/>
              <a:t>        Х        ♂</a:t>
            </a:r>
            <a:r>
              <a:rPr lang="ru-RU" dirty="0" err="1" smtClean="0"/>
              <a:t>аа</a:t>
            </a:r>
            <a:endParaRPr lang="ru-RU" dirty="0" smtClean="0"/>
          </a:p>
          <a:p>
            <a:r>
              <a:rPr lang="ru-RU" dirty="0" smtClean="0"/>
              <a:t>     карий                </a:t>
            </a:r>
            <a:r>
              <a:rPr lang="ru-RU" dirty="0" err="1" smtClean="0"/>
              <a:t>голубой</a:t>
            </a:r>
            <a:endParaRPr lang="ru-RU" dirty="0" smtClean="0"/>
          </a:p>
          <a:p>
            <a:r>
              <a:rPr lang="ru-RU" dirty="0" smtClean="0"/>
              <a:t>Гаметы А, а         </a:t>
            </a:r>
            <a:r>
              <a:rPr lang="ru-RU" dirty="0" err="1" smtClean="0"/>
              <a:t>а</a:t>
            </a:r>
            <a:r>
              <a:rPr lang="ru-RU" dirty="0" smtClean="0"/>
              <a:t>, </a:t>
            </a:r>
            <a:r>
              <a:rPr lang="ru-RU" dirty="0" err="1" smtClean="0"/>
              <a:t>а</a:t>
            </a:r>
            <a:endParaRPr lang="ru-RU" dirty="0" smtClean="0"/>
          </a:p>
          <a:p>
            <a:r>
              <a:rPr lang="ru-RU" dirty="0" smtClean="0"/>
              <a:t>F1 </a:t>
            </a:r>
            <a:r>
              <a:rPr lang="ru-RU" dirty="0" err="1" smtClean="0"/>
              <a:t>Аа</a:t>
            </a:r>
            <a:r>
              <a:rPr lang="ru-RU" dirty="0" smtClean="0"/>
              <a:t>(карий)  </a:t>
            </a:r>
            <a:r>
              <a:rPr lang="ru-RU" dirty="0" err="1" smtClean="0"/>
              <a:t>аа</a:t>
            </a:r>
            <a:r>
              <a:rPr lang="ru-RU" dirty="0" smtClean="0"/>
              <a:t>(</a:t>
            </a:r>
            <a:r>
              <a:rPr lang="ru-RU" dirty="0" err="1" smtClean="0"/>
              <a:t>голубой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     </a:t>
            </a:r>
            <a:r>
              <a:rPr lang="ru-RU" dirty="0" err="1" smtClean="0"/>
              <a:t>Аа</a:t>
            </a:r>
            <a:r>
              <a:rPr lang="ru-RU" dirty="0" smtClean="0"/>
              <a:t>(карий)  </a:t>
            </a:r>
            <a:r>
              <a:rPr lang="ru-RU" dirty="0" err="1" smtClean="0"/>
              <a:t>аа</a:t>
            </a:r>
            <a:r>
              <a:rPr lang="ru-RU" dirty="0" smtClean="0"/>
              <a:t>(</a:t>
            </a:r>
            <a:r>
              <a:rPr lang="ru-RU" dirty="0" err="1" smtClean="0"/>
              <a:t>голубой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Расщепление в соотношении 1:1;</a:t>
            </a:r>
          </a:p>
          <a:p>
            <a:r>
              <a:rPr lang="ru-RU" u="sng" dirty="0" smtClean="0"/>
              <a:t>Ответ:</a:t>
            </a:r>
            <a:r>
              <a:rPr lang="ru-RU" dirty="0" smtClean="0"/>
              <a:t> 50% - глаза </a:t>
            </a:r>
            <a:r>
              <a:rPr lang="ru-RU" dirty="0" err="1" smtClean="0"/>
              <a:t>голубые</a:t>
            </a:r>
            <a:r>
              <a:rPr lang="ru-RU" dirty="0" smtClean="0"/>
              <a:t>; 50% - глаза карие. 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500166" y="6286520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00100" y="6286520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hlinkClick r:id="rId2" action="ppaction://hlinksldjump"/>
          </p:cNvPr>
          <p:cNvSpPr/>
          <p:nvPr/>
        </p:nvSpPr>
        <p:spPr>
          <a:xfrm>
            <a:off x="6429388" y="6143644"/>
            <a:ext cx="21288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dirty="0" smtClean="0"/>
              <a:t>Решетка </a:t>
            </a:r>
            <a:r>
              <a:rPr lang="ru-RU" sz="2400" b="1" dirty="0" err="1" smtClean="0"/>
              <a:t>Пеннета</a:t>
            </a:r>
            <a:endParaRPr lang="ru-RU" sz="2400" b="1" dirty="0" smtClean="0"/>
          </a:p>
        </p:txBody>
      </p:sp>
      <p:graphicFrame>
        <p:nvGraphicFramePr>
          <p:cNvPr id="89111" name="Group 2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Аа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¼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карие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9" name="Line 25"/>
          <p:cNvSpPr>
            <a:spLocks noChangeShapeType="1"/>
          </p:cNvSpPr>
          <p:nvPr/>
        </p:nvSpPr>
        <p:spPr bwMode="auto">
          <a:xfrm>
            <a:off x="468313" y="1628775"/>
            <a:ext cx="273685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Oval 29"/>
          <p:cNvSpPr>
            <a:spLocks noChangeArrowheads="1"/>
          </p:cNvSpPr>
          <p:nvPr/>
        </p:nvSpPr>
        <p:spPr bwMode="auto">
          <a:xfrm>
            <a:off x="2484438" y="1714488"/>
            <a:ext cx="482600" cy="488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err="1"/>
              <a:t>аа</a:t>
            </a:r>
            <a:endParaRPr lang="ru-RU" sz="2400" b="1" dirty="0"/>
          </a:p>
        </p:txBody>
      </p:sp>
      <p:sp>
        <p:nvSpPr>
          <p:cNvPr id="12311" name="Rectangle 36"/>
          <p:cNvSpPr>
            <a:spLocks noChangeArrowheads="1"/>
          </p:cNvSpPr>
          <p:nvPr/>
        </p:nvSpPr>
        <p:spPr bwMode="auto">
          <a:xfrm>
            <a:off x="611188" y="2370850"/>
            <a:ext cx="504825" cy="459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АА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428728" y="6357958"/>
            <a:ext cx="357190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57224" y="6357958"/>
            <a:ext cx="357190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15140" y="6286520"/>
            <a:ext cx="205740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hlinkClick r:id="rId2" action="ppaction://hlinksldjump"/>
              </a:rPr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Примеры решения задач: </a:t>
            </a:r>
            <a:br>
              <a:rPr lang="ru-RU" sz="2800" dirty="0" smtClean="0"/>
            </a:br>
            <a:r>
              <a:rPr lang="ru-RU" sz="2800" dirty="0" smtClean="0"/>
              <a:t>1. Моногибридное скрещивание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Родительские особи различаются по одному признаку .</a:t>
            </a:r>
          </a:p>
          <a:p>
            <a:pPr>
              <a:buNone/>
            </a:pPr>
            <a:r>
              <a:rPr lang="ru-RU" sz="1600" dirty="0" smtClean="0"/>
              <a:t>Задача.</a:t>
            </a:r>
          </a:p>
          <a:p>
            <a:pPr>
              <a:buNone/>
            </a:pPr>
            <a:r>
              <a:rPr lang="ru-RU" sz="1600" dirty="0" smtClean="0"/>
              <a:t>Гладкая окраска арбузов наследуется как рецессивный признак. Какое потомство получится от скрещивания двух гетерозиготных растений с полосатыми плодами?</a:t>
            </a:r>
          </a:p>
          <a:p>
            <a:pPr>
              <a:buNone/>
            </a:pPr>
            <a:r>
              <a:rPr lang="ru-RU" sz="1600" dirty="0" smtClean="0"/>
              <a:t>Дано:                                              Решение: </a:t>
            </a:r>
          </a:p>
          <a:p>
            <a:pPr>
              <a:buNone/>
            </a:pPr>
            <a:r>
              <a:rPr lang="ru-RU" sz="1000" dirty="0" smtClean="0"/>
              <a:t>                                                                                                   пол                            </a:t>
            </a:r>
            <a:r>
              <a:rPr lang="ru-RU" sz="1000" dirty="0" err="1" smtClean="0"/>
              <a:t>пол</a:t>
            </a:r>
            <a:r>
              <a:rPr lang="ru-RU" sz="1000" dirty="0" smtClean="0"/>
              <a:t>    </a:t>
            </a:r>
          </a:p>
          <a:p>
            <a:pPr>
              <a:buNone/>
            </a:pPr>
            <a:r>
              <a:rPr lang="ru-RU" sz="1600" dirty="0" smtClean="0"/>
              <a:t>а – гладкая окраска                     Р: ♀</a:t>
            </a:r>
            <a:r>
              <a:rPr lang="ru-RU" sz="1600" dirty="0" err="1" smtClean="0"/>
              <a:t>Аа</a:t>
            </a:r>
            <a:r>
              <a:rPr lang="ru-RU" sz="1600" dirty="0" smtClean="0"/>
              <a:t>      </a:t>
            </a:r>
            <a:r>
              <a:rPr lang="ru-RU" sz="1600" dirty="0" err="1" smtClean="0"/>
              <a:t>х</a:t>
            </a:r>
            <a:r>
              <a:rPr lang="ru-RU" sz="1600" dirty="0" smtClean="0"/>
              <a:t>       ♂</a:t>
            </a:r>
            <a:r>
              <a:rPr lang="ru-RU" sz="1600" dirty="0" err="1" smtClean="0"/>
              <a:t>Аа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А – полосатая окраска                </a:t>
            </a:r>
            <a:r>
              <a:rPr lang="en-US" sz="1600" dirty="0" smtClean="0"/>
              <a:t>G   </a:t>
            </a:r>
            <a:r>
              <a:rPr lang="ru-RU" sz="1600" dirty="0" smtClean="0"/>
              <a:t>А   </a:t>
            </a:r>
            <a:r>
              <a:rPr lang="ru-RU" sz="1600" dirty="0" err="1" smtClean="0"/>
              <a:t>а</a:t>
            </a:r>
            <a:r>
              <a:rPr lang="ru-RU" sz="1600" dirty="0" smtClean="0"/>
              <a:t>               А    </a:t>
            </a:r>
            <a:r>
              <a:rPr lang="ru-RU" sz="1600" dirty="0" err="1" smtClean="0"/>
              <a:t>а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Р: ♀</a:t>
            </a:r>
            <a:r>
              <a:rPr lang="ru-RU" sz="1600" dirty="0" err="1" smtClean="0"/>
              <a:t>Аа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♂</a:t>
            </a:r>
            <a:r>
              <a:rPr lang="ru-RU" sz="1600" dirty="0" err="1" smtClean="0"/>
              <a:t>Аа</a:t>
            </a:r>
            <a:r>
              <a:rPr lang="ru-RU" sz="1600" dirty="0" smtClean="0"/>
              <a:t>                                 </a:t>
            </a:r>
            <a:r>
              <a:rPr lang="en-US" sz="1600" dirty="0" smtClean="0"/>
              <a:t>F</a:t>
            </a:r>
            <a:r>
              <a:rPr lang="en-US" sz="900" dirty="0" smtClean="0"/>
              <a:t>1 </a:t>
            </a:r>
            <a:r>
              <a:rPr lang="ru-RU" sz="1600" dirty="0" smtClean="0"/>
              <a:t>:   АА:      </a:t>
            </a:r>
            <a:r>
              <a:rPr lang="ru-RU" sz="1600" dirty="0" err="1" smtClean="0"/>
              <a:t>Аа</a:t>
            </a:r>
            <a:r>
              <a:rPr lang="ru-RU" sz="1600" dirty="0" smtClean="0"/>
              <a:t>:    </a:t>
            </a:r>
            <a:r>
              <a:rPr lang="ru-RU" sz="1600" dirty="0" err="1" smtClean="0"/>
              <a:t>Аа</a:t>
            </a:r>
            <a:r>
              <a:rPr lang="ru-RU" sz="1600" dirty="0" smtClean="0"/>
              <a:t>:   </a:t>
            </a:r>
            <a:r>
              <a:rPr lang="ru-RU" sz="1600" dirty="0" err="1" smtClean="0"/>
              <a:t>аа</a:t>
            </a:r>
            <a:r>
              <a:rPr lang="en-US" sz="1600" dirty="0" smtClean="0"/>
              <a:t>   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Найти: </a:t>
            </a:r>
            <a:r>
              <a:rPr lang="en-US" sz="1600" dirty="0" smtClean="0"/>
              <a:t>F</a:t>
            </a:r>
            <a:r>
              <a:rPr lang="en-US" sz="900" dirty="0" smtClean="0"/>
              <a:t>1 </a:t>
            </a:r>
            <a:r>
              <a:rPr lang="ru-RU" sz="900" dirty="0" smtClean="0"/>
              <a:t> </a:t>
            </a:r>
            <a:r>
              <a:rPr lang="ru-RU" sz="1600" dirty="0" smtClean="0"/>
              <a:t>-?                                           </a:t>
            </a:r>
            <a:r>
              <a:rPr lang="ru-RU" sz="900" dirty="0"/>
              <a:t>п</a:t>
            </a:r>
            <a:r>
              <a:rPr lang="ru-RU" sz="900" dirty="0" smtClean="0"/>
              <a:t>ол              </a:t>
            </a:r>
            <a:r>
              <a:rPr lang="ru-RU" sz="900" dirty="0" err="1" smtClean="0"/>
              <a:t>пол</a:t>
            </a:r>
            <a:r>
              <a:rPr lang="ru-RU" sz="900" dirty="0" smtClean="0"/>
              <a:t>            </a:t>
            </a:r>
            <a:r>
              <a:rPr lang="ru-RU" sz="900" dirty="0" err="1" smtClean="0"/>
              <a:t>пол</a:t>
            </a:r>
            <a:r>
              <a:rPr lang="ru-RU" sz="900" dirty="0" smtClean="0"/>
              <a:t>       глад</a:t>
            </a:r>
          </a:p>
          <a:p>
            <a:pPr>
              <a:buNone/>
            </a:pPr>
            <a:endParaRPr lang="ru-RU" sz="900" dirty="0"/>
          </a:p>
          <a:p>
            <a:pPr>
              <a:buNone/>
            </a:pPr>
            <a:r>
              <a:rPr lang="ru-RU" sz="1600" dirty="0" smtClean="0"/>
              <a:t>Ответ: 75% - с полосатой окраской;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25% - с гладкой окраской.</a:t>
            </a:r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143902" y="378539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034" y="4429132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357290" y="5929330"/>
            <a:ext cx="285752" cy="285752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785786" y="5929330"/>
            <a:ext cx="285752" cy="285752"/>
          </a:xfrm>
          <a:prstGeom prst="actionButtonBackPreviou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hlinkClick r:id="rId2" action="ppaction://hlinksldjump"/>
          </p:cNvPr>
          <p:cNvSpPr/>
          <p:nvPr/>
        </p:nvSpPr>
        <p:spPr>
          <a:xfrm>
            <a:off x="6357950" y="5929330"/>
            <a:ext cx="2128846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оглавление</a:t>
            </a:r>
            <a:endParaRPr lang="ru-RU" sz="1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1717</Words>
  <Application>Microsoft Office PowerPoint</Application>
  <PresentationFormat>Экран (4:3)</PresentationFormat>
  <Paragraphs>318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  </vt:lpstr>
      <vt:lpstr>Аннотация</vt:lpstr>
      <vt:lpstr>Оглавление</vt:lpstr>
      <vt:lpstr>Алгоритм решения генетических задач</vt:lpstr>
      <vt:lpstr>Правила при решении генетических задач. </vt:lpstr>
      <vt:lpstr>Оформление задач по генетике. </vt:lpstr>
      <vt:lpstr>Запись условия и решения задач </vt:lpstr>
      <vt:lpstr>Решетка Пеннета</vt:lpstr>
      <vt:lpstr>Примеры решения задач:  1. Моногибридное скрещивание</vt:lpstr>
      <vt:lpstr>2. Анализирующее скрещивание</vt:lpstr>
      <vt:lpstr>3. Промежуточное наследование</vt:lpstr>
      <vt:lpstr>4. Кодоминирование</vt:lpstr>
      <vt:lpstr>5. Дигибридное скрещивание</vt:lpstr>
      <vt:lpstr>Сцепленное с полом наследование </vt:lpstr>
      <vt:lpstr>Наследование признаков, сцепленных с полом </vt:lpstr>
      <vt:lpstr>Презентация PowerPoint</vt:lpstr>
      <vt:lpstr>Презентация PowerPoint</vt:lpstr>
      <vt:lpstr>Презентация PowerPoint</vt:lpstr>
      <vt:lpstr>Ответ </vt:lpstr>
      <vt:lpstr>Проверь себя</vt:lpstr>
      <vt:lpstr>Ответы к задачам</vt:lpstr>
      <vt:lpstr>Использованные ресурсы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решения задач по генетике </dc:title>
  <dc:creator>Белова Р.В.</dc:creator>
  <cp:lastModifiedBy>20</cp:lastModifiedBy>
  <cp:revision>97</cp:revision>
  <dcterms:created xsi:type="dcterms:W3CDTF">2013-09-22T07:10:39Z</dcterms:created>
  <dcterms:modified xsi:type="dcterms:W3CDTF">2014-11-17T09:32:48Z</dcterms:modified>
</cp:coreProperties>
</file>