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2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CC00CC"/>
    <a:srgbClr val="CC3399"/>
    <a:srgbClr val="FF0066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2.wav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7.jpeg"/><Relationship Id="rId11" Type="http://schemas.openxmlformats.org/officeDocument/2006/relationships/image" Target="../media/image11.png"/><Relationship Id="rId5" Type="http://schemas.openxmlformats.org/officeDocument/2006/relationships/audio" Target="../media/audio5.wav"/><Relationship Id="rId10" Type="http://schemas.openxmlformats.org/officeDocument/2006/relationships/image" Target="../media/image1.jpeg"/><Relationship Id="rId4" Type="http://schemas.openxmlformats.org/officeDocument/2006/relationships/audio" Target="../media/audio4.wav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5.jpeg"/><Relationship Id="rId11" Type="http://schemas.openxmlformats.org/officeDocument/2006/relationships/image" Target="../media/image1.jpeg"/><Relationship Id="rId5" Type="http://schemas.openxmlformats.org/officeDocument/2006/relationships/audio" Target="../media/audio5.wav"/><Relationship Id="rId10" Type="http://schemas.openxmlformats.org/officeDocument/2006/relationships/image" Target="../media/image11.png"/><Relationship Id="rId4" Type="http://schemas.openxmlformats.org/officeDocument/2006/relationships/audio" Target="../media/audio6.wav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7.jpeg"/><Relationship Id="rId11" Type="http://schemas.openxmlformats.org/officeDocument/2006/relationships/image" Target="../media/image1.jpeg"/><Relationship Id="rId5" Type="http://schemas.openxmlformats.org/officeDocument/2006/relationships/audio" Target="../media/audio5.wav"/><Relationship Id="rId10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7.wav"/><Relationship Id="rId6" Type="http://schemas.openxmlformats.org/officeDocument/2006/relationships/image" Target="../media/image12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F0066">
                <a:alpha val="91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98884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Самарской области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учреждение дополнительного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профессионального образования Самарской области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«Самарский областной институт повышения квалификации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переподготовки работников образования»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Номинация №3 –Мультимедийный дидактический комплекс.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Мультимедийная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дидактическая игра «Продолжи ряд»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Выполнил: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структурного подразделения детского сада    «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Светлячок» государственного бюджетного общеобразовательного учреждения Самарской области средней общеобразовательной школы №1 имени Героя Советского Союза И.М. Кузнецова  с. Большая Черниговка муниципального района Большечерниговский Самарской области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Жабина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Марина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pPr marL="0" indent="0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Самара,2019  г.                     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im0-tub-ru.yandex.net/i?id=2809fd3a669606b881b19c29f9194efe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65882"/>
          <a:stretch>
            <a:fillRect/>
          </a:stretch>
        </p:blipFill>
        <p:spPr bwMode="auto">
          <a:xfrm rot="16200000">
            <a:off x="1091445" y="4461284"/>
            <a:ext cx="1368152" cy="304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36296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rgbClr val="FFFF00">
                <a:alpha val="4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 к электронному образовательному ресурсу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8280920" cy="5256584"/>
          </a:xfrm>
        </p:spPr>
        <p:txBody>
          <a:bodyPr>
            <a:noAutofit/>
          </a:bodyPr>
          <a:lstStyle/>
          <a:p>
            <a:pPr algn="just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аудитория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дети старшего дошкольного возраста, имеющие нарушения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речи, задержку психического развития.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игры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автоматизировать отрабатываемые звуки в самостоятельной речи.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произношение звука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самостоятельной речи: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Дифференциация звуков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с-ш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з-ж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самостоятельной речи ребенка.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представлений  ребенка  о геометрических фигурах.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Систематизация знаний ребенка об основных  цветах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желтый,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синий,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красный,зеленый,оранжевый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внимания,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памяти,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6296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rgbClr val="CC00CC">
                <a:alpha val="4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24936" cy="344239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Ожидаемые результаты: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Ребенок--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 правильно произносит звуки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самостоятельной речи;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 правильно называет геометрические фигуры;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 правильно называет цвет каждой фигуры;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*  правильно устанавливает закономерность расположения фигур;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правильно выбирает фигуру, которая продолжит ряд.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96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далее 12">
            <a:hlinkClick r:id="" action="ppaction://hlinkshowjump?jump=nextslide" highlightClick="1">
              <a:snd r:embed="rId3" name="chimes.wav"/>
            </a:hlinkClick>
          </p:cNvPr>
          <p:cNvSpPr/>
          <p:nvPr/>
        </p:nvSpPr>
        <p:spPr>
          <a:xfrm>
            <a:off x="7020272" y="5949280"/>
            <a:ext cx="1403648" cy="576064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3995936" y="5661248"/>
            <a:ext cx="2016224" cy="576064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6" descr="https://im0-tub-ru.yandex.net/i?id=64ac76fb9cc9445729ed936b202d3924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699769" cy="6858000"/>
          </a:xfrm>
          <a:prstGeom prst="rect">
            <a:avLst/>
          </a:prstGeom>
          <a:noFill/>
        </p:spPr>
      </p:pic>
      <p:pic>
        <p:nvPicPr>
          <p:cNvPr id="5" name="Picture 4" descr="https://centersinaianimalhospital.com/wp-content/uploads/2015/05/cat_happy_clapping_hg_clr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5" cstate="print"/>
          <a:srcRect t="18714" b="18714"/>
          <a:stretch>
            <a:fillRect/>
          </a:stretch>
        </p:blipFill>
        <p:spPr bwMode="auto">
          <a:xfrm>
            <a:off x="5292080" y="1052736"/>
            <a:ext cx="3052712" cy="4466925"/>
          </a:xfrm>
          <a:prstGeom prst="rect">
            <a:avLst/>
          </a:prstGeom>
          <a:noFill/>
        </p:spPr>
      </p:pic>
      <p:pic>
        <p:nvPicPr>
          <p:cNvPr id="7" name="Рисунок 6" descr="https://im0-tub-ru.yandex.net/i?id=300c4448c30e2446c8eaced455f6a435-l&amp;n=13"/>
          <p:cNvPicPr/>
          <p:nvPr/>
        </p:nvPicPr>
        <p:blipFill>
          <a:blip r:embed="rId6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212976"/>
            <a:ext cx="1620788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im0-tub-ru.yandex.net/i?id=0bf16248eed03bc8fb45442a5d085bcf-l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981" t="13585" r="15094" b="15849"/>
          <a:stretch>
            <a:fillRect/>
          </a:stretch>
        </p:blipFill>
        <p:spPr bwMode="auto">
          <a:xfrm>
            <a:off x="2555776" y="2564904"/>
            <a:ext cx="1011209" cy="105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im0-tub-ru.yandex.net/i?id=fc7d5c3740e7e63e05d0374c5cd900e6-l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980728"/>
            <a:ext cx="8883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0-tub-ru.yandex.net/i?id=4c4c33f07de58c671cf9b1d1297b8f12-srl&amp;n=13"/>
          <p:cNvPicPr/>
          <p:nvPr/>
        </p:nvPicPr>
        <p:blipFill>
          <a:blip r:embed="rId9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060848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im0-tub-ru.yandex.net/i?id=4c4c33f07de58c671cf9b1d1297b8f12-srl&amp;n=13"/>
          <p:cNvPicPr/>
          <p:nvPr/>
        </p:nvPicPr>
        <p:blipFill>
          <a:blip r:embed="rId9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060848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4499992" y="3573016"/>
            <a:ext cx="432000" cy="432000"/>
          </a:xfrm>
          <a:prstGeom prst="rect">
            <a:avLst/>
          </a:prstGeom>
        </p:spPr>
      </p:pic>
      <p:pic>
        <p:nvPicPr>
          <p:cNvPr id="16" name="Рисунок 15" descr="https://im0-tub-ru.yandex.net/i?id=6c53550a7feb4f013a09070c1ef46a14&amp;n=13"/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00808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im0-tub-ru.yandex.net/i?id=c066d8dfe329ebf8eef878494203ae00-l&amp;n=13"/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2627784" y="1268760"/>
            <a:ext cx="977280" cy="88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236296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p3d extrusionH="57150">
              <a:bevelT w="38100" h="38100" prst="convex"/>
            </a:sp3d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5148064" y="6021288"/>
            <a:ext cx="648072" cy="648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9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009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3000">
              <a:srgbClr val="92D050">
                <a:alpha val="8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узел 17"/>
          <p:cNvSpPr/>
          <p:nvPr/>
        </p:nvSpPr>
        <p:spPr>
          <a:xfrm flipH="1" flipV="1">
            <a:off x="7812360" y="134076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 flipH="1" flipV="1">
            <a:off x="7596335" y="134076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 flipH="1" flipV="1">
            <a:off x="7956376" y="134076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48680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im0-tub-ru.yandex.net/i?id=300c4448c30e2446c8eaced455f6a435-l&amp;n=13"/>
          <p:cNvPicPr/>
          <p:nvPr/>
        </p:nvPicPr>
        <p:blipFill>
          <a:blip r:embed="rId7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692696"/>
            <a:ext cx="1620788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48680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48680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300c4448c30e2446c8eaced455f6a435-l&amp;n=13"/>
          <p:cNvPicPr/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581128"/>
            <a:ext cx="1620788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4293096"/>
            <a:ext cx="1138312" cy="12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im0-tub-ru.yandex.net/i?id=6c53550a7feb4f013a09070c1ef46a14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14908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im0-tub-ru.yandex.net/i?id=0bf16248eed03bc8fb45442a5d085bcf-l&amp;n=13"/>
          <p:cNvPicPr/>
          <p:nvPr/>
        </p:nvPicPr>
        <p:blipFill>
          <a:blip r:embed="rId9" cstate="print"/>
          <a:srcRect l="26655" t="19156" r="20139" b="25135"/>
          <a:stretch>
            <a:fillRect/>
          </a:stretch>
        </p:blipFill>
        <p:spPr bwMode="auto">
          <a:xfrm>
            <a:off x="2699792" y="4509120"/>
            <a:ext cx="9361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s://im0-tub-ru.yandex.net/i?id=2809fd3a669606b881b19c29f9194efe&amp;n=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65882"/>
          <a:stretch>
            <a:fillRect/>
          </a:stretch>
        </p:blipFill>
        <p:spPr bwMode="auto">
          <a:xfrm rot="16200000">
            <a:off x="1019437" y="4649923"/>
            <a:ext cx="1368152" cy="3048001"/>
          </a:xfrm>
          <a:prstGeom prst="rect">
            <a:avLst/>
          </a:prstGeom>
          <a:noFill/>
        </p:spPr>
      </p:pic>
      <p:pic>
        <p:nvPicPr>
          <p:cNvPr id="16" name="Рисунок 15" descr="https://im0-tub-ru.yandex.net/i?id=300c4448c30e2446c8eaced455f6a435-l&amp;n=13"/>
          <p:cNvPicPr/>
          <p:nvPr/>
        </p:nvPicPr>
        <p:blipFill>
          <a:blip r:embed="rId7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764704"/>
            <a:ext cx="1620788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1" cstate="print"/>
          <a:stretch>
            <a:fillRect/>
          </a:stretch>
        </p:blipFill>
        <p:spPr>
          <a:xfrm>
            <a:off x="5292080" y="1196752"/>
            <a:ext cx="304800" cy="304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20272" y="5877272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1" cstate="print"/>
          <a:stretch>
            <a:fillRect/>
          </a:stretch>
        </p:blipFill>
        <p:spPr>
          <a:xfrm>
            <a:off x="5940152" y="5877272"/>
            <a:ext cx="504056" cy="504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35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-0.00185 L 0.7382 -0.547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2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6438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99FF">
                <a:alpha val="8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узел 14"/>
          <p:cNvSpPr/>
          <p:nvPr/>
        </p:nvSpPr>
        <p:spPr>
          <a:xfrm flipH="1" flipV="1">
            <a:off x="7668344" y="155679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 flipH="1" flipV="1">
            <a:off x="7884368" y="155679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 flipH="1" flipV="1">
            <a:off x="8100392" y="155679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https://im0-tub-ru.yandex.net/i?id=0bf16248eed03bc8fb45442a5d085bcf-l&amp;n=13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981" t="13585" r="15094" b="15849"/>
          <a:stretch>
            <a:fillRect/>
          </a:stretch>
        </p:blipFill>
        <p:spPr bwMode="auto">
          <a:xfrm>
            <a:off x="3635896" y="692696"/>
            <a:ext cx="1011209" cy="105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im0-tub-ru.yandex.net/i?id=6c53550a7feb4f013a09070c1ef46a14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60648"/>
            <a:ext cx="1776164" cy="191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c066d8dfe329ebf8eef878494203ae00-l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2339752" y="548680"/>
            <a:ext cx="1049288" cy="112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0-tub-ru.yandex.net/i?id=6c53550a7feb4f013a09070c1ef46a14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293096"/>
            <a:ext cx="1668660" cy="191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6c53550a7feb4f013a09070c1ef46a14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32656"/>
            <a:ext cx="1704156" cy="183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im0-tub-ru.yandex.net/i?id=c066d8dfe329ebf8eef878494203ae00-l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2123728" y="4581128"/>
            <a:ext cx="1193304" cy="11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0-tub-ru.yandex.net/i?id=c066d8dfe329ebf8eef878494203ae00-l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6228184" y="548680"/>
            <a:ext cx="1121296" cy="11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im0-tub-ru.yandex.net/i?id=0bf16248eed03bc8fb45442a5d085bcf-l&amp;n=13"/>
          <p:cNvPicPr/>
          <p:nvPr/>
        </p:nvPicPr>
        <p:blipFill>
          <a:blip r:embed="rId6" cstate="print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</a:blip>
          <a:srcRect l="16981" t="13585" r="15094" b="15849"/>
          <a:stretch>
            <a:fillRect/>
          </a:stretch>
        </p:blipFill>
        <p:spPr bwMode="auto">
          <a:xfrm>
            <a:off x="3923928" y="4725144"/>
            <a:ext cx="1011209" cy="105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треугольник" descr="https://im0-tub-ru.yandex.net/i?id=300c4448c30e2446c8eaced455f6a435-l&amp;n=13"/>
          <p:cNvPicPr/>
          <p:nvPr/>
        </p:nvPicPr>
        <p:blipFill>
          <a:blip r:embed="rId9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941168"/>
            <a:ext cx="1620788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1115616" y="1196752"/>
            <a:ext cx="304800" cy="304800"/>
          </a:xfrm>
          <a:prstGeom prst="rect">
            <a:avLst/>
          </a:prstGeom>
        </p:spPr>
      </p:pic>
      <p:pic>
        <p:nvPicPr>
          <p:cNvPr id="21" name="Picture 4" descr="https://im0-tub-ru.yandex.net/i?id=2809fd3a669606b881b19c29f9194efe&amp;n=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65882"/>
          <a:stretch>
            <a:fillRect/>
          </a:stretch>
        </p:blipFill>
        <p:spPr bwMode="auto">
          <a:xfrm rot="16200000">
            <a:off x="1451485" y="4649923"/>
            <a:ext cx="1368152" cy="304800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308304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5940152" y="5949280"/>
            <a:ext cx="576064" cy="576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35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83237E-6 L 0.39358 -0.580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2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643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узел 20"/>
          <p:cNvSpPr/>
          <p:nvPr/>
        </p:nvSpPr>
        <p:spPr>
          <a:xfrm flipH="1" flipV="1">
            <a:off x="7524328" y="112474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 flipH="1" flipV="1">
            <a:off x="7308304" y="112474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 flipH="1" flipV="1">
            <a:off x="7740352" y="112474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32656"/>
            <a:ext cx="1066304" cy="10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im0-tub-ru.yandex.net/i?id=fc7d5c3740e7e63e05d0374c5cd900e6-l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6672"/>
            <a:ext cx="8883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0-tub-ru.yandex.net/i?id=c066d8dfe329ebf8eef878494203ae00-l&amp;n=13"/>
          <p:cNvPicPr/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3203848" y="332656"/>
            <a:ext cx="977280" cy="88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32656"/>
            <a:ext cx="1066304" cy="10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653136"/>
            <a:ext cx="1066304" cy="10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4664"/>
            <a:ext cx="1066304" cy="10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im0-tub-ru.yandex.net/i?id=4c4c33f07de58c671cf9b1d1297b8f12-srl&amp;n=13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04664"/>
            <a:ext cx="1066304" cy="106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im0-tub-ru.yandex.net/i?id=fc7d5c3740e7e63e05d0374c5cd900e6-l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869160"/>
            <a:ext cx="8883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m0-tub-ru.yandex.net/i?id=fc7d5c3740e7e63e05d0374c5cd900e6-l&amp;n=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76672"/>
            <a:ext cx="8883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im0-tub-ru.yandex.net/i?id=c066d8dfe329ebf8eef878494203ae00-l&amp;n=13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65" t="22145" r="13495" b="11765"/>
          <a:stretch>
            <a:fillRect/>
          </a:stretch>
        </p:blipFill>
        <p:spPr bwMode="auto">
          <a:xfrm>
            <a:off x="2843808" y="4725144"/>
            <a:ext cx="977280" cy="88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im0-tub-ru.yandex.net/i?id=6c53550a7feb4f013a09070c1ef46a14&amp;n=13"/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509120"/>
            <a:ext cx="1344116" cy="13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611560" y="620688"/>
            <a:ext cx="304800" cy="304800"/>
          </a:xfrm>
          <a:prstGeom prst="rect">
            <a:avLst/>
          </a:prstGeom>
        </p:spPr>
      </p:pic>
      <p:pic>
        <p:nvPicPr>
          <p:cNvPr id="17" name="Picture 4" descr="https://im0-tub-ru.yandex.net/i?id=2809fd3a669606b881b19c29f9194efe&amp;n=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65882"/>
          <a:stretch>
            <a:fillRect/>
          </a:stretch>
        </p:blipFill>
        <p:spPr bwMode="auto">
          <a:xfrm rot="16200000">
            <a:off x="1091446" y="4461283"/>
            <a:ext cx="1368152" cy="3048001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7164288" y="6021288"/>
            <a:ext cx="16561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Далее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5940152" y="5949280"/>
            <a:ext cx="576064" cy="576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3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78035E-8 L 0.45851 -0.60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3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438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0-tub-ru.yandex.net/i?id=64ac76fb9cc9445729ed936b202d3924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55769" y="1"/>
            <a:ext cx="9699769" cy="6858000"/>
          </a:xfrm>
          <a:prstGeom prst="rect">
            <a:avLst/>
          </a:prstGeom>
          <a:noFill/>
        </p:spPr>
      </p:pic>
      <p:pic>
        <p:nvPicPr>
          <p:cNvPr id="1028" name="Picture 4" descr="https://centersinaianimalhospital.com/wp-content/uploads/2015/05/cat_happy_clapping_hg_clr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5" cstate="print"/>
          <a:srcRect t="18714" b="18714"/>
          <a:stretch>
            <a:fillRect/>
          </a:stretch>
        </p:blipFill>
        <p:spPr bwMode="auto">
          <a:xfrm>
            <a:off x="1619672" y="515076"/>
            <a:ext cx="5760640" cy="5376598"/>
          </a:xfrm>
          <a:prstGeom prst="rect">
            <a:avLst/>
          </a:prstGeom>
          <a:noFill/>
        </p:spPr>
      </p:pic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24544" y="378904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Молодец!!!</a:t>
            </a:r>
            <a:endParaRPr lang="ru-RU" sz="4400" b="1" dirty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884368" y="5805264"/>
            <a:ext cx="1008112" cy="864096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49"/>
                            </p:stCondLst>
                            <p:childTnLst>
                              <p:par>
                                <p:cTn id="14" presetID="3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161</Words>
  <Application>Microsoft Office PowerPoint</Application>
  <PresentationFormat>Экран (4:3)</PresentationFormat>
  <Paragraphs>30</Paragraphs>
  <Slides>8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Министерство образования и науки Самарской области Государственное автономное учреждение дополнительного профессионального образования Самарской области «Самарский областной институт повышения квалификации и переподготовки работников образования» </vt:lpstr>
      <vt:lpstr>Аннотация к электронному образовательному ресурсу  </vt:lpstr>
      <vt:lpstr>                                      Ожидаемые результаты:  Ребенок-- *  правильно произносит звуки [ р],[с],[ш],[з],[ж] в самостоятельной речи; *  правильно называет геометрические фигуры; *  правильно называет цвет каждой фигуры;  *  правильно устанавливает закономерность расположения фигур; * правильно выбирает фигуру, которая продолжит ряд. 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RePack by SPecialiST</cp:lastModifiedBy>
  <cp:revision>9</cp:revision>
  <dcterms:created xsi:type="dcterms:W3CDTF">2019-10-07T12:52:14Z</dcterms:created>
  <dcterms:modified xsi:type="dcterms:W3CDTF">2019-10-12T12:40:45Z</dcterms:modified>
</cp:coreProperties>
</file>