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14" r:id="rId3"/>
    <p:sldId id="320" r:id="rId4"/>
    <p:sldId id="323" r:id="rId5"/>
    <p:sldId id="322" r:id="rId6"/>
    <p:sldId id="324" r:id="rId7"/>
    <p:sldId id="348" r:id="rId8"/>
    <p:sldId id="316" r:id="rId9"/>
    <p:sldId id="306" r:id="rId10"/>
    <p:sldId id="325" r:id="rId11"/>
    <p:sldId id="307" r:id="rId12"/>
    <p:sldId id="318" r:id="rId13"/>
    <p:sldId id="349" r:id="rId14"/>
    <p:sldId id="326" r:id="rId15"/>
    <p:sldId id="329" r:id="rId16"/>
    <p:sldId id="330" r:id="rId17"/>
    <p:sldId id="350" r:id="rId18"/>
    <p:sldId id="332" r:id="rId19"/>
    <p:sldId id="356" r:id="rId20"/>
    <p:sldId id="351" r:id="rId21"/>
    <p:sldId id="354" r:id="rId22"/>
    <p:sldId id="353" r:id="rId23"/>
    <p:sldId id="309" r:id="rId24"/>
    <p:sldId id="312" r:id="rId25"/>
    <p:sldId id="334" r:id="rId26"/>
    <p:sldId id="339" r:id="rId27"/>
    <p:sldId id="337" r:id="rId28"/>
    <p:sldId id="338" r:id="rId29"/>
    <p:sldId id="308" r:id="rId30"/>
    <p:sldId id="341" r:id="rId31"/>
    <p:sldId id="342" r:id="rId32"/>
    <p:sldId id="344" r:id="rId33"/>
    <p:sldId id="343" r:id="rId34"/>
    <p:sldId id="346" r:id="rId35"/>
    <p:sldId id="347" r:id="rId36"/>
    <p:sldId id="298" r:id="rId37"/>
    <p:sldId id="35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4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4FDE4-78F4-4C27-A1A3-985E68D1F977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A299A-675E-4195-91CB-714953AD16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299A-675E-4195-91CB-714953AD16C7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71480"/>
            <a:ext cx="8286808" cy="578647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«Использование развивающего</a:t>
            </a:r>
            <a:br>
              <a:rPr lang="ru-RU" sz="3600" dirty="0" smtClean="0"/>
            </a:br>
            <a:r>
              <a:rPr lang="ru-RU" sz="3600" dirty="0" smtClean="0"/>
              <a:t> набора </a:t>
            </a:r>
            <a:r>
              <a:rPr lang="ru-RU" sz="3600" dirty="0" err="1" smtClean="0"/>
              <a:t>Нумикон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на коррекционных  занятиях»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4071942"/>
            <a:ext cx="8043874" cy="2214578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А.А. </a:t>
            </a:r>
            <a:r>
              <a:rPr lang="ru-RU" sz="1800" dirty="0" err="1" smtClean="0">
                <a:solidFill>
                  <a:schemeClr val="tx1"/>
                </a:solidFill>
              </a:rPr>
              <a:t>Бударина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 учитель-дефектолог,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С.М. </a:t>
            </a:r>
            <a:r>
              <a:rPr lang="ru-RU" sz="1800" dirty="0" err="1" smtClean="0">
                <a:solidFill>
                  <a:schemeClr val="tx1"/>
                </a:solidFill>
              </a:rPr>
              <a:t>Чухвичева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 учитель-дефектолог,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ГБОУ школа-интернат им. И.Е. Егорова</a:t>
            </a: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г. Новокуйбышевск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2023</a:t>
            </a:r>
            <a:r>
              <a:rPr lang="ru-RU" sz="1800" dirty="0" smtClean="0">
                <a:solidFill>
                  <a:schemeClr val="tx1"/>
                </a:solidFill>
              </a:rPr>
              <a:t> г.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Нумикон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714488"/>
            <a:ext cx="5143536" cy="3429024"/>
          </a:xfrm>
        </p:spPr>
        <p:txBody>
          <a:bodyPr>
            <a:normAutofit/>
          </a:bodyPr>
          <a:lstStyle/>
          <a:p>
            <a:endParaRPr lang="ru-RU" sz="2800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https://cf.ppt-online.org/files/slide/8/87iVgIrjmHJ0EW5RtfUAC2xKDchlBdyGT9znFv/slide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6" name="Picture 2" descr="https://obetty.com.ua/image/catalog/obetty/numicon/mini/numicon_mini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785926"/>
            <a:ext cx="5153658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03\Downloads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500174"/>
            <a:ext cx="3021811" cy="51625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Конструирование способом наложения</a:t>
            </a:r>
            <a:endParaRPr lang="ru-RU" sz="3600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03\Downloads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714620"/>
            <a:ext cx="4397352" cy="3956940"/>
          </a:xfrm>
          <a:prstGeom prst="rect">
            <a:avLst/>
          </a:prstGeom>
          <a:noFill/>
        </p:spPr>
      </p:pic>
      <p:pic>
        <p:nvPicPr>
          <p:cNvPr id="6" name="Picture 2" descr="https://sun9-24.userapi.com/impg/Ojb4Ar_4Kf0gQgiuZSobGoAQPgjmux1hGyWvRw/l3mA6ZPvfxM.jpg?size=1241x1654&amp;quality=95&amp;sign=7368eaf373ad61a6693cfee56a25d8a1&amp;type=album"/>
          <p:cNvPicPr>
            <a:picLocks noChangeAspect="1" noChangeArrowheads="1"/>
          </p:cNvPicPr>
          <p:nvPr/>
        </p:nvPicPr>
        <p:blipFill>
          <a:blip r:embed="rId4" cstate="print"/>
          <a:srcRect t="17013" r="1740" b="7372"/>
          <a:stretch>
            <a:fillRect/>
          </a:stretch>
        </p:blipFill>
        <p:spPr bwMode="auto">
          <a:xfrm>
            <a:off x="9929850" y="1714488"/>
            <a:ext cx="4429156" cy="4542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Работа по чёрно – белым схемам</a:t>
            </a:r>
            <a:endParaRPr lang="ru-RU" sz="3600" dirty="0" smtClean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1" name="Picture 7" descr="C:\Users\Admin\Downloads\загруженное.jpg"/>
          <p:cNvPicPr>
            <a:picLocks noChangeAspect="1" noChangeArrowheads="1"/>
          </p:cNvPicPr>
          <p:nvPr/>
        </p:nvPicPr>
        <p:blipFill>
          <a:blip r:embed="rId2" cstate="print"/>
          <a:srcRect l="6278" t="16719" r="11322" b="8399"/>
          <a:stretch>
            <a:fillRect/>
          </a:stretch>
        </p:blipFill>
        <p:spPr bwMode="auto">
          <a:xfrm>
            <a:off x="4929190" y="1673666"/>
            <a:ext cx="3643338" cy="468429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2814" t="13574" r="15790" b="9084"/>
          <a:stretch>
            <a:fillRect/>
          </a:stretch>
        </p:blipFill>
        <p:spPr bwMode="auto">
          <a:xfrm>
            <a:off x="928662" y="1676537"/>
            <a:ext cx="2928958" cy="448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Работа по чёрно-белым схемам с доски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18\Desktop\НУМИКОН\изображение_viber_2023-11-20_11-00-06-3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568" t="16393" r="10206" b="28645"/>
          <a:stretch>
            <a:fillRect/>
          </a:stretch>
        </p:blipFill>
        <p:spPr bwMode="auto">
          <a:xfrm>
            <a:off x="3286116" y="1928802"/>
            <a:ext cx="3000396" cy="4054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Работа по уменьшенной схеме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C:\Users\Admin\Downloads\20.jpg"/>
          <p:cNvPicPr>
            <a:picLocks noChangeAspect="1" noChangeArrowheads="1"/>
          </p:cNvPicPr>
          <p:nvPr/>
        </p:nvPicPr>
        <p:blipFill>
          <a:blip r:embed="rId2" cstate="print"/>
          <a:srcRect l="3652" t="13233" r="9383" b="7233"/>
          <a:stretch>
            <a:fillRect/>
          </a:stretch>
        </p:blipFill>
        <p:spPr bwMode="auto">
          <a:xfrm>
            <a:off x="4830377" y="1643050"/>
            <a:ext cx="3813589" cy="492922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748" t="5774" r="10096" b="10821"/>
          <a:stretch>
            <a:fillRect/>
          </a:stretch>
        </p:blipFill>
        <p:spPr bwMode="auto">
          <a:xfrm>
            <a:off x="500034" y="1500174"/>
            <a:ext cx="381094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Зрительное соотнесение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 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4" name="Picture 2" descr="https://www.oup.com.au/new_book_images/covers/9780198487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071678"/>
            <a:ext cx="5000628" cy="3322413"/>
          </a:xfrm>
          <a:prstGeom prst="rect">
            <a:avLst/>
          </a:prstGeom>
          <a:noFill/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 t="1611" r="12576" b="6687"/>
          <a:stretch>
            <a:fillRect/>
          </a:stretch>
        </p:blipFill>
        <p:spPr bwMode="auto">
          <a:xfrm>
            <a:off x="857224" y="2000240"/>
            <a:ext cx="2571768" cy="40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Играем с </a:t>
            </a:r>
            <a:r>
              <a:rPr lang="ru-RU" sz="3600" b="1" dirty="0" err="1" smtClean="0"/>
              <a:t>патернами</a:t>
            </a:r>
            <a:endParaRPr lang="ru-RU" sz="3600" dirty="0" smtClean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2" name="Picture 2" descr="C:\Users\Admin\Downloads\170039364443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071678"/>
            <a:ext cx="7218574" cy="4065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Чередование</a:t>
            </a:r>
            <a:endParaRPr lang="ru-RU" sz="3600" dirty="0" smtClean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4" descr="https://sun9-64.userapi.com/impg/fC13kXbRVYMmSu5LUu0tirX9cFExqc6sAJLAPA/nJlVs9-X4Ng.jpg?size=1080x1080&amp;quality=95&amp;sign=ff231d8728c257820ac2a8b051529d1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8802"/>
            <a:ext cx="3929090" cy="3929090"/>
          </a:xfrm>
          <a:prstGeom prst="rect">
            <a:avLst/>
          </a:prstGeom>
          <a:noFill/>
        </p:spPr>
      </p:pic>
      <p:pic>
        <p:nvPicPr>
          <p:cNvPr id="12" name="Picture 2" descr="C:\Users\Admin\Downloads\1700393952986.jpg"/>
          <p:cNvPicPr>
            <a:picLocks noChangeAspect="1" noChangeArrowheads="1"/>
          </p:cNvPicPr>
          <p:nvPr/>
        </p:nvPicPr>
        <p:blipFill>
          <a:blip r:embed="rId3" cstate="print"/>
          <a:srcRect r="16153"/>
          <a:stretch>
            <a:fillRect/>
          </a:stretch>
        </p:blipFill>
        <p:spPr bwMode="auto">
          <a:xfrm rot="5400000">
            <a:off x="4696498" y="2590122"/>
            <a:ext cx="4028040" cy="27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Играем с паттернами</a:t>
            </a:r>
            <a:endParaRPr lang="ru-RU" sz="3600" dirty="0" smtClean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C:\Users\Admin\Downloads\hBr7PYfBw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3714776" cy="3714776"/>
          </a:xfrm>
          <a:prstGeom prst="rect">
            <a:avLst/>
          </a:prstGeom>
          <a:noFill/>
        </p:spPr>
      </p:pic>
      <p:pic>
        <p:nvPicPr>
          <p:cNvPr id="12" name="Picture 1" descr="C:\Users\18\Desktop\НУМИКОН\изображение_viber_2023-11-20_11-00-04-605.jpg"/>
          <p:cNvPicPr>
            <a:picLocks noChangeAspect="1" noChangeArrowheads="1"/>
          </p:cNvPicPr>
          <p:nvPr/>
        </p:nvPicPr>
        <p:blipFill>
          <a:blip r:embed="rId3" cstate="print"/>
          <a:srcRect l="28407" t="26691" r="18118" b="39207"/>
          <a:stretch>
            <a:fillRect/>
          </a:stretch>
        </p:blipFill>
        <p:spPr bwMode="auto">
          <a:xfrm rot="16200000">
            <a:off x="4746627" y="1825613"/>
            <a:ext cx="3714776" cy="4206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Играем с паттернами</a:t>
            </a:r>
            <a:endParaRPr lang="ru-RU" sz="3600" dirty="0" smtClean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r>
              <a:rPr lang="ru-RU" sz="3200" dirty="0" smtClean="0"/>
              <a:t>Составляем паттерн</a:t>
            </a:r>
          </a:p>
          <a:p>
            <a:endParaRPr lang="ru-RU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18\Desktop\НУМИКОН\изображение_viber_2023-11-20_11-00-06-321.jpg"/>
          <p:cNvPicPr>
            <a:picLocks noChangeAspect="1" noChangeArrowheads="1"/>
          </p:cNvPicPr>
          <p:nvPr/>
        </p:nvPicPr>
        <p:blipFill>
          <a:blip r:embed="rId2" cstate="print"/>
          <a:srcRect l="8984" r="36523" b="4166"/>
          <a:stretch>
            <a:fillRect/>
          </a:stretch>
        </p:blipFill>
        <p:spPr bwMode="auto">
          <a:xfrm>
            <a:off x="1142976" y="2928934"/>
            <a:ext cx="3143272" cy="3109462"/>
          </a:xfrm>
          <a:prstGeom prst="rect">
            <a:avLst/>
          </a:prstGeom>
          <a:noFill/>
        </p:spPr>
      </p:pic>
      <p:pic>
        <p:nvPicPr>
          <p:cNvPr id="2052" name="Picture 4" descr="C:\Users\18\Desktop\НУМИКОН\изображение_viber_2023-11-20_11-00-06-285.jpg"/>
          <p:cNvPicPr>
            <a:picLocks noChangeAspect="1" noChangeArrowheads="1"/>
          </p:cNvPicPr>
          <p:nvPr/>
        </p:nvPicPr>
        <p:blipFill>
          <a:blip r:embed="rId3" cstate="print"/>
          <a:srcRect l="12500" t="10044" r="39687" b="5882"/>
          <a:stretch>
            <a:fillRect/>
          </a:stretch>
        </p:blipFill>
        <p:spPr bwMode="auto">
          <a:xfrm>
            <a:off x="5214942" y="2930335"/>
            <a:ext cx="3143272" cy="311244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857752" y="2143116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Подбираем форму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err="1" smtClean="0"/>
              <a:t>Нумикон</a:t>
            </a:r>
            <a:r>
              <a:rPr lang="ru-RU" sz="3600" b="1" dirty="0" smtClean="0"/>
              <a:t> </a:t>
            </a:r>
            <a:endParaRPr lang="ru-RU" sz="3600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https://cdn.shopify.com/s/files/1/0974/0754/products/NN31_800x.jpeg?v=1503634205"/>
          <p:cNvPicPr>
            <a:picLocks noChangeAspect="1" noChangeArrowheads="1"/>
          </p:cNvPicPr>
          <p:nvPr/>
        </p:nvPicPr>
        <p:blipFill>
          <a:blip r:embed="rId2" cstate="print"/>
          <a:srcRect t="13067" r="1600"/>
          <a:stretch>
            <a:fillRect/>
          </a:stretch>
        </p:blipFill>
        <p:spPr bwMode="auto">
          <a:xfrm>
            <a:off x="2071670" y="1785926"/>
            <a:ext cx="5272124" cy="4657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Игра «Запомни форму»</a:t>
            </a:r>
            <a:endParaRPr lang="ru-RU" sz="3600" dirty="0" smtClean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numicon.com.ua/wp-content/uploads/2018/03/numicon-multi-sens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14554"/>
            <a:ext cx="8524808" cy="3454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По порядку становись!</a:t>
            </a:r>
            <a:endParaRPr lang="ru-RU" sz="3600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7" name="Picture 1" descr="C:\Users\18\Desktop\НУМИКОН\изображение_viber_2023-11-20_11-00-01-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500306"/>
            <a:ext cx="6286544" cy="3217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Раскладываем по порядку</a:t>
            </a:r>
            <a:endParaRPr lang="ru-RU" sz="36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714488"/>
            <a:ext cx="4071966" cy="3429024"/>
          </a:xfrm>
        </p:spPr>
        <p:txBody>
          <a:bodyPr>
            <a:normAutofit lnSpcReduction="10000"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Перепутанные формы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Что пропущено?</a:t>
            </a:r>
            <a:endParaRPr lang="ru-RU" sz="2800" dirty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10781" t="34962" r="17031" b="23418"/>
          <a:stretch>
            <a:fillRect/>
          </a:stretch>
        </p:blipFill>
        <p:spPr bwMode="auto">
          <a:xfrm rot="10800000">
            <a:off x="4714876" y="2071678"/>
            <a:ext cx="4000528" cy="129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2187" t="45006" r="25625" b="30854"/>
          <a:stretch>
            <a:fillRect/>
          </a:stretch>
        </p:blipFill>
        <p:spPr bwMode="auto">
          <a:xfrm>
            <a:off x="4643438" y="3857628"/>
            <a:ext cx="4064576" cy="130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Каждой форме своё число</a:t>
            </a:r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https://sun9-70.userapi.com/impg/tKLgYFEQX1x3penxVjkk1whk25HE54TKo7JfLA/J_E1ig9FaA8.jpg?size=884x664&amp;quality=95&amp;sign=6ff6759c2754a98f71a2a5696793466d&amp;type=album"/>
          <p:cNvPicPr>
            <a:picLocks noChangeAspect="1" noChangeArrowheads="1"/>
          </p:cNvPicPr>
          <p:nvPr/>
        </p:nvPicPr>
        <p:blipFill>
          <a:blip r:embed="rId2" cstate="print"/>
          <a:srcRect t="21396"/>
          <a:stretch>
            <a:fillRect/>
          </a:stretch>
        </p:blipFill>
        <p:spPr bwMode="auto">
          <a:xfrm>
            <a:off x="1643042" y="2571744"/>
            <a:ext cx="5857916" cy="3458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Графические задания</a:t>
            </a:r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03\Downloads\ebc8da8274953ed42da1c78f51b7525effd558f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85926"/>
            <a:ext cx="2841145" cy="4524340"/>
          </a:xfrm>
          <a:prstGeom prst="rect">
            <a:avLst/>
          </a:prstGeom>
          <a:noFill/>
        </p:spPr>
      </p:pic>
      <p:pic>
        <p:nvPicPr>
          <p:cNvPr id="10242" name="Picture 2" descr="https://downsideup.org/upload/medialibrary/f5b/c02d1953623abd17d500835773c26151fc8fbe0b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807831"/>
            <a:ext cx="3143272" cy="4264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Графические задания</a:t>
            </a:r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2" name="Picture 2" descr="https://i.pinimg.com/originals/1c/24/9c/1c249c289efea738a41a9b34ba19e5df.jpg"/>
          <p:cNvPicPr>
            <a:picLocks noChangeAspect="1" noChangeArrowheads="1"/>
          </p:cNvPicPr>
          <p:nvPr/>
        </p:nvPicPr>
        <p:blipFill>
          <a:blip r:embed="rId2" cstate="print"/>
          <a:srcRect l="7842" t="10797" r="2429" b="8864"/>
          <a:stretch>
            <a:fillRect/>
          </a:stretch>
        </p:blipFill>
        <p:spPr bwMode="auto">
          <a:xfrm>
            <a:off x="2643174" y="1714488"/>
            <a:ext cx="3786214" cy="4798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Пересчет</a:t>
            </a:r>
            <a:endParaRPr lang="ru-RU" sz="3600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C:\Users\03\Downloads\6f7b33ff474e66c78c8d45c642cdc4b562d6a41a.jpg"/>
          <p:cNvPicPr>
            <a:picLocks noChangeAspect="1" noChangeArrowheads="1"/>
          </p:cNvPicPr>
          <p:nvPr/>
        </p:nvPicPr>
        <p:blipFill>
          <a:blip r:embed="rId2" cstate="print"/>
          <a:srcRect t="8176" r="5386" b="10494"/>
          <a:stretch>
            <a:fillRect/>
          </a:stretch>
        </p:blipFill>
        <p:spPr bwMode="auto">
          <a:xfrm>
            <a:off x="642909" y="1785926"/>
            <a:ext cx="3594945" cy="4643470"/>
          </a:xfrm>
          <a:prstGeom prst="rect">
            <a:avLst/>
          </a:prstGeom>
          <a:noFill/>
        </p:spPr>
      </p:pic>
      <p:pic>
        <p:nvPicPr>
          <p:cNvPr id="6" name="Picture 3" descr="C:\Users\03\Downloads\загруженное 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928802"/>
            <a:ext cx="3357586" cy="4520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Цифра, форма, количество</a:t>
            </a:r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6" name="Picture 2" descr="C:\Users\Admin\Downloads\57.jpg"/>
          <p:cNvPicPr>
            <a:picLocks noChangeAspect="1" noChangeArrowheads="1"/>
          </p:cNvPicPr>
          <p:nvPr/>
        </p:nvPicPr>
        <p:blipFill>
          <a:blip r:embed="rId2" cstate="print"/>
          <a:srcRect l="4597" t="9357" r="7557" b="15119"/>
          <a:stretch>
            <a:fillRect/>
          </a:stretch>
        </p:blipFill>
        <p:spPr bwMode="auto">
          <a:xfrm rot="10800000">
            <a:off x="4891256" y="1785925"/>
            <a:ext cx="3752709" cy="4559765"/>
          </a:xfrm>
          <a:prstGeom prst="rect">
            <a:avLst/>
          </a:prstGeom>
          <a:noFill/>
        </p:spPr>
      </p:pic>
      <p:pic>
        <p:nvPicPr>
          <p:cNvPr id="47107" name="Picture 3" descr="C:\Users\Admin\Downloads\58.jpg"/>
          <p:cNvPicPr>
            <a:picLocks noChangeAspect="1" noChangeArrowheads="1"/>
          </p:cNvPicPr>
          <p:nvPr/>
        </p:nvPicPr>
        <p:blipFill>
          <a:blip r:embed="rId3" cstate="print"/>
          <a:srcRect l="5541" t="14704" r="7557" b="7767"/>
          <a:stretch>
            <a:fillRect/>
          </a:stretch>
        </p:blipFill>
        <p:spPr bwMode="auto">
          <a:xfrm>
            <a:off x="527131" y="1785926"/>
            <a:ext cx="3626094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Игра «Построй город»</a:t>
            </a:r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18\Desktop\НУМИКОН\ЖЕНЯ КАЦ\2.jpg"/>
          <p:cNvPicPr>
            <a:picLocks noChangeAspect="1" noChangeArrowheads="1"/>
          </p:cNvPicPr>
          <p:nvPr/>
        </p:nvPicPr>
        <p:blipFill>
          <a:blip r:embed="rId2" cstate="print"/>
          <a:srcRect l="13161" t="13233" r="4660" b="63375"/>
          <a:stretch>
            <a:fillRect/>
          </a:stretch>
        </p:blipFill>
        <p:spPr bwMode="auto">
          <a:xfrm>
            <a:off x="357158" y="2214554"/>
            <a:ext cx="8523574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Состав числа </a:t>
            </a:r>
            <a:endParaRPr lang="ru-RU" sz="3600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7" name="Picture 1" descr="C:\Users\Admin\Downloads\28 (1).jpg"/>
          <p:cNvPicPr>
            <a:picLocks noChangeAspect="1" noChangeArrowheads="1"/>
          </p:cNvPicPr>
          <p:nvPr/>
        </p:nvPicPr>
        <p:blipFill>
          <a:blip r:embed="rId2" cstate="print"/>
          <a:srcRect l="5604" t="13233" r="6549" b="10575"/>
          <a:stretch>
            <a:fillRect/>
          </a:stretch>
        </p:blipFill>
        <p:spPr bwMode="auto">
          <a:xfrm>
            <a:off x="357158" y="1571612"/>
            <a:ext cx="3929058" cy="4816264"/>
          </a:xfrm>
          <a:prstGeom prst="rect">
            <a:avLst/>
          </a:prstGeom>
          <a:noFill/>
        </p:spPr>
      </p:pic>
      <p:pic>
        <p:nvPicPr>
          <p:cNvPr id="9218" name="Picture 2" descr="C:\Users\Admin\Downloads\42.jpg"/>
          <p:cNvPicPr>
            <a:picLocks noChangeAspect="1" noChangeArrowheads="1"/>
          </p:cNvPicPr>
          <p:nvPr/>
        </p:nvPicPr>
        <p:blipFill>
          <a:blip r:embed="rId3" cstate="print"/>
          <a:srcRect l="7493" t="15238" r="7194" b="15254"/>
          <a:stretch>
            <a:fillRect/>
          </a:stretch>
        </p:blipFill>
        <p:spPr bwMode="auto">
          <a:xfrm>
            <a:off x="4500562" y="1571612"/>
            <a:ext cx="4286280" cy="4935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err="1" smtClean="0"/>
              <a:t>Нумикон</a:t>
            </a:r>
            <a:r>
              <a:rPr lang="ru-RU" sz="3600" b="1" dirty="0" smtClean="0"/>
              <a:t> </a:t>
            </a:r>
            <a:endParaRPr lang="ru-RU" sz="3600" dirty="0" smtClean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 Формы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Штырьки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</a:t>
            </a:r>
            <a:endParaRPr lang="ru-RU" b="1" dirty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6" name="Picture 2" descr="https://a.allegroimg.com/original/11818e/fe6657824db7a07786bb7cc71047/Numicon-Box-of-80-Numicon-Shapes-group-wo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786058"/>
            <a:ext cx="3404059" cy="3043229"/>
          </a:xfrm>
          <a:prstGeom prst="rect">
            <a:avLst/>
          </a:prstGeom>
          <a:noFill/>
        </p:spPr>
      </p:pic>
      <p:pic>
        <p:nvPicPr>
          <p:cNvPr id="31748" name="Picture 4" descr="https://sindromlubvi.ru/upload/iblock/6fe/6fe392f7ed4218024cdd475f71e4226a.JPG"/>
          <p:cNvPicPr>
            <a:picLocks noChangeAspect="1" noChangeArrowheads="1"/>
          </p:cNvPicPr>
          <p:nvPr/>
        </p:nvPicPr>
        <p:blipFill>
          <a:blip r:embed="rId3" cstate="print"/>
          <a:srcRect t="9794" r="11864" b="13811"/>
          <a:stretch>
            <a:fillRect/>
          </a:stretch>
        </p:blipFill>
        <p:spPr bwMode="auto">
          <a:xfrm>
            <a:off x="4714876" y="2786058"/>
            <a:ext cx="3714808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Игра «Собери картинку»</a:t>
            </a:r>
            <a:endParaRPr lang="ru-RU" sz="3600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0" name="Picture 2" descr="C:\Users\Admin\Downloads\52.jpg"/>
          <p:cNvPicPr>
            <a:picLocks noChangeAspect="1" noChangeArrowheads="1"/>
          </p:cNvPicPr>
          <p:nvPr/>
        </p:nvPicPr>
        <p:blipFill>
          <a:blip r:embed="rId2" cstate="print"/>
          <a:srcRect l="11335" t="19382" r="818" b="10441"/>
          <a:stretch>
            <a:fillRect/>
          </a:stretch>
        </p:blipFill>
        <p:spPr bwMode="auto">
          <a:xfrm rot="5400000">
            <a:off x="2390079" y="1253203"/>
            <a:ext cx="4935345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/>
              <a:t>Сосчитай, нарисуй ответ и запиши его числом</a:t>
            </a:r>
            <a:br>
              <a:rPr lang="ru-RU" sz="3600" b="1" dirty="0" smtClean="0"/>
            </a:br>
            <a:endParaRPr lang="ru-RU" sz="3600" b="1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C:\Users\Admin\Downloads\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1327" t="16731" r="6120" b="10663"/>
          <a:stretch>
            <a:fillRect/>
          </a:stretch>
        </p:blipFill>
        <p:spPr bwMode="auto">
          <a:xfrm>
            <a:off x="4643438" y="1571612"/>
            <a:ext cx="3640511" cy="4525963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3889" t="13574" r="11327" b="9084"/>
          <a:stretch>
            <a:fillRect/>
          </a:stretch>
        </p:blipFill>
        <p:spPr bwMode="auto">
          <a:xfrm>
            <a:off x="714348" y="1571612"/>
            <a:ext cx="3500462" cy="451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Арифметика</a:t>
            </a:r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C:\Users\Admin\Downloads\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1272" t="21937" r="3715" b="17911"/>
          <a:stretch>
            <a:fillRect/>
          </a:stretch>
        </p:blipFill>
        <p:spPr bwMode="auto">
          <a:xfrm rot="10800000">
            <a:off x="457200" y="1843539"/>
            <a:ext cx="4038600" cy="4039285"/>
          </a:xfrm>
          <a:prstGeom prst="rect">
            <a:avLst/>
          </a:prstGeom>
          <a:noFill/>
        </p:spPr>
      </p:pic>
      <p:pic>
        <p:nvPicPr>
          <p:cNvPr id="10" name="Picture 4" descr="https://i.pinimg.com/originals/4e/5d/d0/4e5dd0c2c083248dd6034225d148a1df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4999" r="32203" b="11123"/>
          <a:stretch>
            <a:fillRect/>
          </a:stretch>
        </p:blipFill>
        <p:spPr bwMode="auto">
          <a:xfrm>
            <a:off x="5715008" y="1857364"/>
            <a:ext cx="2905159" cy="4471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Геометрия и арифметика</a:t>
            </a:r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C:\Users\Admin\Downloads\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2814" t="11996" r="4634" b="10772"/>
          <a:stretch>
            <a:fillRect/>
          </a:stretch>
        </p:blipFill>
        <p:spPr bwMode="auto">
          <a:xfrm>
            <a:off x="500034" y="1643050"/>
            <a:ext cx="3349211" cy="4429156"/>
          </a:xfrm>
          <a:prstGeom prst="rect">
            <a:avLst/>
          </a:prstGeom>
          <a:noFill/>
        </p:spPr>
      </p:pic>
      <p:pic>
        <p:nvPicPr>
          <p:cNvPr id="6" name="Picture 2" descr="C:\Users\Admin\Downloads\70.jpg"/>
          <p:cNvPicPr>
            <a:picLocks noChangeAspect="1" noChangeArrowheads="1"/>
          </p:cNvPicPr>
          <p:nvPr/>
        </p:nvPicPr>
        <p:blipFill>
          <a:blip r:embed="rId3" cstate="print"/>
          <a:srcRect l="8925" t="36303" r="6292" b="10031"/>
          <a:stretch>
            <a:fillRect/>
          </a:stretch>
        </p:blipFill>
        <p:spPr bwMode="auto">
          <a:xfrm>
            <a:off x="3899939" y="1714488"/>
            <a:ext cx="5030027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Геометрия</a:t>
            </a:r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C:\Users\Admin\Downloads\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1335" t="15372" r="2707" b="8435"/>
          <a:stretch>
            <a:fillRect/>
          </a:stretch>
        </p:blipFill>
        <p:spPr bwMode="auto">
          <a:xfrm>
            <a:off x="4929190" y="1571612"/>
            <a:ext cx="3725772" cy="4668249"/>
          </a:xfrm>
          <a:prstGeom prst="rect">
            <a:avLst/>
          </a:prstGeom>
          <a:noFill/>
        </p:spPr>
      </p:pic>
      <p:pic>
        <p:nvPicPr>
          <p:cNvPr id="13" name="Picture 2" descr="https://mousemath.ru/wp-content/uploads/2023/01/p-2023_15_01_%D0%9D%D1%83%D0%BC%D0%B8%D0%BA%D0%BE%D0%BD-78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547" t="8181" r="6232" b="2771"/>
          <a:stretch>
            <a:fillRect/>
          </a:stretch>
        </p:blipFill>
        <p:spPr bwMode="auto">
          <a:xfrm>
            <a:off x="428596" y="1500174"/>
            <a:ext cx="3646820" cy="4784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Геометрия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Составь квадрат со сторонами 2, 3, 4…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Admin\Downloads\cb9gPpLBT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643050"/>
            <a:ext cx="4572032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Логические задачи</a:t>
            </a:r>
            <a:endParaRPr lang="ru-RU" sz="3600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89" name="Picture 1" descr="C:\Users\18\Desktop\НУМИКОН\ЖЕНЯ КАЦ\73.jpg"/>
          <p:cNvPicPr>
            <a:picLocks noChangeAspect="1" noChangeArrowheads="1"/>
          </p:cNvPicPr>
          <p:nvPr/>
        </p:nvPicPr>
        <p:blipFill>
          <a:blip r:embed="rId2" cstate="print"/>
          <a:srcRect l="7430" t="44527" r="9446" b="11362"/>
          <a:stretch>
            <a:fillRect/>
          </a:stretch>
        </p:blipFill>
        <p:spPr bwMode="auto">
          <a:xfrm rot="10800000">
            <a:off x="1357290" y="1643050"/>
            <a:ext cx="628654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sz="3600" dirty="0" smtClean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AutoShape 2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mail.google.com/mail/u/0/?ui=2&amp;ik=3b74ce2566&amp;attid=0.5&amp;permmsgid=msg-f:1782845262499908996&amp;th=18bdf05200cb8d84&amp;view=fimg&amp;disp=thd&amp;attbid=ANGjdJ9VdhKLHAyvyfEM8Tc9e_oUJylgyD3cb5HT7IREJbnZPAhKu5SPO1dcfZjmqIhWy754F4WLzQGhWlyo851l749rb6MTVImTGCSCWyHDwyLt9Cpfl5SCZDsFSRs&amp;ats=2524608000000&amp;sz=w1293-h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370" name="Picture 2" descr="D:\tHI1F7jdju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643050"/>
            <a:ext cx="4643470" cy="4643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err="1" smtClean="0"/>
              <a:t>Нумикон</a:t>
            </a:r>
            <a:endParaRPr lang="ru-RU" sz="3600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</a:p>
          <a:p>
            <a:r>
              <a:rPr lang="ru-RU" dirty="0" smtClean="0"/>
              <a:t>Каждая форма имеет свой цвет и соответствует числу     от 1 до 10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 descr="https://i.pinimg.com/originals/8d/8a/48/8d8a48f9403b9a8e551ac5f263b1ff3d.png"/>
          <p:cNvPicPr>
            <a:picLocks noChangeAspect="1" noChangeArrowheads="1"/>
          </p:cNvPicPr>
          <p:nvPr/>
        </p:nvPicPr>
        <p:blipFill>
          <a:blip r:embed="rId2" cstate="print"/>
          <a:srcRect l="3709" t="17022" r="54013" b="23404"/>
          <a:stretch>
            <a:fillRect/>
          </a:stretch>
        </p:blipFill>
        <p:spPr bwMode="auto">
          <a:xfrm>
            <a:off x="4286248" y="1643050"/>
            <a:ext cx="4286280" cy="2105541"/>
          </a:xfrm>
          <a:prstGeom prst="rect">
            <a:avLst/>
          </a:prstGeom>
          <a:noFill/>
        </p:spPr>
      </p:pic>
      <p:pic>
        <p:nvPicPr>
          <p:cNvPr id="32772" name="Picture 4" descr="https://i.pinimg.com/originals/8d/8a/48/8d8a48f9403b9a8e551ac5f263b1ff3d.png"/>
          <p:cNvPicPr>
            <a:picLocks noChangeAspect="1" noChangeArrowheads="1"/>
          </p:cNvPicPr>
          <p:nvPr/>
        </p:nvPicPr>
        <p:blipFill>
          <a:blip r:embed="rId2" cstate="print"/>
          <a:srcRect l="54398" t="11952" r="2400" b="22311"/>
          <a:stretch>
            <a:fillRect/>
          </a:stretch>
        </p:blipFill>
        <p:spPr bwMode="auto">
          <a:xfrm>
            <a:off x="4286248" y="3857628"/>
            <a:ext cx="4315034" cy="2288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err="1" smtClean="0"/>
              <a:t>Нумикон</a:t>
            </a:r>
            <a:endParaRPr lang="ru-RU" sz="3600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Штырьки соответствуют отверстиям в формах</a:t>
            </a:r>
          </a:p>
          <a:p>
            <a:endParaRPr lang="ru-RU" dirty="0" smtClean="0"/>
          </a:p>
          <a:p>
            <a:r>
              <a:rPr lang="ru-RU" dirty="0" smtClean="0"/>
              <a:t> Окрашены в 4 основных цвета.</a:t>
            </a:r>
          </a:p>
          <a:p>
            <a:endParaRPr lang="ru-RU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82" name="Picture 14" descr="https://sun9-34.userapi.com/impg/kHvu7pE6N6F7xZJvQtbzqFWOfMtNjd7e2YF2OQ/ZORLSSlHGyY.jpg?size=807x605&amp;quality=96&amp;sign=25b7e43e1a01a1d006cda6df8c233373&amp;c_uniq_tag=As8Z2WO5l_TMjdmcxZCpmVrnLMLyuh_I1fDvPXMlXV0&amp;type=none"/>
          <p:cNvPicPr>
            <a:picLocks noChangeAspect="1" noChangeArrowheads="1"/>
          </p:cNvPicPr>
          <p:nvPr/>
        </p:nvPicPr>
        <p:blipFill>
          <a:blip r:embed="rId2" cstate="print"/>
          <a:srcRect l="14870" t="18182" r="17286" b="14876"/>
          <a:stretch>
            <a:fillRect/>
          </a:stretch>
        </p:blipFill>
        <p:spPr bwMode="auto">
          <a:xfrm>
            <a:off x="4719638" y="2417754"/>
            <a:ext cx="4143436" cy="3065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err="1" smtClean="0"/>
              <a:t>Нумикон</a:t>
            </a:r>
            <a:endParaRPr lang="ru-RU" sz="3600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571472" y="1571613"/>
            <a:ext cx="4038600" cy="2786082"/>
          </a:xfrm>
        </p:spPr>
        <p:txBody>
          <a:bodyPr/>
          <a:lstStyle/>
          <a:p>
            <a:r>
              <a:rPr lang="ru-RU" dirty="0" smtClean="0"/>
              <a:t>Белые доски</a:t>
            </a:r>
          </a:p>
          <a:p>
            <a:r>
              <a:rPr lang="ru-RU" dirty="0" smtClean="0"/>
              <a:t>Схемы для наложения</a:t>
            </a:r>
          </a:p>
          <a:p>
            <a:r>
              <a:rPr lang="ru-RU" dirty="0" smtClean="0"/>
              <a:t>Волшебный мешочек</a:t>
            </a:r>
          </a:p>
          <a:p>
            <a:r>
              <a:rPr lang="ru-RU" dirty="0" smtClean="0"/>
              <a:t>Наглядная числовая прямая</a:t>
            </a:r>
          </a:p>
          <a:p>
            <a:endParaRPr lang="ru-RU" dirty="0" smtClean="0"/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2" name="Picture 2" descr="https://sun9-76.userapi.com/impg/I2nBVtGRuF6Na1mItoKBs9Y1y4MdGvUvhro-fw/A_BvcAIsMD0.jpg?size=1280x1280&amp;quality=95&amp;sign=fcf2bbaf27ffe0926769aa36b332c5c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4357694"/>
            <a:ext cx="2214578" cy="2214578"/>
          </a:xfrm>
          <a:prstGeom prst="rect">
            <a:avLst/>
          </a:prstGeom>
          <a:noFill/>
        </p:spPr>
      </p:pic>
      <p:pic>
        <p:nvPicPr>
          <p:cNvPr id="35844" name="Picture 4" descr="https://sun9-14.userapi.com/impg/W79ffu_dn8WtHdGpbJnzx8G6Z31JqmzIPVCVsA/hYA7YamlG8o.jpg?size=1280x1280&amp;quality=95&amp;sign=dda365b7401f5182b86419671825da7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714488"/>
            <a:ext cx="2357454" cy="2357454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5000636"/>
            <a:ext cx="24034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72074"/>
            <a:ext cx="221457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b="1" dirty="0" smtClean="0"/>
              <a:t>Сколько кружочков?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 smtClean="0"/>
          </a:p>
        </p:txBody>
      </p:sp>
      <p:pic>
        <p:nvPicPr>
          <p:cNvPr id="12" name="Содержимое 11" descr="3b2c06099fbd25c8966f9fb27cac0fc69f69f5a5_small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2071678"/>
            <a:ext cx="4337307" cy="3643338"/>
          </a:xfrm>
        </p:spPr>
      </p:pic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6" name="AutoShape 2" descr="https://obetty.com.ua/image/cache/catalog/obetty/numicon/board/numicon-board_2-500x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8" name="AutoShape 4" descr="https://obetty.com.ua/image/cache/catalog/obetty/numicon/board/numicon-board_2-500x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0" name="AutoShape 6" descr="Нумикон картинки трафаре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b="1" dirty="0" smtClean="0"/>
              <a:t>Поэтому формы </a:t>
            </a:r>
            <a:r>
              <a:rPr lang="ru-RU" sz="4000" b="1" dirty="0" err="1" smtClean="0"/>
              <a:t>Нумикона</a:t>
            </a:r>
            <a:r>
              <a:rPr lang="ru-RU" sz="4000" b="1" dirty="0" smtClean="0"/>
              <a:t> выглядят так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 smtClean="0"/>
          </a:p>
        </p:txBody>
      </p:sp>
      <p:pic>
        <p:nvPicPr>
          <p:cNvPr id="12" name="Содержимое 11" descr="3b2c06099fbd25c8966f9fb27cac0fc69f69f5a5_small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7928" y="2663181"/>
            <a:ext cx="2857143" cy="2400000"/>
          </a:xfrm>
        </p:spPr>
      </p:pic>
      <p:pic>
        <p:nvPicPr>
          <p:cNvPr id="13" name="Содержимое 12" descr="ccd04de643e761507c1f638959f5bebde2f13125_smal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38750" y="3139281"/>
            <a:ext cx="2857500" cy="1447800"/>
          </a:xfrm>
        </p:spPr>
      </p:pic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6" name="AutoShape 2" descr="https://obetty.com.ua/image/cache/catalog/obetty/numicon/board/numicon-board_2-500x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8" name="AutoShape 4" descr="https://obetty.com.ua/image/cache/catalog/obetty/numicon/board/numicon-board_2-500x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0" name="AutoShape 6" descr="Нумикон картинки трафаре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/>
              <a:t>Нумикон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714488"/>
            <a:ext cx="5143536" cy="3429024"/>
          </a:xfrm>
        </p:spPr>
        <p:txBody>
          <a:bodyPr>
            <a:norm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Свойства натуральных чисел</a:t>
            </a:r>
          </a:p>
          <a:p>
            <a:endParaRPr lang="ru-RU" sz="2800" dirty="0" smtClean="0"/>
          </a:p>
          <a:p>
            <a:r>
              <a:rPr lang="ru-RU" sz="2800" dirty="0" smtClean="0"/>
              <a:t>Состав числа</a:t>
            </a:r>
          </a:p>
          <a:p>
            <a:endParaRPr lang="ru-RU" sz="2800" dirty="0" smtClean="0"/>
          </a:p>
          <a:p>
            <a:r>
              <a:rPr lang="ru-RU" sz="2800" dirty="0" smtClean="0"/>
              <a:t>Счетные операции</a:t>
            </a:r>
          </a:p>
        </p:txBody>
      </p:sp>
      <p:sp>
        <p:nvSpPr>
          <p:cNvPr id="34818" name="AutoShape 2" descr="https://2kumushki.ru/wp-content/uploads/2022/05/discipli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s://downsideup.org/upload/medialibrary/f3e/aa3bfaf720a0ad331d0278098ae2bb1907ae3c3a_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785926"/>
            <a:ext cx="2500330" cy="1575208"/>
          </a:xfrm>
          <a:prstGeom prst="rect">
            <a:avLst/>
          </a:prstGeom>
          <a:noFill/>
        </p:spPr>
      </p:pic>
      <p:sp>
        <p:nvSpPr>
          <p:cNvPr id="13316" name="AutoShape 4" descr="https://cf.ppt-online.org/files/slide/8/87iVgIrjmHJ0EW5RtfUAC2xKDchlBdyGT9znFv/slide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0" name="Picture 8" descr="https://avatars.mds.yandex.net/i?id=b28dfb1ef780b11ef3df00c8279239118cccce47-5906397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500438"/>
            <a:ext cx="314325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199</Words>
  <Application>Microsoft Office PowerPoint</Application>
  <PresentationFormat>Экран (4:3)</PresentationFormat>
  <Paragraphs>93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«Использование развивающего  набора Нумикон  на коррекционных  занятиях»  </vt:lpstr>
      <vt:lpstr>Нумикон </vt:lpstr>
      <vt:lpstr>Нумикон </vt:lpstr>
      <vt:lpstr>Нумикон</vt:lpstr>
      <vt:lpstr>Нумикон</vt:lpstr>
      <vt:lpstr>Нумикон</vt:lpstr>
      <vt:lpstr>  Сколько кружочков?  </vt:lpstr>
      <vt:lpstr>  Поэтому формы Нумикона выглядят так  </vt:lpstr>
      <vt:lpstr>Нумикон</vt:lpstr>
      <vt:lpstr>Нумикон</vt:lpstr>
      <vt:lpstr>Конструирование способом наложения</vt:lpstr>
      <vt:lpstr>Работа по чёрно – белым схемам</vt:lpstr>
      <vt:lpstr>Работа по чёрно-белым схемам с доски</vt:lpstr>
      <vt:lpstr>Работа по уменьшенной схеме</vt:lpstr>
      <vt:lpstr>Зрительное соотнесение</vt:lpstr>
      <vt:lpstr>Играем с патернами</vt:lpstr>
      <vt:lpstr>Чередование</vt:lpstr>
      <vt:lpstr>Играем с паттернами</vt:lpstr>
      <vt:lpstr>Играем с паттернами</vt:lpstr>
      <vt:lpstr>Игра «Запомни форму»</vt:lpstr>
      <vt:lpstr>По порядку становись!</vt:lpstr>
      <vt:lpstr>Раскладываем по порядку</vt:lpstr>
      <vt:lpstr>Каждой форме своё число</vt:lpstr>
      <vt:lpstr>Графические задания</vt:lpstr>
      <vt:lpstr>Графические задания</vt:lpstr>
      <vt:lpstr>Пересчет</vt:lpstr>
      <vt:lpstr>Цифра, форма, количество</vt:lpstr>
      <vt:lpstr>Игра «Построй город»</vt:lpstr>
      <vt:lpstr>Состав числа </vt:lpstr>
      <vt:lpstr>Игра «Собери картинку»</vt:lpstr>
      <vt:lpstr>Сосчитай, нарисуй ответ и запиши его числом </vt:lpstr>
      <vt:lpstr>Арифметика</vt:lpstr>
      <vt:lpstr>Геометрия и арифметика</vt:lpstr>
      <vt:lpstr>Геометрия</vt:lpstr>
      <vt:lpstr>Геометрия</vt:lpstr>
      <vt:lpstr>Логические задачи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зрительного гнозиса, как пропедевтический этап к обучению грамоте</dc:title>
  <dc:creator>03</dc:creator>
  <cp:lastModifiedBy>cde</cp:lastModifiedBy>
  <cp:revision>174</cp:revision>
  <dcterms:created xsi:type="dcterms:W3CDTF">2022-02-02T05:50:01Z</dcterms:created>
  <dcterms:modified xsi:type="dcterms:W3CDTF">2023-12-01T06:36:28Z</dcterms:modified>
</cp:coreProperties>
</file>