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311" r:id="rId3"/>
    <p:sldId id="313" r:id="rId4"/>
    <p:sldId id="314" r:id="rId5"/>
    <p:sldId id="340" r:id="rId6"/>
    <p:sldId id="342" r:id="rId7"/>
    <p:sldId id="337" r:id="rId8"/>
    <p:sldId id="316" r:id="rId9"/>
    <p:sldId id="338" r:id="rId10"/>
    <p:sldId id="331" r:id="rId11"/>
    <p:sldId id="335" r:id="rId12"/>
    <p:sldId id="332" r:id="rId13"/>
    <p:sldId id="333" r:id="rId14"/>
    <p:sldId id="334" r:id="rId15"/>
    <p:sldId id="329" r:id="rId16"/>
    <p:sldId id="293" r:id="rId17"/>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33"/>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4521" autoAdjust="0"/>
    <p:restoredTop sz="89964" autoAdjust="0"/>
  </p:normalViewPr>
  <p:slideViewPr>
    <p:cSldViewPr snapToGrid="0">
      <p:cViewPr varScale="1">
        <p:scale>
          <a:sx n="65" d="100"/>
          <a:sy n="65" d="100"/>
        </p:scale>
        <p:origin x="-966" y="-102"/>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0B890D9-C45A-477A-954C-3EFDB1A999DF}" type="datetimeFigureOut">
              <a:rPr lang="ru-RU" smtClean="0"/>
              <a:pPr/>
              <a:t>25.11.2022</a:t>
            </a:fld>
            <a:endParaRPr lang="ru-RU"/>
          </a:p>
        </p:txBody>
      </p:sp>
      <p:sp>
        <p:nvSpPr>
          <p:cNvPr id="4" name="Образ слайда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3FE624D-E78F-48DA-9692-1C8291A6D41C}" type="slidenum">
              <a:rPr lang="ru-RU" smtClean="0"/>
              <a:pPr/>
              <a:t>‹#›</a:t>
            </a:fld>
            <a:endParaRPr lang="ru-RU"/>
          </a:p>
        </p:txBody>
      </p:sp>
    </p:spTree>
    <p:extLst>
      <p:ext uri="{BB962C8B-B14F-4D97-AF65-F5344CB8AC3E}">
        <p14:creationId xmlns="" xmlns:p14="http://schemas.microsoft.com/office/powerpoint/2010/main" val="36081377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a:t>Образец заголовка</a:t>
            </a:r>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a:t>Образец подзаголовка</a:t>
            </a:r>
          </a:p>
        </p:txBody>
      </p:sp>
      <p:sp>
        <p:nvSpPr>
          <p:cNvPr id="4" name="Дата 3"/>
          <p:cNvSpPr>
            <a:spLocks noGrp="1"/>
          </p:cNvSpPr>
          <p:nvPr>
            <p:ph type="dt" sz="half" idx="10"/>
          </p:nvPr>
        </p:nvSpPr>
        <p:spPr/>
        <p:txBody>
          <a:bodyPr/>
          <a:lstStyle/>
          <a:p>
            <a:fld id="{76E4D86E-152B-4123-BA4E-4633DB84A3F9}" type="datetimeFigureOut">
              <a:rPr lang="ru-RU" smtClean="0"/>
              <a:pPr/>
              <a:t>25.11.2022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73A4F0E-530D-4B41-A43D-2CC0E2970FDD}" type="slidenum">
              <a:rPr lang="ru-RU" smtClean="0"/>
              <a:pPr/>
              <a:t>‹#›</a:t>
            </a:fld>
            <a:endParaRPr lang="ru-RU"/>
          </a:p>
        </p:txBody>
      </p:sp>
    </p:spTree>
    <p:extLst>
      <p:ext uri="{BB962C8B-B14F-4D97-AF65-F5344CB8AC3E}">
        <p14:creationId xmlns="" xmlns:p14="http://schemas.microsoft.com/office/powerpoint/2010/main" val="1613134821"/>
      </p:ext>
    </p:extLst>
  </p:cSld>
  <p:clrMapOvr>
    <a:masterClrMapping/>
  </p:clrMapOvr>
  <p:transition advTm="5000">
    <p:wipe di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76E4D86E-152B-4123-BA4E-4633DB84A3F9}" type="datetimeFigureOut">
              <a:rPr lang="ru-RU" smtClean="0"/>
              <a:pPr/>
              <a:t>25.11.2022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73A4F0E-530D-4B41-A43D-2CC0E2970FDD}" type="slidenum">
              <a:rPr lang="ru-RU" smtClean="0"/>
              <a:pPr/>
              <a:t>‹#›</a:t>
            </a:fld>
            <a:endParaRPr lang="ru-RU"/>
          </a:p>
        </p:txBody>
      </p:sp>
    </p:spTree>
    <p:extLst>
      <p:ext uri="{BB962C8B-B14F-4D97-AF65-F5344CB8AC3E}">
        <p14:creationId xmlns="" xmlns:p14="http://schemas.microsoft.com/office/powerpoint/2010/main" val="2794066011"/>
      </p:ext>
    </p:extLst>
  </p:cSld>
  <p:clrMapOvr>
    <a:masterClrMapping/>
  </p:clrMapOvr>
  <p:transition advTm="5000">
    <p:wipe di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76E4D86E-152B-4123-BA4E-4633DB84A3F9}" type="datetimeFigureOut">
              <a:rPr lang="ru-RU" smtClean="0"/>
              <a:pPr/>
              <a:t>25.11.2022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73A4F0E-530D-4B41-A43D-2CC0E2970FDD}" type="slidenum">
              <a:rPr lang="ru-RU" smtClean="0"/>
              <a:pPr/>
              <a:t>‹#›</a:t>
            </a:fld>
            <a:endParaRPr lang="ru-RU"/>
          </a:p>
        </p:txBody>
      </p:sp>
    </p:spTree>
    <p:extLst>
      <p:ext uri="{BB962C8B-B14F-4D97-AF65-F5344CB8AC3E}">
        <p14:creationId xmlns="" xmlns:p14="http://schemas.microsoft.com/office/powerpoint/2010/main" val="1110632718"/>
      </p:ext>
    </p:extLst>
  </p:cSld>
  <p:clrMapOvr>
    <a:masterClrMapping/>
  </p:clrMapOvr>
  <p:transition advTm="5000">
    <p:wipe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p:txBody>
          <a:bodyPr/>
          <a:lstStyle/>
          <a:p>
            <a:fld id="{76E4D86E-152B-4123-BA4E-4633DB84A3F9}" type="datetimeFigureOut">
              <a:rPr lang="ru-RU" smtClean="0"/>
              <a:pPr/>
              <a:t>25.11.2022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73A4F0E-530D-4B41-A43D-2CC0E2970FDD}" type="slidenum">
              <a:rPr lang="ru-RU" smtClean="0"/>
              <a:pPr/>
              <a:t>‹#›</a:t>
            </a:fld>
            <a:endParaRPr lang="ru-RU"/>
          </a:p>
        </p:txBody>
      </p:sp>
    </p:spTree>
    <p:extLst>
      <p:ext uri="{BB962C8B-B14F-4D97-AF65-F5344CB8AC3E}">
        <p14:creationId xmlns="" xmlns:p14="http://schemas.microsoft.com/office/powerpoint/2010/main" val="1875454976"/>
      </p:ext>
    </p:extLst>
  </p:cSld>
  <p:clrMapOvr>
    <a:masterClrMapping/>
  </p:clrMapOvr>
  <p:transition advTm="5000">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a:t>Образец заголовка</a:t>
            </a:r>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p:txBody>
          <a:bodyPr/>
          <a:lstStyle/>
          <a:p>
            <a:fld id="{76E4D86E-152B-4123-BA4E-4633DB84A3F9}" type="datetimeFigureOut">
              <a:rPr lang="ru-RU" smtClean="0"/>
              <a:pPr/>
              <a:t>25.11.2022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D73A4F0E-530D-4B41-A43D-2CC0E2970FDD}" type="slidenum">
              <a:rPr lang="ru-RU" smtClean="0"/>
              <a:pPr/>
              <a:t>‹#›</a:t>
            </a:fld>
            <a:endParaRPr lang="ru-RU"/>
          </a:p>
        </p:txBody>
      </p:sp>
    </p:spTree>
    <p:extLst>
      <p:ext uri="{BB962C8B-B14F-4D97-AF65-F5344CB8AC3E}">
        <p14:creationId xmlns="" xmlns:p14="http://schemas.microsoft.com/office/powerpoint/2010/main" val="1904461515"/>
      </p:ext>
    </p:extLst>
  </p:cSld>
  <p:clrMapOvr>
    <a:masterClrMapping/>
  </p:clrMapOvr>
  <p:transition advTm="5000">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838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6172200" y="1825625"/>
            <a:ext cx="51816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p:txBody>
          <a:bodyPr/>
          <a:lstStyle/>
          <a:p>
            <a:fld id="{76E4D86E-152B-4123-BA4E-4633DB84A3F9}" type="datetimeFigureOut">
              <a:rPr lang="ru-RU" smtClean="0"/>
              <a:pPr/>
              <a:t>25.11.2022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73A4F0E-530D-4B41-A43D-2CC0E2970FDD}" type="slidenum">
              <a:rPr lang="ru-RU" smtClean="0"/>
              <a:pPr/>
              <a:t>‹#›</a:t>
            </a:fld>
            <a:endParaRPr lang="ru-RU"/>
          </a:p>
        </p:txBody>
      </p:sp>
    </p:spTree>
    <p:extLst>
      <p:ext uri="{BB962C8B-B14F-4D97-AF65-F5344CB8AC3E}">
        <p14:creationId xmlns="" xmlns:p14="http://schemas.microsoft.com/office/powerpoint/2010/main" val="60779428"/>
      </p:ext>
    </p:extLst>
  </p:cSld>
  <p:clrMapOvr>
    <a:masterClrMapping/>
  </p:clrMapOvr>
  <p:transition advTm="5000">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a:t>Образец заголовка</a:t>
            </a:r>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p:txBody>
          <a:bodyPr/>
          <a:lstStyle/>
          <a:p>
            <a:fld id="{76E4D86E-152B-4123-BA4E-4633DB84A3F9}" type="datetimeFigureOut">
              <a:rPr lang="ru-RU" smtClean="0"/>
              <a:pPr/>
              <a:t>25.11.2022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D73A4F0E-530D-4B41-A43D-2CC0E2970FDD}" type="slidenum">
              <a:rPr lang="ru-RU" smtClean="0"/>
              <a:pPr/>
              <a:t>‹#›</a:t>
            </a:fld>
            <a:endParaRPr lang="ru-RU"/>
          </a:p>
        </p:txBody>
      </p:sp>
    </p:spTree>
    <p:extLst>
      <p:ext uri="{BB962C8B-B14F-4D97-AF65-F5344CB8AC3E}">
        <p14:creationId xmlns="" xmlns:p14="http://schemas.microsoft.com/office/powerpoint/2010/main" val="3341148410"/>
      </p:ext>
    </p:extLst>
  </p:cSld>
  <p:clrMapOvr>
    <a:masterClrMapping/>
  </p:clrMapOvr>
  <p:transition advTm="5000">
    <p:wipe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p:txBody>
          <a:bodyPr/>
          <a:lstStyle/>
          <a:p>
            <a:fld id="{76E4D86E-152B-4123-BA4E-4633DB84A3F9}" type="datetimeFigureOut">
              <a:rPr lang="ru-RU" smtClean="0"/>
              <a:pPr/>
              <a:t>25.11.2022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D73A4F0E-530D-4B41-A43D-2CC0E2970FDD}" type="slidenum">
              <a:rPr lang="ru-RU" smtClean="0"/>
              <a:pPr/>
              <a:t>‹#›</a:t>
            </a:fld>
            <a:endParaRPr lang="ru-RU"/>
          </a:p>
        </p:txBody>
      </p:sp>
    </p:spTree>
    <p:extLst>
      <p:ext uri="{BB962C8B-B14F-4D97-AF65-F5344CB8AC3E}">
        <p14:creationId xmlns="" xmlns:p14="http://schemas.microsoft.com/office/powerpoint/2010/main" val="1779361702"/>
      </p:ext>
    </p:extLst>
  </p:cSld>
  <p:clrMapOvr>
    <a:masterClrMapping/>
  </p:clrMapOvr>
  <p:transition advTm="5000">
    <p:wipe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6E4D86E-152B-4123-BA4E-4633DB84A3F9}" type="datetimeFigureOut">
              <a:rPr lang="ru-RU" smtClean="0"/>
              <a:pPr/>
              <a:t>25.11.2022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D73A4F0E-530D-4B41-A43D-2CC0E2970FDD}" type="slidenum">
              <a:rPr lang="ru-RU" smtClean="0"/>
              <a:pPr/>
              <a:t>‹#›</a:t>
            </a:fld>
            <a:endParaRPr lang="ru-RU"/>
          </a:p>
        </p:txBody>
      </p:sp>
    </p:spTree>
    <p:extLst>
      <p:ext uri="{BB962C8B-B14F-4D97-AF65-F5344CB8AC3E}">
        <p14:creationId xmlns="" xmlns:p14="http://schemas.microsoft.com/office/powerpoint/2010/main" val="1697247160"/>
      </p:ext>
    </p:extLst>
  </p:cSld>
  <p:clrMapOvr>
    <a:masterClrMapping/>
  </p:clrMapOvr>
  <p:transition advTm="5000">
    <p:wipe di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76E4D86E-152B-4123-BA4E-4633DB84A3F9}" type="datetimeFigureOut">
              <a:rPr lang="ru-RU" smtClean="0"/>
              <a:pPr/>
              <a:t>25.11.2022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73A4F0E-530D-4B41-A43D-2CC0E2970FDD}" type="slidenum">
              <a:rPr lang="ru-RU" smtClean="0"/>
              <a:pPr/>
              <a:t>‹#›</a:t>
            </a:fld>
            <a:endParaRPr lang="ru-RU"/>
          </a:p>
        </p:txBody>
      </p:sp>
    </p:spTree>
    <p:extLst>
      <p:ext uri="{BB962C8B-B14F-4D97-AF65-F5344CB8AC3E}">
        <p14:creationId xmlns="" xmlns:p14="http://schemas.microsoft.com/office/powerpoint/2010/main" val="1130573344"/>
      </p:ext>
    </p:extLst>
  </p:cSld>
  <p:clrMapOvr>
    <a:masterClrMapping/>
  </p:clrMapOvr>
  <p:transition advTm="5000">
    <p:wipe di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a:t>Образец заголовка</a:t>
            </a:r>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Дата 4"/>
          <p:cNvSpPr>
            <a:spLocks noGrp="1"/>
          </p:cNvSpPr>
          <p:nvPr>
            <p:ph type="dt" sz="half" idx="10"/>
          </p:nvPr>
        </p:nvSpPr>
        <p:spPr/>
        <p:txBody>
          <a:bodyPr/>
          <a:lstStyle/>
          <a:p>
            <a:fld id="{76E4D86E-152B-4123-BA4E-4633DB84A3F9}" type="datetimeFigureOut">
              <a:rPr lang="ru-RU" smtClean="0"/>
              <a:pPr/>
              <a:t>25.11.2022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D73A4F0E-530D-4B41-A43D-2CC0E2970FDD}" type="slidenum">
              <a:rPr lang="ru-RU" smtClean="0"/>
              <a:pPr/>
              <a:t>‹#›</a:t>
            </a:fld>
            <a:endParaRPr lang="ru-RU"/>
          </a:p>
        </p:txBody>
      </p:sp>
    </p:spTree>
    <p:extLst>
      <p:ext uri="{BB962C8B-B14F-4D97-AF65-F5344CB8AC3E}">
        <p14:creationId xmlns="" xmlns:p14="http://schemas.microsoft.com/office/powerpoint/2010/main" val="3893978715"/>
      </p:ext>
    </p:extLst>
  </p:cSld>
  <p:clrMapOvr>
    <a:masterClrMapping/>
  </p:clrMapOvr>
  <p:transition advTm="5000">
    <p:wipe di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a:t>Образец заголовка</a:t>
            </a:r>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E4D86E-152B-4123-BA4E-4633DB84A3F9}" type="datetimeFigureOut">
              <a:rPr lang="ru-RU" smtClean="0"/>
              <a:pPr/>
              <a:t>25.11.2022</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3A4F0E-530D-4B41-A43D-2CC0E2970FDD}" type="slidenum">
              <a:rPr lang="ru-RU" smtClean="0"/>
              <a:pPr/>
              <a:t>‹#›</a:t>
            </a:fld>
            <a:endParaRPr lang="ru-RU"/>
          </a:p>
        </p:txBody>
      </p:sp>
      <p:pic>
        <p:nvPicPr>
          <p:cNvPr id="7" name="Рисунок 6"/>
          <p:cNvPicPr>
            <a:picLocks noChangeAspect="1"/>
          </p:cNvPicPr>
          <p:nvPr/>
        </p:nvPicPr>
        <p:blipFill>
          <a:blip r:embed="rId13">
            <a:extLst>
              <a:ext uri="{28A0092B-C50C-407E-A947-70E740481C1C}">
                <a14:useLocalDpi xmlns=""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 xmlns:p14="http://schemas.microsoft.com/office/powerpoint/2010/main" val="11347576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advTm="5000">
    <p:wipe dir="d"/>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6.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6.xml"/><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Государственное бюджетное дошкольное образовательное учреждение </a:t>
            </a:r>
            <a:br>
              <a:rPr lang="ru-RU" dirty="0" smtClean="0"/>
            </a:br>
            <a:r>
              <a:rPr lang="ru-RU" dirty="0" smtClean="0"/>
              <a:t>Детский сад №73 Красногвардейского района</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
            </a:r>
            <a:br>
              <a:rPr lang="ru-RU" dirty="0" smtClean="0"/>
            </a:br>
            <a:r>
              <a:rPr lang="ru-RU" dirty="0" smtClean="0"/>
              <a:t>СП « Детский сад №52» ГБОУ СОШ №26 г. Сызрани</a:t>
            </a:r>
            <a:endParaRPr lang="ru-RU" dirty="0"/>
          </a:p>
        </p:txBody>
      </p:sp>
      <p:sp>
        <p:nvSpPr>
          <p:cNvPr id="3" name="Подзаголовок 2"/>
          <p:cNvSpPr>
            <a:spLocks noGrp="1"/>
          </p:cNvSpPr>
          <p:nvPr>
            <p:ph idx="1"/>
          </p:nvPr>
        </p:nvSpPr>
        <p:spPr>
          <a:xfrm>
            <a:off x="838200" y="898902"/>
            <a:ext cx="10515600" cy="5278061"/>
          </a:xfrm>
        </p:spPr>
        <p:txBody>
          <a:bodyPr>
            <a:normAutofit fontScale="25000" lnSpcReduction="20000"/>
          </a:bodyPr>
          <a:lstStyle/>
          <a:p>
            <a:endParaRPr lang="ru-RU" dirty="0" smtClean="0"/>
          </a:p>
          <a:p>
            <a:pPr algn="ctr">
              <a:buNone/>
            </a:pPr>
            <a:r>
              <a:rPr lang="ru-RU" sz="8000" b="1" dirty="0" smtClean="0">
                <a:latin typeface="Times New Roman" pitchFamily="18" charset="0"/>
                <a:cs typeface="Times New Roman" pitchFamily="18" charset="0"/>
              </a:rPr>
              <a:t>«Взаимодействие воспитателя и музыкального руководителя в использовании цифровых ресурсов в </a:t>
            </a:r>
            <a:r>
              <a:rPr lang="ru-RU" sz="8000" b="1" dirty="0" err="1" smtClean="0">
                <a:latin typeface="Times New Roman" pitchFamily="18" charset="0"/>
                <a:cs typeface="Times New Roman" pitchFamily="18" charset="0"/>
              </a:rPr>
              <a:t>коррекционно</a:t>
            </a:r>
            <a:r>
              <a:rPr lang="ru-RU" sz="8000" b="1" dirty="0" smtClean="0">
                <a:latin typeface="Times New Roman" pitchFamily="18" charset="0"/>
                <a:cs typeface="Times New Roman" pitchFamily="18" charset="0"/>
              </a:rPr>
              <a:t> - </a:t>
            </a:r>
            <a:r>
              <a:rPr lang="ru-RU" sz="8000" b="1" dirty="0" smtClean="0">
                <a:latin typeface="Times New Roman" pitchFamily="18" charset="0"/>
                <a:cs typeface="Times New Roman" pitchFamily="18" charset="0"/>
              </a:rPr>
              <a:t>развивающих занятиях </a:t>
            </a:r>
            <a:r>
              <a:rPr lang="ru-RU" sz="8000" b="1" dirty="0" smtClean="0">
                <a:latin typeface="Times New Roman" pitchFamily="18" charset="0"/>
                <a:cs typeface="Times New Roman" pitchFamily="18" charset="0"/>
              </a:rPr>
              <a:t>по </a:t>
            </a:r>
            <a:r>
              <a:rPr lang="ru-RU" sz="8000" b="1" dirty="0" smtClean="0">
                <a:latin typeface="Times New Roman" pitchFamily="18" charset="0"/>
                <a:cs typeface="Times New Roman" pitchFamily="18" charset="0"/>
              </a:rPr>
              <a:t>музыкальной деятельности»</a:t>
            </a:r>
          </a:p>
          <a:p>
            <a:pPr>
              <a:buNone/>
            </a:pPr>
            <a:endParaRPr lang="ru-RU" sz="3600" b="1" dirty="0" smtClean="0">
              <a:solidFill>
                <a:srgbClr val="FF0000"/>
              </a:solidFill>
              <a:latin typeface="Times New Roman" pitchFamily="18" charset="0"/>
              <a:cs typeface="Times New Roman" pitchFamily="18" charset="0"/>
            </a:endParaRPr>
          </a:p>
          <a:p>
            <a:pPr>
              <a:buNone/>
            </a:pPr>
            <a:endParaRPr lang="ru-RU" sz="3600" b="1" dirty="0" smtClean="0">
              <a:solidFill>
                <a:srgbClr val="FF0000"/>
              </a:solidFill>
              <a:latin typeface="Times New Roman" pitchFamily="18" charset="0"/>
              <a:cs typeface="Times New Roman" pitchFamily="18" charset="0"/>
            </a:endParaRPr>
          </a:p>
          <a:p>
            <a:pPr algn="ctr">
              <a:buNone/>
            </a:pPr>
            <a:endParaRPr lang="ru-RU" sz="7200" b="1" i="1" dirty="0" smtClean="0">
              <a:latin typeface="Times New Roman" pitchFamily="18" charset="0"/>
              <a:cs typeface="Times New Roman" pitchFamily="18" charset="0"/>
            </a:endParaRPr>
          </a:p>
          <a:p>
            <a:pPr algn="ctr">
              <a:buNone/>
            </a:pPr>
            <a:r>
              <a:rPr lang="ru-RU" sz="7200" b="1" i="1" dirty="0" smtClean="0">
                <a:solidFill>
                  <a:srgbClr val="0070C0"/>
                </a:solidFill>
                <a:latin typeface="Times New Roman" pitchFamily="18" charset="0"/>
                <a:cs typeface="Times New Roman" pitchFamily="18" charset="0"/>
              </a:rPr>
              <a:t>«</a:t>
            </a:r>
            <a:r>
              <a:rPr lang="ru-RU" sz="7200" b="1" i="1" dirty="0" smtClean="0">
                <a:solidFill>
                  <a:srgbClr val="0070C0"/>
                </a:solidFill>
                <a:latin typeface="Times New Roman" pitchFamily="18" charset="0"/>
                <a:cs typeface="Times New Roman" pitchFamily="18" charset="0"/>
              </a:rPr>
              <a:t>Ранняя эмоциональная реакция позволяет с первых месяцев жизни приобщать детей к музыке, сделать её активным помощником эстетического воспитания» —  Н.А. </a:t>
            </a:r>
            <a:r>
              <a:rPr lang="ru-RU" sz="7200" b="1" i="1" dirty="0" smtClean="0">
                <a:solidFill>
                  <a:srgbClr val="0070C0"/>
                </a:solidFill>
                <a:latin typeface="Times New Roman" pitchFamily="18" charset="0"/>
                <a:cs typeface="Times New Roman" pitchFamily="18" charset="0"/>
              </a:rPr>
              <a:t>Ветлугина</a:t>
            </a:r>
            <a:endParaRPr lang="ru-RU" sz="7200" b="1" i="1" dirty="0" smtClean="0">
              <a:solidFill>
                <a:srgbClr val="0070C0"/>
              </a:solidFill>
              <a:latin typeface="Times New Roman" pitchFamily="18" charset="0"/>
              <a:cs typeface="Times New Roman" pitchFamily="18" charset="0"/>
            </a:endParaRPr>
          </a:p>
          <a:p>
            <a:pPr>
              <a:buNone/>
            </a:pPr>
            <a:endParaRPr lang="ru-RU" sz="4800" dirty="0" smtClean="0"/>
          </a:p>
          <a:p>
            <a:pPr marL="0" indent="0">
              <a:lnSpc>
                <a:spcPct val="120000"/>
              </a:lnSpc>
              <a:spcBef>
                <a:spcPts val="0"/>
              </a:spcBef>
              <a:buNone/>
            </a:pPr>
            <a:r>
              <a:rPr lang="en-US" sz="5500" dirty="0" smtClean="0">
                <a:latin typeface="Times New Roman" pitchFamily="18" charset="0"/>
                <a:cs typeface="Times New Roman" pitchFamily="18" charset="0"/>
              </a:rPr>
              <a:t>                                                        </a:t>
            </a:r>
            <a:r>
              <a:rPr lang="ru-RU" sz="5500" dirty="0" smtClean="0">
                <a:latin typeface="Times New Roman" pitchFamily="18" charset="0"/>
                <a:cs typeface="Times New Roman" pitchFamily="18" charset="0"/>
              </a:rPr>
              <a:t>                                                                               </a:t>
            </a:r>
            <a:r>
              <a:rPr lang="en-US" sz="5500" dirty="0" smtClean="0">
                <a:latin typeface="Times New Roman" pitchFamily="18" charset="0"/>
                <a:cs typeface="Times New Roman" pitchFamily="18" charset="0"/>
              </a:rPr>
              <a:t> </a:t>
            </a:r>
            <a:r>
              <a:rPr lang="ru-RU" sz="5500" dirty="0" smtClean="0">
                <a:latin typeface="Times New Roman" pitchFamily="18" charset="0"/>
                <a:cs typeface="Times New Roman" pitchFamily="18" charset="0"/>
              </a:rPr>
              <a:t>                    </a:t>
            </a:r>
            <a:r>
              <a:rPr lang="ru-RU" sz="7200" dirty="0" smtClean="0">
                <a:latin typeface="Times New Roman" pitchFamily="18" charset="0"/>
                <a:cs typeface="Times New Roman" pitchFamily="18" charset="0"/>
              </a:rPr>
              <a:t>Подготовили</a:t>
            </a:r>
            <a:r>
              <a:rPr lang="ru-RU" sz="7200" dirty="0" smtClean="0">
                <a:latin typeface="Times New Roman" pitchFamily="18" charset="0"/>
                <a:cs typeface="Times New Roman" pitchFamily="18" charset="0"/>
              </a:rPr>
              <a:t>: </a:t>
            </a:r>
          </a:p>
          <a:p>
            <a:pPr marL="0" indent="0">
              <a:lnSpc>
                <a:spcPct val="120000"/>
              </a:lnSpc>
              <a:spcBef>
                <a:spcPts val="0"/>
              </a:spcBef>
              <a:buNone/>
            </a:pPr>
            <a:r>
              <a:rPr lang="en-US" sz="7200" dirty="0" smtClean="0">
                <a:latin typeface="Times New Roman" pitchFamily="18" charset="0"/>
                <a:cs typeface="Times New Roman" pitchFamily="18" charset="0"/>
              </a:rPr>
              <a:t>                                  </a:t>
            </a:r>
            <a:r>
              <a:rPr lang="ru-RU" sz="7200" dirty="0" smtClean="0">
                <a:latin typeface="Times New Roman" pitchFamily="18" charset="0"/>
                <a:cs typeface="Times New Roman" pitchFamily="18" charset="0"/>
              </a:rPr>
              <a:t>                                                                                    </a:t>
            </a:r>
            <a:r>
              <a:rPr lang="ru-RU" sz="7200" dirty="0" smtClean="0">
                <a:latin typeface="Times New Roman" pitchFamily="18" charset="0"/>
                <a:cs typeface="Times New Roman" pitchFamily="18" charset="0"/>
              </a:rPr>
              <a:t> </a:t>
            </a:r>
            <a:r>
              <a:rPr lang="en-US" sz="7200" dirty="0" smtClean="0">
                <a:latin typeface="Times New Roman" pitchFamily="18" charset="0"/>
                <a:cs typeface="Times New Roman" pitchFamily="18" charset="0"/>
              </a:rPr>
              <a:t>  </a:t>
            </a:r>
            <a:r>
              <a:rPr lang="ru-RU" sz="7200" dirty="0" err="1" smtClean="0">
                <a:latin typeface="Times New Roman" pitchFamily="18" charset="0"/>
                <a:cs typeface="Times New Roman" pitchFamily="18" charset="0"/>
              </a:rPr>
              <a:t>Котолевская</a:t>
            </a:r>
            <a:r>
              <a:rPr lang="ru-RU" sz="7200" dirty="0" smtClean="0">
                <a:latin typeface="Times New Roman" pitchFamily="18" charset="0"/>
                <a:cs typeface="Times New Roman" pitchFamily="18" charset="0"/>
              </a:rPr>
              <a:t>  Марина </a:t>
            </a:r>
            <a:r>
              <a:rPr lang="ru-RU" sz="7200" dirty="0" smtClean="0">
                <a:latin typeface="Times New Roman" pitchFamily="18" charset="0"/>
                <a:cs typeface="Times New Roman" pitchFamily="18" charset="0"/>
              </a:rPr>
              <a:t>Юрьевна,</a:t>
            </a:r>
          </a:p>
          <a:p>
            <a:pPr marL="0" indent="0">
              <a:lnSpc>
                <a:spcPct val="120000"/>
              </a:lnSpc>
              <a:spcBef>
                <a:spcPts val="0"/>
              </a:spcBef>
              <a:buNone/>
            </a:pPr>
            <a:r>
              <a:rPr lang="ru-RU" sz="7200" dirty="0" smtClean="0">
                <a:latin typeface="Times New Roman" pitchFamily="18" charset="0"/>
                <a:cs typeface="Times New Roman" pitchFamily="18" charset="0"/>
              </a:rPr>
              <a:t>                                                                                                                         музыкальный </a:t>
            </a:r>
            <a:r>
              <a:rPr lang="ru-RU" sz="7200" dirty="0" smtClean="0">
                <a:latin typeface="Times New Roman" pitchFamily="18" charset="0"/>
                <a:cs typeface="Times New Roman" pitchFamily="18" charset="0"/>
              </a:rPr>
              <a:t>руководитель</a:t>
            </a:r>
            <a:endParaRPr lang="ru-RU" sz="7200" dirty="0" smtClean="0">
              <a:latin typeface="Times New Roman" pitchFamily="18" charset="0"/>
              <a:cs typeface="Times New Roman" pitchFamily="18" charset="0"/>
            </a:endParaRPr>
          </a:p>
          <a:p>
            <a:pPr marL="0" indent="0">
              <a:lnSpc>
                <a:spcPct val="120000"/>
              </a:lnSpc>
              <a:spcBef>
                <a:spcPts val="0"/>
              </a:spcBef>
              <a:buNone/>
            </a:pPr>
            <a:r>
              <a:rPr lang="ru-RU" sz="7200" dirty="0" smtClean="0">
                <a:latin typeface="Times New Roman" pitchFamily="18" charset="0"/>
                <a:cs typeface="Times New Roman" pitchFamily="18" charset="0"/>
              </a:rPr>
              <a:t>                                                                                                                         </a:t>
            </a:r>
            <a:r>
              <a:rPr lang="ru-RU" sz="7200" dirty="0" err="1" smtClean="0">
                <a:latin typeface="Times New Roman" pitchFamily="18" charset="0"/>
                <a:cs typeface="Times New Roman" pitchFamily="18" charset="0"/>
              </a:rPr>
              <a:t>Кайгародова</a:t>
            </a:r>
            <a:r>
              <a:rPr lang="ru-RU" sz="7200" dirty="0" smtClean="0">
                <a:latin typeface="Times New Roman" pitchFamily="18" charset="0"/>
                <a:cs typeface="Times New Roman" pitchFamily="18" charset="0"/>
              </a:rPr>
              <a:t> </a:t>
            </a:r>
            <a:r>
              <a:rPr lang="ru-RU" sz="7200" dirty="0" smtClean="0">
                <a:latin typeface="Times New Roman" pitchFamily="18" charset="0"/>
                <a:cs typeface="Times New Roman" pitchFamily="18" charset="0"/>
              </a:rPr>
              <a:t>Ольга  </a:t>
            </a:r>
            <a:r>
              <a:rPr lang="ru-RU" sz="7200" dirty="0" smtClean="0">
                <a:latin typeface="Times New Roman" pitchFamily="18" charset="0"/>
                <a:cs typeface="Times New Roman" pitchFamily="18" charset="0"/>
              </a:rPr>
              <a:t>Николаевна,</a:t>
            </a:r>
          </a:p>
          <a:p>
            <a:pPr marL="0" indent="0">
              <a:lnSpc>
                <a:spcPct val="120000"/>
              </a:lnSpc>
              <a:spcBef>
                <a:spcPts val="0"/>
              </a:spcBef>
              <a:buNone/>
            </a:pPr>
            <a:r>
              <a:rPr lang="ru-RU" sz="7200" dirty="0" smtClean="0">
                <a:latin typeface="Times New Roman" pitchFamily="18" charset="0"/>
                <a:cs typeface="Times New Roman" pitchFamily="18" charset="0"/>
              </a:rPr>
              <a:t> </a:t>
            </a:r>
            <a:r>
              <a:rPr lang="ru-RU" sz="7200" dirty="0" smtClean="0">
                <a:latin typeface="Times New Roman" pitchFamily="18" charset="0"/>
                <a:cs typeface="Times New Roman" pitchFamily="18" charset="0"/>
              </a:rPr>
              <a:t>                                                                                                                        воспитатель</a:t>
            </a:r>
            <a:endParaRPr lang="ru-RU" sz="7200" dirty="0" smtClean="0">
              <a:latin typeface="Times New Roman" pitchFamily="18" charset="0"/>
              <a:cs typeface="Times New Roman" pitchFamily="18" charset="0"/>
            </a:endParaRPr>
          </a:p>
          <a:p>
            <a:pPr marL="0" indent="0">
              <a:lnSpc>
                <a:spcPct val="120000"/>
              </a:lnSpc>
              <a:spcBef>
                <a:spcPts val="0"/>
              </a:spcBef>
              <a:buNone/>
            </a:pPr>
            <a:r>
              <a:rPr lang="ru-RU" sz="7200" dirty="0" smtClean="0">
                <a:latin typeface="Times New Roman" pitchFamily="18" charset="0"/>
                <a:cs typeface="Times New Roman" pitchFamily="18" charset="0"/>
              </a:rPr>
              <a:t>                                                                                                                         </a:t>
            </a:r>
            <a:r>
              <a:rPr lang="ru-RU" sz="7200" dirty="0" smtClean="0">
                <a:latin typeface="Times New Roman" pitchFamily="18" charset="0"/>
                <a:cs typeface="Times New Roman" pitchFamily="18" charset="0"/>
              </a:rPr>
              <a:t>СП </a:t>
            </a:r>
            <a:r>
              <a:rPr lang="ru-RU" sz="7200" dirty="0" smtClean="0">
                <a:latin typeface="Times New Roman" pitchFamily="18" charset="0"/>
                <a:cs typeface="Times New Roman" pitchFamily="18" charset="0"/>
              </a:rPr>
              <a:t>«Детский сад №</a:t>
            </a:r>
            <a:r>
              <a:rPr lang="ru-RU" sz="7200" dirty="0" smtClean="0">
                <a:latin typeface="Times New Roman" pitchFamily="18" charset="0"/>
                <a:cs typeface="Times New Roman" pitchFamily="18" charset="0"/>
              </a:rPr>
              <a:t>52»</a:t>
            </a:r>
          </a:p>
          <a:p>
            <a:pPr marL="0" indent="0">
              <a:lnSpc>
                <a:spcPct val="120000"/>
              </a:lnSpc>
              <a:spcBef>
                <a:spcPts val="0"/>
              </a:spcBef>
              <a:buNone/>
            </a:pPr>
            <a:r>
              <a:rPr lang="ru-RU" sz="7200" dirty="0" smtClean="0">
                <a:latin typeface="Times New Roman" pitchFamily="18" charset="0"/>
                <a:cs typeface="Times New Roman" pitchFamily="18" charset="0"/>
              </a:rPr>
              <a:t>                                                                                                                         ГБОУ </a:t>
            </a:r>
            <a:r>
              <a:rPr lang="ru-RU" sz="7200" dirty="0" smtClean="0">
                <a:latin typeface="Times New Roman" pitchFamily="18" charset="0"/>
                <a:cs typeface="Times New Roman" pitchFamily="18" charset="0"/>
              </a:rPr>
              <a:t>СОШ №</a:t>
            </a:r>
            <a:r>
              <a:rPr lang="ru-RU" sz="7200" dirty="0" smtClean="0">
                <a:latin typeface="Times New Roman" pitchFamily="18" charset="0"/>
                <a:cs typeface="Times New Roman" pitchFamily="18" charset="0"/>
              </a:rPr>
              <a:t>26г</a:t>
            </a:r>
            <a:r>
              <a:rPr lang="ru-RU" sz="7200" dirty="0" smtClean="0">
                <a:latin typeface="Times New Roman" pitchFamily="18" charset="0"/>
                <a:cs typeface="Times New Roman" pitchFamily="18" charset="0"/>
              </a:rPr>
              <a:t>. </a:t>
            </a:r>
            <a:r>
              <a:rPr lang="ru-RU" sz="7200" dirty="0" smtClean="0">
                <a:latin typeface="Times New Roman" pitchFamily="18" charset="0"/>
                <a:cs typeface="Times New Roman" pitchFamily="18" charset="0"/>
              </a:rPr>
              <a:t>Сызрани  </a:t>
            </a:r>
            <a:endParaRPr lang="ru-RU" sz="7200" dirty="0" smtClean="0">
              <a:latin typeface="Times New Roman" pitchFamily="18" charset="0"/>
              <a:cs typeface="Times New Roman" pitchFamily="18" charset="0"/>
            </a:endParaRPr>
          </a:p>
          <a:p>
            <a:pPr marL="0" indent="0">
              <a:lnSpc>
                <a:spcPct val="120000"/>
              </a:lnSpc>
              <a:spcBef>
                <a:spcPts val="0"/>
              </a:spcBef>
              <a:buNone/>
            </a:pPr>
            <a:endParaRPr lang="ru-RU" sz="7200" dirty="0" smtClean="0"/>
          </a:p>
          <a:p>
            <a:pPr marL="0" indent="0">
              <a:lnSpc>
                <a:spcPct val="120000"/>
              </a:lnSpc>
              <a:spcBef>
                <a:spcPts val="0"/>
              </a:spcBef>
              <a:buNone/>
            </a:pPr>
            <a:endParaRPr lang="ru-RU" sz="7200" dirty="0" smtClean="0"/>
          </a:p>
          <a:p>
            <a:pPr marL="0" indent="0" algn="ctr">
              <a:lnSpc>
                <a:spcPct val="120000"/>
              </a:lnSpc>
              <a:spcBef>
                <a:spcPts val="0"/>
              </a:spcBef>
              <a:buNone/>
            </a:pPr>
            <a:r>
              <a:rPr lang="ru-RU" sz="7200" dirty="0" smtClean="0">
                <a:latin typeface="Times New Roman" pitchFamily="18" charset="0"/>
                <a:cs typeface="Times New Roman" pitchFamily="18" charset="0"/>
              </a:rPr>
              <a:t>Сызрань 2022г.</a:t>
            </a:r>
          </a:p>
        </p:txBody>
      </p:sp>
    </p:spTree>
    <p:extLst>
      <p:ext uri="{BB962C8B-B14F-4D97-AF65-F5344CB8AC3E}">
        <p14:creationId xmlns="" xmlns:p14="http://schemas.microsoft.com/office/powerpoint/2010/main" val="315795303"/>
      </p:ext>
    </p:extLst>
  </p:cSld>
  <p:clrMapOvr>
    <a:masterClrMapping/>
  </p:clrMapOvr>
  <p:transition advTm="5000">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838200" y="844061"/>
            <a:ext cx="10515600" cy="5331655"/>
          </a:xfrm>
        </p:spPr>
        <p:txBody>
          <a:bodyPr>
            <a:normAutofit/>
          </a:bodyPr>
          <a:lstStyle/>
          <a:p>
            <a:r>
              <a:rPr lang="ru-RU" sz="2400" b="1" dirty="0" smtClean="0">
                <a:latin typeface="Times New Roman" pitchFamily="18" charset="0"/>
                <a:cs typeface="Times New Roman" pitchFamily="18" charset="0"/>
              </a:rPr>
              <a:t>Система взаимодействия воспитателя и музыкального руководителя группы </a:t>
            </a:r>
            <a:r>
              <a:rPr lang="ru-RU" sz="2400" b="1" dirty="0" smtClean="0">
                <a:latin typeface="Times New Roman" pitchFamily="18" charset="0"/>
                <a:cs typeface="Times New Roman" pitchFamily="18" charset="0"/>
              </a:rPr>
              <a:t>комбинированно</a:t>
            </a:r>
            <a:r>
              <a:rPr lang="ru-RU" sz="2400" b="1" dirty="0" smtClean="0">
                <a:latin typeface="Times New Roman" pitchFamily="18" charset="0"/>
                <a:cs typeface="Times New Roman" pitchFamily="18" charset="0"/>
              </a:rPr>
              <a:t>й </a:t>
            </a:r>
            <a:r>
              <a:rPr lang="ru-RU" sz="2400" b="1" dirty="0" smtClean="0">
                <a:latin typeface="Times New Roman" pitchFamily="18" charset="0"/>
                <a:cs typeface="Times New Roman" pitchFamily="18" charset="0"/>
              </a:rPr>
              <a:t>направленности. </a:t>
            </a:r>
            <a:r>
              <a:rPr lang="ru-RU" sz="2400" b="1" dirty="0" smtClean="0"/>
              <a:t/>
            </a:r>
            <a:br>
              <a:rPr lang="ru-RU" sz="2400" b="1" dirty="0" smtClean="0"/>
            </a:br>
            <a:r>
              <a:rPr lang="ru-RU" sz="2400" dirty="0" smtClean="0"/>
              <a:t/>
            </a:r>
            <a:br>
              <a:rPr lang="ru-RU" sz="2400" dirty="0" smtClean="0"/>
            </a:br>
            <a:r>
              <a:rPr lang="ru-RU" sz="2000" dirty="0" smtClean="0">
                <a:latin typeface="Times New Roman" pitchFamily="18" charset="0"/>
                <a:cs typeface="Times New Roman" pitchFamily="18" charset="0"/>
              </a:rPr>
              <a:t>Осуществляя  работу, как </a:t>
            </a:r>
            <a:r>
              <a:rPr lang="ru-RU" sz="2000" dirty="0" smtClean="0">
                <a:latin typeface="Times New Roman" pitchFamily="18" charset="0"/>
                <a:cs typeface="Times New Roman" pitchFamily="18" charset="0"/>
              </a:rPr>
              <a:t>воспитатель так  </a:t>
            </a:r>
            <a:r>
              <a:rPr lang="ru-RU" sz="2000" dirty="0" smtClean="0">
                <a:latin typeface="Times New Roman" pitchFamily="18" charset="0"/>
                <a:cs typeface="Times New Roman" pitchFamily="18" charset="0"/>
              </a:rPr>
              <a:t>и музыкальный руководитель учитывают: </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структуру </a:t>
            </a:r>
            <a:r>
              <a:rPr lang="ru-RU" sz="2000" b="1" dirty="0" smtClean="0">
                <a:latin typeface="Times New Roman" pitchFamily="18" charset="0"/>
                <a:cs typeface="Times New Roman" pitchFamily="18" charset="0"/>
              </a:rPr>
              <a:t>речевого нарушения;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 осуществляют индивидуальный </a:t>
            </a:r>
            <a:r>
              <a:rPr lang="ru-RU" sz="2000" b="1" dirty="0" smtClean="0">
                <a:latin typeface="Times New Roman" pitchFamily="18" charset="0"/>
                <a:cs typeface="Times New Roman" pitchFamily="18" charset="0"/>
              </a:rPr>
              <a:t>подход к детям;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 закрепляют </a:t>
            </a:r>
            <a:r>
              <a:rPr lang="ru-RU" sz="2000" b="1" dirty="0" smtClean="0">
                <a:latin typeface="Times New Roman" pitchFamily="18" charset="0"/>
                <a:cs typeface="Times New Roman" pitchFamily="18" charset="0"/>
              </a:rPr>
              <a:t>знания, умения и навыки, приобретенные на логопедических занятиях;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t>
            </a:r>
            <a:r>
              <a:rPr lang="ru-RU" sz="2000" b="1" dirty="0" smtClean="0">
                <a:latin typeface="Times New Roman" pitchFamily="18" charset="0"/>
                <a:cs typeface="Times New Roman" pitchFamily="18" charset="0"/>
              </a:rPr>
              <a:t>- всесторонне развивают </a:t>
            </a:r>
            <a:r>
              <a:rPr lang="ru-RU" sz="2000" b="1" dirty="0" smtClean="0">
                <a:latin typeface="Times New Roman" pitchFamily="18" charset="0"/>
                <a:cs typeface="Times New Roman" pitchFamily="18" charset="0"/>
              </a:rPr>
              <a:t>личность </a:t>
            </a:r>
            <a:r>
              <a:rPr lang="ru-RU" sz="2000" b="1" dirty="0" smtClean="0">
                <a:latin typeface="Times New Roman" pitchFamily="18" charset="0"/>
                <a:cs typeface="Times New Roman" pitchFamily="18" charset="0"/>
              </a:rPr>
              <a:t>дошкольника</a:t>
            </a: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a:r>
            <a:br>
              <a:rPr lang="ru-RU" sz="2000" dirty="0" smtClean="0">
                <a:latin typeface="Times New Roman" pitchFamily="18" charset="0"/>
                <a:cs typeface="Times New Roman" pitchFamily="18" charset="0"/>
              </a:rPr>
            </a:br>
            <a:r>
              <a:rPr lang="ru-RU" sz="2000" dirty="0" smtClean="0">
                <a:latin typeface="Times New Roman" pitchFamily="18" charset="0"/>
                <a:cs typeface="Times New Roman" pitchFamily="18" charset="0"/>
              </a:rPr>
              <a:t> Взаимодействие воспитателя и музыкального руководителя, в первую очередь, осуществляется на музыкальных занятиях. Так как музыкальный руководитель находится около инструмента, он не всегда способен оказать ребенку необходимую помощь. Учитывая индивидуальные особенности детей, воспитатель помогает  выполнять серию необходимых движений, уточняю инструкцию музыкального руководителя, направляет  и поддерживает  детей. </a:t>
            </a:r>
            <a:endParaRPr lang="ru-RU" sz="2000" dirty="0">
              <a:latin typeface="Times New Roman" pitchFamily="18" charset="0"/>
              <a:cs typeface="Times New Roman" pitchFamily="18" charset="0"/>
            </a:endParaRPr>
          </a:p>
        </p:txBody>
      </p:sp>
    </p:spTree>
  </p:cSld>
  <p:clrMapOvr>
    <a:masterClrMapping/>
  </p:clrMapOvr>
  <p:transition advTm="5000">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7" name="Picture 3" descr="D:\Documents and Settings\Admin\Рабочий стол\2\IMG-20221122-WA0024.jpg"/>
          <p:cNvPicPr>
            <a:picLocks noChangeAspect="1" noChangeArrowheads="1"/>
          </p:cNvPicPr>
          <p:nvPr/>
        </p:nvPicPr>
        <p:blipFill>
          <a:blip r:embed="rId2" cstate="print"/>
          <a:srcRect/>
          <a:stretch>
            <a:fillRect/>
          </a:stretch>
        </p:blipFill>
        <p:spPr bwMode="auto">
          <a:xfrm>
            <a:off x="410072" y="1278148"/>
            <a:ext cx="2391185" cy="3188247"/>
          </a:xfrm>
          <a:prstGeom prst="rect">
            <a:avLst/>
          </a:prstGeom>
          <a:noFill/>
        </p:spPr>
      </p:pic>
      <p:pic>
        <p:nvPicPr>
          <p:cNvPr id="36868" name="Picture 4" descr="D:\Documents and Settings\Admin\Рабочий стол\2\IMG-20221122-WA0026.jpg"/>
          <p:cNvPicPr>
            <a:picLocks noChangeAspect="1" noChangeArrowheads="1"/>
          </p:cNvPicPr>
          <p:nvPr/>
        </p:nvPicPr>
        <p:blipFill>
          <a:blip r:embed="rId3" cstate="print"/>
          <a:srcRect/>
          <a:stretch>
            <a:fillRect/>
          </a:stretch>
        </p:blipFill>
        <p:spPr bwMode="auto">
          <a:xfrm>
            <a:off x="3078241" y="1901372"/>
            <a:ext cx="2350101" cy="3037058"/>
          </a:xfrm>
          <a:prstGeom prst="rect">
            <a:avLst/>
          </a:prstGeom>
          <a:noFill/>
        </p:spPr>
      </p:pic>
      <p:pic>
        <p:nvPicPr>
          <p:cNvPr id="36869" name="Picture 5" descr="D:\Documents and Settings\Admin\Рабочий стол\2\IMG-20221122-WA0022.jpg"/>
          <p:cNvPicPr>
            <a:picLocks noChangeAspect="1" noChangeArrowheads="1"/>
          </p:cNvPicPr>
          <p:nvPr/>
        </p:nvPicPr>
        <p:blipFill>
          <a:blip r:embed="rId4" cstate="print"/>
          <a:srcRect/>
          <a:stretch>
            <a:fillRect/>
          </a:stretch>
        </p:blipFill>
        <p:spPr bwMode="auto">
          <a:xfrm>
            <a:off x="5593361" y="2913817"/>
            <a:ext cx="2926524" cy="3153155"/>
          </a:xfrm>
          <a:prstGeom prst="rect">
            <a:avLst/>
          </a:prstGeom>
          <a:noFill/>
        </p:spPr>
      </p:pic>
      <p:pic>
        <p:nvPicPr>
          <p:cNvPr id="36870" name="Picture 6" descr="D:\Documents and Settings\Admin\Рабочий стол\2\IMG-20221122-WA0025.jpg"/>
          <p:cNvPicPr>
            <a:picLocks noChangeAspect="1" noChangeArrowheads="1"/>
          </p:cNvPicPr>
          <p:nvPr/>
        </p:nvPicPr>
        <p:blipFill>
          <a:blip r:embed="rId5"/>
          <a:srcRect/>
          <a:stretch>
            <a:fillRect/>
          </a:stretch>
        </p:blipFill>
        <p:spPr bwMode="auto">
          <a:xfrm>
            <a:off x="16042403" y="-9649265"/>
            <a:ext cx="3590234" cy="4786979"/>
          </a:xfrm>
          <a:prstGeom prst="rect">
            <a:avLst/>
          </a:prstGeom>
          <a:noFill/>
        </p:spPr>
      </p:pic>
      <p:sp>
        <p:nvSpPr>
          <p:cNvPr id="36872" name="AutoShape 8" descr="D:\Documents and Settings\Admin\%D0%A0%D0%B0%D0%B1%D0%BE%D1%87%D0%B8%D0%B9 %D1%81%D1%82%D0%BE%D0%BB\2\IMG-20221122-WA0025.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36874" name="AutoShape 10" descr="D:\Documents and Settings\Admin\%D0%A0%D0%B0%D0%B1%D0%BE%D1%87%D0%B8%D0%B9 %D1%81%D1%82%D0%BE%D0%BB\2\IMG-20221122-WA0025.jpg"/>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36875" name="Picture 11" descr="D:\Documents and Settings\Admin\Рабочий стол\2\IMG-20221122-WA0025.jpg"/>
          <p:cNvPicPr>
            <a:picLocks noChangeAspect="1" noChangeArrowheads="1"/>
          </p:cNvPicPr>
          <p:nvPr/>
        </p:nvPicPr>
        <p:blipFill>
          <a:blip r:embed="rId6" cstate="print"/>
          <a:srcRect/>
          <a:stretch>
            <a:fillRect/>
          </a:stretch>
        </p:blipFill>
        <p:spPr bwMode="auto">
          <a:xfrm>
            <a:off x="8665029" y="3062513"/>
            <a:ext cx="2554514" cy="3585029"/>
          </a:xfrm>
          <a:prstGeom prst="rect">
            <a:avLst/>
          </a:prstGeom>
          <a:noFill/>
        </p:spPr>
      </p:pic>
    </p:spTree>
  </p:cSld>
  <p:clrMapOvr>
    <a:masterClrMapping/>
  </p:clrMapOvr>
  <p:transition advTm="5000">
    <p:wipe dir="d"/>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 </a:t>
            </a:r>
            <a:r>
              <a:rPr lang="ru-RU" sz="2800" b="1" dirty="0" smtClean="0">
                <a:latin typeface="Times New Roman" pitchFamily="18" charset="0"/>
                <a:cs typeface="Times New Roman" pitchFamily="18" charset="0"/>
              </a:rPr>
              <a:t>Техническое и методическое оснащение </a:t>
            </a:r>
            <a:r>
              <a:rPr lang="ru-RU" sz="2800" b="1" dirty="0" smtClean="0">
                <a:latin typeface="Times New Roman" pitchFamily="18" charset="0"/>
                <a:cs typeface="Times New Roman" pitchFamily="18" charset="0"/>
              </a:rPr>
              <a:t>музыкального зала</a:t>
            </a:r>
            <a:endParaRPr lang="ru-RU" sz="2800" b="1" dirty="0">
              <a:latin typeface="Times New Roman" pitchFamily="18" charset="0"/>
              <a:cs typeface="Times New Roman" pitchFamily="18" charset="0"/>
            </a:endParaRPr>
          </a:p>
        </p:txBody>
      </p:sp>
      <p:pic>
        <p:nvPicPr>
          <p:cNvPr id="4" name="Picture 4" descr="IMG_2036"/>
          <p:cNvPicPr>
            <a:picLocks noGrp="1" noChangeAspect="1" noChangeArrowheads="1"/>
          </p:cNvPicPr>
          <p:nvPr>
            <p:ph idx="1"/>
          </p:nvPr>
        </p:nvPicPr>
        <p:blipFill>
          <a:blip r:embed="rId2" cstate="print"/>
          <a:srcRect/>
          <a:stretch>
            <a:fillRect/>
          </a:stretch>
        </p:blipFill>
        <p:spPr bwMode="auto">
          <a:xfrm>
            <a:off x="618703" y="1867829"/>
            <a:ext cx="4393883" cy="2929255"/>
          </a:xfrm>
          <a:prstGeom prst="rect">
            <a:avLst/>
          </a:prstGeom>
          <a:noFill/>
        </p:spPr>
      </p:pic>
      <p:pic>
        <p:nvPicPr>
          <p:cNvPr id="5" name="Picture 6" descr="IMG_2030"/>
          <p:cNvPicPr>
            <a:picLocks noChangeAspect="1" noChangeArrowheads="1"/>
          </p:cNvPicPr>
          <p:nvPr/>
        </p:nvPicPr>
        <p:blipFill>
          <a:blip r:embed="rId3" cstate="print"/>
          <a:srcRect/>
          <a:stretch>
            <a:fillRect/>
          </a:stretch>
        </p:blipFill>
        <p:spPr bwMode="auto">
          <a:xfrm>
            <a:off x="5725551" y="1795975"/>
            <a:ext cx="5080782" cy="2930229"/>
          </a:xfrm>
          <a:prstGeom prst="rect">
            <a:avLst/>
          </a:prstGeom>
          <a:noFill/>
        </p:spPr>
      </p:pic>
      <p:pic>
        <p:nvPicPr>
          <p:cNvPr id="6" name="Picture 5" descr="IMG_2029"/>
          <p:cNvPicPr>
            <a:picLocks noChangeAspect="1" noChangeArrowheads="1"/>
          </p:cNvPicPr>
          <p:nvPr/>
        </p:nvPicPr>
        <p:blipFill>
          <a:blip r:embed="rId4" cstate="print"/>
          <a:srcRect/>
          <a:stretch>
            <a:fillRect/>
          </a:stretch>
        </p:blipFill>
        <p:spPr bwMode="auto">
          <a:xfrm>
            <a:off x="4192172" y="4051494"/>
            <a:ext cx="3924886" cy="2447780"/>
          </a:xfrm>
          <a:prstGeom prst="rect">
            <a:avLst/>
          </a:prstGeom>
          <a:noFill/>
        </p:spPr>
      </p:pic>
    </p:spTree>
  </p:cSld>
  <p:clrMapOvr>
    <a:masterClrMapping/>
  </p:clrMapOvr>
  <p:transition advTm="5000">
    <p:wipe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4"/>
          <p:cNvPicPr>
            <a:picLocks noChangeAspect="1" noChangeArrowheads="1"/>
          </p:cNvPicPr>
          <p:nvPr/>
        </p:nvPicPr>
        <p:blipFill>
          <a:blip r:embed="rId2" cstate="print"/>
          <a:srcRect/>
          <a:stretch>
            <a:fillRect/>
          </a:stretch>
        </p:blipFill>
        <p:spPr bwMode="auto">
          <a:xfrm>
            <a:off x="1223890" y="2584212"/>
            <a:ext cx="5584873" cy="3521167"/>
          </a:xfrm>
          <a:prstGeom prst="rect">
            <a:avLst/>
          </a:prstGeom>
          <a:noFill/>
          <a:ln w="9525">
            <a:noFill/>
            <a:miter lim="800000"/>
            <a:headEnd/>
            <a:tailEnd/>
          </a:ln>
        </p:spPr>
      </p:pic>
      <p:pic>
        <p:nvPicPr>
          <p:cNvPr id="9" name="Picture 5"/>
          <p:cNvPicPr>
            <a:picLocks noChangeAspect="1" noChangeArrowheads="1"/>
          </p:cNvPicPr>
          <p:nvPr/>
        </p:nvPicPr>
        <p:blipFill>
          <a:blip r:embed="rId3" cstate="print"/>
          <a:srcRect/>
          <a:stretch>
            <a:fillRect/>
          </a:stretch>
        </p:blipFill>
        <p:spPr bwMode="auto">
          <a:xfrm>
            <a:off x="7050605" y="2589255"/>
            <a:ext cx="4874109" cy="3431717"/>
          </a:xfrm>
          <a:prstGeom prst="rect">
            <a:avLst/>
          </a:prstGeom>
          <a:noFill/>
          <a:ln w="9525">
            <a:noFill/>
            <a:miter lim="800000"/>
            <a:headEnd/>
            <a:tailEnd/>
          </a:ln>
        </p:spPr>
      </p:pic>
      <p:sp>
        <p:nvSpPr>
          <p:cNvPr id="33794" name="Rectangle 2"/>
          <p:cNvSpPr>
            <a:spLocks noChangeArrowheads="1"/>
          </p:cNvSpPr>
          <p:nvPr/>
        </p:nvSpPr>
        <p:spPr bwMode="auto">
          <a:xfrm>
            <a:off x="281354" y="984738"/>
            <a:ext cx="11910646" cy="156966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tabLst/>
            </a:pP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Особое место в системе воспитания детей с ОВЗ занимают утренники и развлечения. Высокий эмоциональный подъем, ожидание торжественного события обостряют чувства детей, они лучше воспринимают и усваивают содержание песен, стихов, что делает коррекционно-воспитательную работу более </a:t>
            </a:r>
            <a:r>
              <a:rPr kumimoji="0" lang="ru-RU"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эффективной</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ransition advTm="5000">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7"/>
          <p:cNvPicPr>
            <a:picLocks noChangeAspect="1" noChangeArrowheads="1"/>
          </p:cNvPicPr>
          <p:nvPr/>
        </p:nvPicPr>
        <p:blipFill>
          <a:blip r:embed="rId2" cstate="print"/>
          <a:srcRect/>
          <a:stretch>
            <a:fillRect/>
          </a:stretch>
        </p:blipFill>
        <p:spPr bwMode="auto">
          <a:xfrm>
            <a:off x="7005711" y="3024554"/>
            <a:ext cx="4423184" cy="2937297"/>
          </a:xfrm>
          <a:prstGeom prst="rect">
            <a:avLst/>
          </a:prstGeom>
          <a:noFill/>
          <a:ln w="9525">
            <a:noFill/>
            <a:miter lim="800000"/>
            <a:headEnd/>
            <a:tailEnd/>
          </a:ln>
        </p:spPr>
      </p:pic>
      <p:pic>
        <p:nvPicPr>
          <p:cNvPr id="3" name="Picture 6"/>
          <p:cNvPicPr>
            <a:picLocks noChangeAspect="1" noChangeArrowheads="1"/>
          </p:cNvPicPr>
          <p:nvPr/>
        </p:nvPicPr>
        <p:blipFill>
          <a:blip r:embed="rId3" cstate="print"/>
          <a:srcRect/>
          <a:stretch>
            <a:fillRect/>
          </a:stretch>
        </p:blipFill>
        <p:spPr bwMode="auto">
          <a:xfrm>
            <a:off x="840150" y="3173492"/>
            <a:ext cx="5426001" cy="2910651"/>
          </a:xfrm>
          <a:prstGeom prst="rect">
            <a:avLst/>
          </a:prstGeom>
          <a:noFill/>
          <a:ln w="9525">
            <a:noFill/>
            <a:miter lim="800000"/>
            <a:headEnd/>
            <a:tailEnd/>
          </a:ln>
        </p:spPr>
      </p:pic>
      <p:sp>
        <p:nvSpPr>
          <p:cNvPr id="4" name="Прямоугольник 3"/>
          <p:cNvSpPr/>
          <p:nvPr/>
        </p:nvSpPr>
        <p:spPr>
          <a:xfrm>
            <a:off x="506437" y="942535"/>
            <a:ext cx="11352628" cy="2308324"/>
          </a:xfrm>
          <a:prstGeom prst="rect">
            <a:avLst/>
          </a:prstGeom>
        </p:spPr>
        <p:txBody>
          <a:bodyPr wrap="square">
            <a:spAutoFit/>
          </a:bodyPr>
          <a:lstStyle/>
          <a:p>
            <a:r>
              <a:rPr lang="ru-RU" dirty="0" smtClean="0"/>
              <a:t> </a:t>
            </a:r>
            <a:r>
              <a:rPr lang="ru-RU" sz="2400" dirty="0" smtClean="0">
                <a:latin typeface="Times New Roman" pitchFamily="18" charset="0"/>
                <a:cs typeface="Times New Roman" pitchFamily="18" charset="0"/>
              </a:rPr>
              <a:t>Важно включать родителей в занятия с ребенком. Это могут быть совместные  игры, занятия по развитию речи, обучение танцам, участие в спектаклях, т. е. все те виды занятий, которые проводятся с ребенком. Привлечение родителей к активному участию, </a:t>
            </a:r>
            <a:r>
              <a:rPr lang="ru-RU" sz="2400" dirty="0" err="1" smtClean="0">
                <a:latin typeface="Times New Roman" pitchFamily="18" charset="0"/>
                <a:cs typeface="Times New Roman" pitchFamily="18" charset="0"/>
              </a:rPr>
              <a:t>музицированию</a:t>
            </a:r>
            <a:r>
              <a:rPr lang="ru-RU" sz="2400" dirty="0" smtClean="0">
                <a:latin typeface="Times New Roman" pitchFamily="18" charset="0"/>
                <a:cs typeface="Times New Roman" pitchFamily="18" charset="0"/>
              </a:rPr>
              <a:t>, и играм во время праздников и вечеров развлечений </a:t>
            </a:r>
            <a:br>
              <a:rPr lang="ru-RU" sz="2400" dirty="0" smtClean="0">
                <a:latin typeface="Times New Roman" pitchFamily="18" charset="0"/>
                <a:cs typeface="Times New Roman" pitchFamily="18" charset="0"/>
              </a:rPr>
            </a:br>
            <a:r>
              <a:rPr lang="ru-RU" sz="2400" dirty="0" smtClean="0"/>
              <a:t/>
            </a:r>
            <a:br>
              <a:rPr lang="ru-RU" sz="2400" dirty="0" smtClean="0"/>
            </a:br>
            <a:endParaRPr lang="ru-RU" sz="2400" dirty="0"/>
          </a:p>
        </p:txBody>
      </p:sp>
    </p:spTree>
  </p:cSld>
  <p:clrMapOvr>
    <a:masterClrMapping/>
  </p:clrMapOvr>
  <p:transition advTm="5000">
    <p:wipe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Марина\Desktop\ВСЕ ДЛЯ МАРИНЫ ЮРЬЕВНЫ\CIMG5920.JPG"/>
          <p:cNvPicPr>
            <a:picLocks noChangeAspect="1" noChangeArrowheads="1"/>
          </p:cNvPicPr>
          <p:nvPr/>
        </p:nvPicPr>
        <p:blipFill>
          <a:blip r:embed="rId2" cstate="print"/>
          <a:srcRect/>
          <a:stretch>
            <a:fillRect/>
          </a:stretch>
        </p:blipFill>
        <p:spPr bwMode="auto">
          <a:xfrm>
            <a:off x="278970" y="1394848"/>
            <a:ext cx="3983064" cy="3688596"/>
          </a:xfrm>
          <a:prstGeom prst="rect">
            <a:avLst/>
          </a:prstGeom>
          <a:noFill/>
        </p:spPr>
      </p:pic>
      <p:pic>
        <p:nvPicPr>
          <p:cNvPr id="2052" name="Picture 4" descr="C:\Users\Марина\Desktop\ВСЕ ДЛЯ МАРИНЫ ЮРЬЕВНЫ\CIMG5928.JPG"/>
          <p:cNvPicPr>
            <a:picLocks noChangeAspect="1" noChangeArrowheads="1"/>
          </p:cNvPicPr>
          <p:nvPr/>
        </p:nvPicPr>
        <p:blipFill>
          <a:blip r:embed="rId3" cstate="print"/>
          <a:srcRect/>
          <a:stretch>
            <a:fillRect/>
          </a:stretch>
        </p:blipFill>
        <p:spPr bwMode="auto">
          <a:xfrm>
            <a:off x="3691231" y="2066757"/>
            <a:ext cx="4159018" cy="3378631"/>
          </a:xfrm>
          <a:prstGeom prst="rect">
            <a:avLst/>
          </a:prstGeom>
          <a:noFill/>
        </p:spPr>
      </p:pic>
      <p:pic>
        <p:nvPicPr>
          <p:cNvPr id="3074" name="Picture 2" descr="C:\Users\Марина\Desktop\ВСЕ ДЛЯ МАРИНЫ ЮРЬЕВНЫ\CIMG5910.JPG"/>
          <p:cNvPicPr>
            <a:picLocks noChangeAspect="1" noChangeArrowheads="1"/>
          </p:cNvPicPr>
          <p:nvPr/>
        </p:nvPicPr>
        <p:blipFill>
          <a:blip r:embed="rId4" cstate="print"/>
          <a:srcRect/>
          <a:stretch>
            <a:fillRect/>
          </a:stretch>
        </p:blipFill>
        <p:spPr bwMode="auto">
          <a:xfrm>
            <a:off x="7500543" y="2554121"/>
            <a:ext cx="4494509" cy="3626602"/>
          </a:xfrm>
          <a:prstGeom prst="rect">
            <a:avLst/>
          </a:prstGeom>
          <a:noFill/>
        </p:spPr>
      </p:pic>
    </p:spTree>
  </p:cSld>
  <p:clrMapOvr>
    <a:masterClrMapping/>
  </p:clrMapOvr>
  <p:transition advTm="5000">
    <p:wipe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85850" y="1984375"/>
            <a:ext cx="10515600" cy="1325563"/>
          </a:xfrm>
        </p:spPr>
        <p:txBody>
          <a:bodyPr/>
          <a:lstStyle/>
          <a:p>
            <a:pPr algn="ctr"/>
            <a:r>
              <a:rPr lang="ru-RU" b="1" i="1" dirty="0" smtClean="0">
                <a:latin typeface="Times New Roman" pitchFamily="18" charset="0"/>
                <a:cs typeface="Times New Roman" pitchFamily="18" charset="0"/>
              </a:rPr>
              <a:t>БЛАГОДАРИМ  ЗА </a:t>
            </a:r>
            <a:r>
              <a:rPr lang="ru-RU" b="1" i="1" dirty="0">
                <a:latin typeface="Times New Roman" pitchFamily="18" charset="0"/>
                <a:cs typeface="Times New Roman" pitchFamily="18" charset="0"/>
              </a:rPr>
              <a:t>ВНИМАНИЕ!</a:t>
            </a:r>
          </a:p>
        </p:txBody>
      </p:sp>
    </p:spTree>
    <p:extLst>
      <p:ext uri="{BB962C8B-B14F-4D97-AF65-F5344CB8AC3E}">
        <p14:creationId xmlns="" xmlns:p14="http://schemas.microsoft.com/office/powerpoint/2010/main" val="1415721940"/>
      </p:ext>
    </p:extLst>
  </p:cSld>
  <p:clrMapOvr>
    <a:masterClrMapping/>
  </p:clrMapOvr>
  <p:transition advTm="5000">
    <p:wipe dir="d"/>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689317"/>
            <a:ext cx="10515600" cy="1001371"/>
          </a:xfrm>
        </p:spPr>
        <p:txBody>
          <a:bodyPr>
            <a:normAutofit/>
          </a:bodyPr>
          <a:lstStyle/>
          <a:p>
            <a:pPr algn="ctr"/>
            <a:r>
              <a:rPr lang="ru-RU" sz="2800" b="1" i="1" dirty="0" smtClean="0"/>
              <a:t>                        </a:t>
            </a:r>
            <a:br>
              <a:rPr lang="ru-RU" sz="2800" b="1" i="1" dirty="0" smtClean="0"/>
            </a:br>
            <a:r>
              <a:rPr lang="ru-RU" sz="2800" b="1" i="1" dirty="0" smtClean="0"/>
              <a:t> </a:t>
            </a:r>
            <a:r>
              <a:rPr lang="ru-RU" sz="2800" b="1" dirty="0" smtClean="0">
                <a:latin typeface="Times New Roman" pitchFamily="18" charset="0"/>
                <a:cs typeface="Times New Roman" pitchFamily="18" charset="0"/>
              </a:rPr>
              <a:t>Начальное музыкальное воспитание</a:t>
            </a:r>
            <a:endParaRPr lang="ru-RU" sz="2800" b="1" dirty="0">
              <a:latin typeface="Times New Roman" pitchFamily="18" charset="0"/>
              <a:cs typeface="Times New Roman" pitchFamily="18" charset="0"/>
            </a:endParaRPr>
          </a:p>
        </p:txBody>
      </p:sp>
      <p:sp>
        <p:nvSpPr>
          <p:cNvPr id="3" name="Содержимое 2"/>
          <p:cNvSpPr>
            <a:spLocks noGrp="1"/>
          </p:cNvSpPr>
          <p:nvPr>
            <p:ph idx="1"/>
          </p:nvPr>
        </p:nvSpPr>
        <p:spPr>
          <a:xfrm>
            <a:off x="838200" y="1803400"/>
            <a:ext cx="10541000" cy="4373563"/>
          </a:xfrm>
        </p:spPr>
        <p:txBody>
          <a:bodyPr/>
          <a:lstStyle/>
          <a:p>
            <a:pPr algn="just"/>
            <a:r>
              <a:rPr lang="ru-RU" dirty="0" smtClean="0">
                <a:latin typeface="Times New Roman" pitchFamily="18" charset="0"/>
                <a:cs typeface="Times New Roman" pitchFamily="18" charset="0"/>
              </a:rPr>
              <a:t>Сегодня музыкально-творческое воспитание человека, развитие его    природной музыкальности – это не только путь к эстетическому  образованию или способ приобщения к ценностям культуры, а очень эффективный способ развития самых разных способностей людей, путь к их самореализации как личности.</a:t>
            </a:r>
          </a:p>
          <a:p>
            <a:pPr algn="just"/>
            <a:r>
              <a:rPr lang="ru-RU" dirty="0" smtClean="0">
                <a:latin typeface="Times New Roman" pitchFamily="18" charset="0"/>
                <a:cs typeface="Times New Roman" pitchFamily="18" charset="0"/>
              </a:rPr>
              <a:t>Новые подходы к музыкальному образованию требуют и  использования абсолютно иных, наиболее эффективных педагогических технологий в развитии музыкальности детей</a:t>
            </a:r>
            <a:endParaRPr lang="ru-RU" dirty="0">
              <a:latin typeface="Times New Roman" pitchFamily="18" charset="0"/>
              <a:cs typeface="Times New Roman" pitchFamily="18" charset="0"/>
            </a:endParaRPr>
          </a:p>
        </p:txBody>
      </p:sp>
    </p:spTree>
  </p:cSld>
  <p:clrMapOvr>
    <a:masterClrMapping/>
  </p:clrMapOvr>
  <p:transition advTm="5000">
    <p:wipe dir="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1092200"/>
            <a:ext cx="9931400" cy="431800"/>
          </a:xfrm>
        </p:spPr>
        <p:txBody>
          <a:bodyPr>
            <a:normAutofit fontScale="90000"/>
          </a:bodyPr>
          <a:lstStyle/>
          <a:p>
            <a:r>
              <a:rPr lang="ru-RU" dirty="0" smtClean="0"/>
              <a:t> </a:t>
            </a:r>
            <a:br>
              <a:rPr lang="ru-RU" dirty="0" smtClean="0"/>
            </a:br>
            <a:endParaRPr lang="ru-RU" dirty="0"/>
          </a:p>
        </p:txBody>
      </p:sp>
      <p:sp>
        <p:nvSpPr>
          <p:cNvPr id="3" name="Содержимое 2"/>
          <p:cNvSpPr>
            <a:spLocks noGrp="1"/>
          </p:cNvSpPr>
          <p:nvPr>
            <p:ph idx="1"/>
          </p:nvPr>
        </p:nvSpPr>
        <p:spPr>
          <a:xfrm>
            <a:off x="838200" y="1322363"/>
            <a:ext cx="10515600" cy="4628271"/>
          </a:xfrm>
        </p:spPr>
        <p:txBody>
          <a:bodyPr>
            <a:normAutofit/>
          </a:bodyPr>
          <a:lstStyle/>
          <a:p>
            <a:pPr algn="just"/>
            <a:r>
              <a:rPr lang="ru-RU" dirty="0" smtClean="0">
                <a:latin typeface="Times New Roman" pitchFamily="18" charset="0"/>
                <a:cs typeface="Times New Roman" pitchFamily="18" charset="0"/>
              </a:rPr>
              <a:t>В образовательной области «Художественно-эстетическое развитие» применение ИКТ раскрывает большие возможности. Использование компьютера в дошкольном учреждении позволило значительно оживить совместную образовательную деятельность с детьми. Компьютерные технологии расширяют возможности музыкального руководителя в преподнесении музыкального и дидактического материала, предусмотренного образовательной программой дошкольного учреждения. Красочные познавательные презентации, видеофильмы помогают разнообразить процесс знакомства детей с музыкальным искусством, сделать встречу с музыкой более яркой, интересной.  </a:t>
            </a:r>
            <a:endParaRPr lang="ru-RU" dirty="0">
              <a:latin typeface="Times New Roman" pitchFamily="18" charset="0"/>
              <a:cs typeface="Times New Roman" pitchFamily="18" charset="0"/>
            </a:endParaRPr>
          </a:p>
        </p:txBody>
      </p:sp>
    </p:spTree>
  </p:cSld>
  <p:clrMapOvr>
    <a:masterClrMapping/>
  </p:clrMapOvr>
  <p:transition advTm="5000">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858129"/>
            <a:ext cx="10515600" cy="1308296"/>
          </a:xfrm>
        </p:spPr>
        <p:txBody>
          <a:bodyPr>
            <a:normAutofit fontScale="90000"/>
          </a:bodyPr>
          <a:lstStyle/>
          <a:p>
            <a:pPr algn="ctr"/>
            <a:r>
              <a:rPr lang="ru-RU" sz="2800" b="1" i="1" dirty="0" smtClean="0">
                <a:solidFill>
                  <a:srgbClr val="FF0000"/>
                </a:solidFill>
              </a:rPr>
              <a:t/>
            </a:r>
            <a:br>
              <a:rPr lang="ru-RU" sz="2800" b="1" i="1" dirty="0" smtClean="0">
                <a:solidFill>
                  <a:srgbClr val="FF0000"/>
                </a:solidFill>
              </a:rPr>
            </a:br>
            <a:r>
              <a:rPr lang="ru-RU" sz="2800" b="1" i="1" dirty="0" smtClean="0">
                <a:solidFill>
                  <a:srgbClr val="FF0000"/>
                </a:solidFill>
              </a:rPr>
              <a:t/>
            </a:r>
            <a:br>
              <a:rPr lang="ru-RU" sz="2800" b="1" i="1" dirty="0" smtClean="0">
                <a:solidFill>
                  <a:srgbClr val="FF0000"/>
                </a:solidFill>
              </a:rPr>
            </a:br>
            <a:r>
              <a:rPr lang="ru-RU" sz="2800" b="1" dirty="0" smtClean="0">
                <a:latin typeface="Times New Roman" pitchFamily="18" charset="0"/>
                <a:cs typeface="Times New Roman" pitchFamily="18" charset="0"/>
              </a:rPr>
              <a:t>Во все виды музыкальной деятельности возможны включения средства  новых информационных технологий</a:t>
            </a:r>
            <a:r>
              <a:rPr lang="ru-RU" sz="2800" dirty="0" smtClean="0">
                <a:latin typeface="Times New Roman" pitchFamily="18" charset="0"/>
                <a:cs typeface="Times New Roman" pitchFamily="18" charset="0"/>
              </a:rPr>
              <a:t/>
            </a:r>
            <a:br>
              <a:rPr lang="ru-RU" sz="2800" dirty="0" smtClean="0">
                <a:latin typeface="Times New Roman" pitchFamily="18" charset="0"/>
                <a:cs typeface="Times New Roman" pitchFamily="18" charset="0"/>
              </a:rPr>
            </a:br>
            <a:endParaRPr lang="ru-RU" sz="2800" dirty="0">
              <a:latin typeface="Times New Roman" pitchFamily="18" charset="0"/>
              <a:cs typeface="Times New Roman" pitchFamily="18" charset="0"/>
            </a:endParaRPr>
          </a:p>
        </p:txBody>
      </p:sp>
      <p:sp>
        <p:nvSpPr>
          <p:cNvPr id="3" name="Содержимое 2"/>
          <p:cNvSpPr>
            <a:spLocks noGrp="1"/>
          </p:cNvSpPr>
          <p:nvPr>
            <p:ph idx="1"/>
          </p:nvPr>
        </p:nvSpPr>
        <p:spPr>
          <a:xfrm>
            <a:off x="838200" y="1701800"/>
            <a:ext cx="10515600" cy="4475163"/>
          </a:xfrm>
        </p:spPr>
        <p:txBody>
          <a:bodyPr>
            <a:normAutofit/>
          </a:bodyPr>
          <a:lstStyle/>
          <a:p>
            <a:pPr>
              <a:buNone/>
            </a:pPr>
            <a:r>
              <a:rPr lang="ru-RU" dirty="0" smtClean="0"/>
              <a:t>  </a:t>
            </a:r>
          </a:p>
          <a:p>
            <a:r>
              <a:rPr lang="ru-RU" dirty="0" smtClean="0"/>
              <a:t> </a:t>
            </a:r>
            <a:r>
              <a:rPr lang="ru-RU" sz="2400" dirty="0" smtClean="0">
                <a:latin typeface="Times New Roman" pitchFamily="18" charset="0"/>
                <a:cs typeface="Times New Roman" pitchFamily="18" charset="0"/>
              </a:rPr>
              <a:t>Музыкальные занятия с применением ИКТ усиливают познавательный интерес дошкольников к музыке, активизируют детское внимание, так как появляются новые мотивы к усвоению предложенного материала. На таких занятиях дети обычно бывают более активными в совместном обсуждении музыкального произведения. Музыкальное занятие становится более содержательным, гармоничным и результативным.</a:t>
            </a:r>
          </a:p>
          <a:p>
            <a:r>
              <a:rPr lang="ru-RU" sz="2400" dirty="0" smtClean="0">
                <a:latin typeface="Times New Roman" pitchFamily="18" charset="0"/>
                <a:cs typeface="Times New Roman" pitchFamily="18" charset="0"/>
              </a:rPr>
              <a:t>       Особое внимание  в занятиях уделяется   внедрению инновационных технологий с использованием музыки: ритмопластики, детской аэробики, музыкотерапии и т.д.. </a:t>
            </a:r>
            <a:endParaRPr lang="ru-RU" sz="2400" dirty="0">
              <a:latin typeface="Times New Roman" pitchFamily="18" charset="0"/>
              <a:cs typeface="Times New Roman" pitchFamily="18" charset="0"/>
            </a:endParaRPr>
          </a:p>
        </p:txBody>
      </p:sp>
    </p:spTree>
  </p:cSld>
  <p:clrMapOvr>
    <a:masterClrMapping/>
  </p:clrMapOvr>
  <p:transition advTm="5000">
    <p:wipe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707922" y="1032388"/>
            <a:ext cx="9807677" cy="5144576"/>
          </a:xfrm>
        </p:spPr>
        <p:txBody>
          <a:bodyPr>
            <a:normAutofit fontScale="85000" lnSpcReduction="20000"/>
          </a:bodyPr>
          <a:lstStyle/>
          <a:p>
            <a:pPr algn="just">
              <a:buNone/>
            </a:pPr>
            <a:r>
              <a:rPr lang="ru-RU" b="1" dirty="0" smtClean="0">
                <a:latin typeface="Times New Roman" pitchFamily="18" charset="0"/>
                <a:cs typeface="Times New Roman" pitchFamily="18" charset="0"/>
              </a:rPr>
              <a:t>Пение </a:t>
            </a:r>
            <a:r>
              <a:rPr lang="ru-RU" dirty="0" smtClean="0">
                <a:latin typeface="Times New Roman" pitchFamily="18" charset="0"/>
                <a:cs typeface="Times New Roman" pitchFamily="18" charset="0"/>
              </a:rPr>
              <a:t>– основное средство музыкального воспитания. Оно наиболее близко и доступно детям. Дети любят петь. Исполняя песни, они глубже воспринимают музыку, активнее выражают свои переживания и чувства. В процессе пения у детей развиваются музыкальные способности: музыкальный слух, память, чувство ритма. Пение способствует развитию речи. Музыка и слово помогают вырабатывать такое качество как организованность. Особенно важным признанным специалистами лечебным средством является пение хором, наполняющее положительными эмоциями, дающее чувство единения: без хотя бы фрагментарного взаимодействия петь хором невозможно. Тексты песен и красота мелодий стимулируют интерес, активность поющих, обогащают внутренний мир. В таком психологическом состоянии ослабляются болезненные проявления, а благодаря этому легче преодолеваются и речевые трудности. Пение способствует развитию и укреплению легких и всего голосового аппарата. По мнению врачей, пение является лучшей формой дыхательной гимнастики. На уроках музыки часто используется микрофон, чтобы дети себя слышали во время пения и чтобы выявлять неправильно проговариваемые слова, которые мы исправляем в совместной работе.</a:t>
            </a:r>
            <a:endParaRPr lang="ru-RU" dirty="0">
              <a:latin typeface="Times New Roman" pitchFamily="18" charset="0"/>
              <a:cs typeface="Times New Roman" pitchFamily="18" charset="0"/>
            </a:endParaRPr>
          </a:p>
        </p:txBody>
      </p:sp>
    </p:spTree>
  </p:cSld>
  <p:clrMapOvr>
    <a:masterClrMapping/>
  </p:clrMapOvr>
  <p:transition advTm="5000">
    <p:wipe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609600" y="1041457"/>
            <a:ext cx="11064240" cy="1323439"/>
          </a:xfrm>
          <a:prstGeom prst="rect">
            <a:avLst/>
          </a:prstGeom>
        </p:spPr>
        <p:txBody>
          <a:bodyPr wrap="square">
            <a:spAutoFit/>
          </a:bodyPr>
          <a:lstStyle/>
          <a:p>
            <a:pPr algn="just"/>
            <a:r>
              <a:rPr lang="ru-RU" sz="2000" dirty="0" smtClean="0">
                <a:latin typeface="Times New Roman" pitchFamily="18" charset="0"/>
                <a:cs typeface="Times New Roman" pitchFamily="18" charset="0"/>
              </a:rPr>
              <a:t>Пение способствует развитию и укреплению легких и всего голосового аппарата. По мнению врачей, пение является лучшей формой дыхательной гимнастики. На уроках музыки часто используется микрофон, чтобы дети себя слышали во время пения и чтобы выявлять неправильно проговариваемые слова, которые мы исправляем в совместной работе.</a:t>
            </a:r>
            <a:r>
              <a:rPr lang="ru-RU" sz="2000" dirty="0" smtClean="0">
                <a:solidFill>
                  <a:srgbClr val="FF0000"/>
                </a:solidFill>
                <a:latin typeface="Times New Roman" pitchFamily="18" charset="0"/>
                <a:cs typeface="Times New Roman" pitchFamily="18" charset="0"/>
              </a:rPr>
              <a:t> </a:t>
            </a:r>
            <a:endParaRPr lang="ru-RU" sz="2000" dirty="0">
              <a:latin typeface="Times New Roman" pitchFamily="18" charset="0"/>
              <a:cs typeface="Times New Roman" pitchFamily="18" charset="0"/>
            </a:endParaRPr>
          </a:p>
        </p:txBody>
      </p:sp>
      <p:pic>
        <p:nvPicPr>
          <p:cNvPr id="2050" name="Picture 2" descr="D:\Documents and Settings\Admin\Рабочий стол\для Марины Юрьевы\IMG-76676ee0accccccc3616d5f0dfca6989-V.jpg"/>
          <p:cNvPicPr>
            <a:picLocks noChangeAspect="1" noChangeArrowheads="1"/>
          </p:cNvPicPr>
          <p:nvPr/>
        </p:nvPicPr>
        <p:blipFill>
          <a:blip r:embed="rId2" cstate="print"/>
          <a:srcRect/>
          <a:stretch>
            <a:fillRect/>
          </a:stretch>
        </p:blipFill>
        <p:spPr bwMode="auto">
          <a:xfrm>
            <a:off x="711200" y="2851224"/>
            <a:ext cx="3318580" cy="3401534"/>
          </a:xfrm>
          <a:prstGeom prst="rect">
            <a:avLst/>
          </a:prstGeom>
          <a:noFill/>
        </p:spPr>
      </p:pic>
      <p:pic>
        <p:nvPicPr>
          <p:cNvPr id="2051" name="Picture 3" descr="D:\Documents and Settings\Admin\Рабочий стол\для Марины Юрьевы\IMG-d484898cac75bcc6116de6e60c1a3c90-V.jpg"/>
          <p:cNvPicPr>
            <a:picLocks noChangeAspect="1" noChangeArrowheads="1"/>
          </p:cNvPicPr>
          <p:nvPr/>
        </p:nvPicPr>
        <p:blipFill>
          <a:blip r:embed="rId3" cstate="print"/>
          <a:srcRect/>
          <a:stretch>
            <a:fillRect/>
          </a:stretch>
        </p:blipFill>
        <p:spPr bwMode="auto">
          <a:xfrm>
            <a:off x="19436066" y="-12336194"/>
            <a:ext cx="2981974" cy="3975965"/>
          </a:xfrm>
          <a:prstGeom prst="rect">
            <a:avLst/>
          </a:prstGeom>
          <a:noFill/>
        </p:spPr>
      </p:pic>
      <p:pic>
        <p:nvPicPr>
          <p:cNvPr id="2052" name="Picture 4" descr="D:\Documents and Settings\Admin\Рабочий стол\для Марины Юрьевы\IMG-d484898cac75bcc6116de6e60c1a3c90-V.jpg"/>
          <p:cNvPicPr>
            <a:picLocks noChangeAspect="1" noChangeArrowheads="1"/>
          </p:cNvPicPr>
          <p:nvPr/>
        </p:nvPicPr>
        <p:blipFill>
          <a:blip r:embed="rId4" cstate="print"/>
          <a:srcRect/>
          <a:stretch>
            <a:fillRect/>
          </a:stretch>
        </p:blipFill>
        <p:spPr bwMode="auto">
          <a:xfrm>
            <a:off x="4804229" y="3052513"/>
            <a:ext cx="3124599" cy="3050745"/>
          </a:xfrm>
          <a:prstGeom prst="rect">
            <a:avLst/>
          </a:prstGeom>
          <a:noFill/>
        </p:spPr>
      </p:pic>
      <p:pic>
        <p:nvPicPr>
          <p:cNvPr id="2053" name="Picture 5" descr="E:\портфолио\фото портфолио\CIMG2175.JPG"/>
          <p:cNvPicPr>
            <a:picLocks noChangeAspect="1" noChangeArrowheads="1"/>
          </p:cNvPicPr>
          <p:nvPr/>
        </p:nvPicPr>
        <p:blipFill>
          <a:blip r:embed="rId5"/>
          <a:srcRect/>
          <a:stretch>
            <a:fillRect/>
          </a:stretch>
        </p:blipFill>
        <p:spPr bwMode="auto">
          <a:xfrm>
            <a:off x="8490859" y="2895600"/>
            <a:ext cx="3178628" cy="3171371"/>
          </a:xfrm>
          <a:prstGeom prst="rect">
            <a:avLst/>
          </a:prstGeom>
          <a:noFill/>
        </p:spPr>
      </p:pic>
    </p:spTree>
  </p:cSld>
  <p:clrMapOvr>
    <a:masterClrMapping/>
  </p:clrMapOvr>
  <p:transition advTm="5000">
    <p:wipe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464234"/>
            <a:ext cx="10515600" cy="2264898"/>
          </a:xfrm>
        </p:spPr>
        <p:txBody>
          <a:bodyPr>
            <a:normAutofit fontScale="90000"/>
          </a:bodyPr>
          <a:lstStyle/>
          <a:p>
            <a:pPr algn="just"/>
            <a:r>
              <a:rPr lang="ru-RU" sz="1600" b="1" dirty="0" smtClean="0">
                <a:solidFill>
                  <a:srgbClr val="FF0000"/>
                </a:solidFill>
              </a:rPr>
              <a:t>                                                                                   </a:t>
            </a:r>
            <a:br>
              <a:rPr lang="ru-RU" sz="1600" b="1" dirty="0" smtClean="0">
                <a:solidFill>
                  <a:srgbClr val="FF0000"/>
                </a:solidFill>
              </a:rPr>
            </a:br>
            <a:r>
              <a:rPr lang="ru-RU" sz="2700" b="1" dirty="0" smtClean="0">
                <a:solidFill>
                  <a:srgbClr val="FF0000"/>
                </a:solidFill>
              </a:rPr>
              <a:t/>
            </a:r>
            <a:br>
              <a:rPr lang="ru-RU" sz="2700" b="1" dirty="0" smtClean="0">
                <a:solidFill>
                  <a:srgbClr val="FF0000"/>
                </a:solidFill>
              </a:rPr>
            </a:br>
            <a:r>
              <a:rPr lang="ru-RU" sz="2700" b="1" dirty="0" smtClean="0">
                <a:latin typeface="Times New Roman" pitchFamily="18" charset="0"/>
                <a:cs typeface="Times New Roman" pitchFamily="18" charset="0"/>
              </a:rPr>
              <a:t>                                              Слушание музыки</a:t>
            </a:r>
            <a:r>
              <a:rPr lang="ru-RU" sz="1600" b="1" i="1" dirty="0" smtClean="0"/>
              <a:t/>
            </a:r>
            <a:br>
              <a:rPr lang="ru-RU" sz="1600" b="1" i="1" dirty="0" smtClean="0"/>
            </a:br>
            <a:r>
              <a:rPr lang="ru-RU" sz="1400" dirty="0" smtClean="0"/>
              <a:t/>
            </a:r>
            <a:br>
              <a:rPr lang="ru-RU" sz="1400" dirty="0" smtClean="0"/>
            </a:br>
            <a:r>
              <a:rPr lang="ru-RU" sz="2000" dirty="0" smtClean="0">
                <a:latin typeface="Times New Roman" pitchFamily="18" charset="0"/>
                <a:cs typeface="Times New Roman" pitchFamily="18" charset="0"/>
              </a:rPr>
              <a:t>В разделе «Слушание музыки» использую компьютерные  презентации. Они позволяют обогатить процесс эмоционально-образного познания, вызывают желание неоднократно слушать музыкальное произведение, помогают надолго запомнить предложенное для слушания музыкальное произведение. Презентации незаменимы при знакомстве детей с творчеством композиторов, в этом случае яркие портреты, фотографии привлекают внимание детей, развивают познавательную деятельность, разнообразят впечатления детей.  </a:t>
            </a:r>
            <a:r>
              <a:rPr lang="ru-RU" sz="1400" dirty="0" smtClean="0"/>
              <a:t/>
            </a:r>
            <a:br>
              <a:rPr lang="ru-RU" sz="1400" dirty="0" smtClean="0"/>
            </a:br>
            <a:endParaRPr lang="ru-RU" sz="1400" dirty="0"/>
          </a:p>
        </p:txBody>
      </p:sp>
      <p:pic>
        <p:nvPicPr>
          <p:cNvPr id="1026" name="Picture 2" descr="D:\Documents and Settings\Admin\Рабочий стол\для Марины Юрьевы\IMG-c846b7e5dc8a8c385baa3af764fa2a92-V.jpg"/>
          <p:cNvPicPr>
            <a:picLocks noChangeAspect="1" noChangeArrowheads="1"/>
          </p:cNvPicPr>
          <p:nvPr/>
        </p:nvPicPr>
        <p:blipFill>
          <a:blip r:embed="rId2" cstate="print"/>
          <a:srcRect/>
          <a:stretch>
            <a:fillRect/>
          </a:stretch>
        </p:blipFill>
        <p:spPr bwMode="auto">
          <a:xfrm>
            <a:off x="1902542" y="2710961"/>
            <a:ext cx="3598605" cy="3717974"/>
          </a:xfrm>
          <a:prstGeom prst="rect">
            <a:avLst/>
          </a:prstGeom>
          <a:noFill/>
        </p:spPr>
      </p:pic>
      <p:pic>
        <p:nvPicPr>
          <p:cNvPr id="1027" name="Picture 3" descr="D:\Documents and Settings\Admin\Рабочий стол\для Марины Юрьевы\IMG-5c84e40dd925c2e17b45219803cb0484-V.jpg"/>
          <p:cNvPicPr>
            <a:picLocks noChangeAspect="1" noChangeArrowheads="1"/>
          </p:cNvPicPr>
          <p:nvPr/>
        </p:nvPicPr>
        <p:blipFill>
          <a:blip r:embed="rId3" cstate="print"/>
          <a:srcRect/>
          <a:stretch>
            <a:fillRect/>
          </a:stretch>
        </p:blipFill>
        <p:spPr bwMode="auto">
          <a:xfrm>
            <a:off x="6921304" y="2728359"/>
            <a:ext cx="3874515" cy="3731435"/>
          </a:xfrm>
          <a:prstGeom prst="rect">
            <a:avLst/>
          </a:prstGeom>
          <a:noFill/>
        </p:spPr>
      </p:pic>
    </p:spTree>
  </p:cSld>
  <p:clrMapOvr>
    <a:masterClrMapping/>
  </p:clrMapOvr>
  <p:transition advTm="5000">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Заголовок 8"/>
          <p:cNvSpPr>
            <a:spLocks noGrp="1"/>
          </p:cNvSpPr>
          <p:nvPr>
            <p:ph type="title"/>
          </p:nvPr>
        </p:nvSpPr>
        <p:spPr>
          <a:xfrm>
            <a:off x="838200" y="365125"/>
            <a:ext cx="10515600" cy="1773164"/>
          </a:xfrm>
        </p:spPr>
        <p:txBody>
          <a:bodyPr>
            <a:normAutofit/>
          </a:bodyPr>
          <a:lstStyle/>
          <a:p>
            <a:pPr algn="ctr"/>
            <a:r>
              <a:rPr lang="ru-RU" sz="2000" dirty="0" smtClean="0"/>
              <a:t/>
            </a:r>
            <a:br>
              <a:rPr lang="ru-RU" sz="2000" dirty="0" smtClean="0"/>
            </a:br>
            <a:r>
              <a:rPr lang="ru-RU" sz="2000" dirty="0" smtClean="0"/>
              <a:t/>
            </a:r>
            <a:br>
              <a:rPr lang="ru-RU" sz="2000" dirty="0" smtClean="0"/>
            </a:br>
            <a:r>
              <a:rPr lang="ru-RU" sz="2700" dirty="0" smtClean="0">
                <a:latin typeface="Times New Roman" pitchFamily="18" charset="0"/>
                <a:cs typeface="Times New Roman" pitchFamily="18" charset="0"/>
              </a:rPr>
              <a:t>Совместная  деятельность музыкального руководителя и педагогов направлена на развитие музыкальных способностей, эмоциональной сферы и творческой  деятельности воспитанников </a:t>
            </a:r>
            <a:endParaRPr lang="ru-RU" sz="2700" dirty="0">
              <a:latin typeface="Times New Roman" pitchFamily="18" charset="0"/>
              <a:cs typeface="Times New Roman" pitchFamily="18" charset="0"/>
            </a:endParaRPr>
          </a:p>
        </p:txBody>
      </p:sp>
      <p:pic>
        <p:nvPicPr>
          <p:cNvPr id="34818" name="Picture 2" descr="G:\семинар\ритмика\PO20101209_0083.JPG"/>
          <p:cNvPicPr>
            <a:picLocks noGrp="1" noChangeAspect="1" noChangeArrowheads="1"/>
          </p:cNvPicPr>
          <p:nvPr>
            <p:ph idx="4294967295"/>
          </p:nvPr>
        </p:nvPicPr>
        <p:blipFill>
          <a:blip r:embed="rId2" cstate="print"/>
          <a:srcRect/>
          <a:stretch>
            <a:fillRect/>
          </a:stretch>
        </p:blipFill>
        <p:spPr bwMode="auto">
          <a:xfrm>
            <a:off x="0" y="2385234"/>
            <a:ext cx="4262438" cy="3209925"/>
          </a:xfrm>
          <a:prstGeom prst="rect">
            <a:avLst/>
          </a:prstGeom>
          <a:noFill/>
        </p:spPr>
      </p:pic>
      <p:pic>
        <p:nvPicPr>
          <p:cNvPr id="34822" name="Picture 6" descr="G:\семинар\ритмика котолевской\CIMG3809.JPG"/>
          <p:cNvPicPr>
            <a:picLocks noChangeAspect="1" noChangeArrowheads="1"/>
          </p:cNvPicPr>
          <p:nvPr/>
        </p:nvPicPr>
        <p:blipFill>
          <a:blip r:embed="rId3" cstate="print"/>
          <a:srcRect/>
          <a:stretch>
            <a:fillRect/>
          </a:stretch>
        </p:blipFill>
        <p:spPr bwMode="auto">
          <a:xfrm>
            <a:off x="3628104" y="2506545"/>
            <a:ext cx="4586748" cy="3423992"/>
          </a:xfrm>
          <a:prstGeom prst="rect">
            <a:avLst/>
          </a:prstGeom>
          <a:noFill/>
        </p:spPr>
      </p:pic>
      <p:pic>
        <p:nvPicPr>
          <p:cNvPr id="5" name="Picture 3"/>
          <p:cNvPicPr>
            <a:picLocks noChangeAspect="1" noChangeArrowheads="1"/>
          </p:cNvPicPr>
          <p:nvPr/>
        </p:nvPicPr>
        <p:blipFill>
          <a:blip r:embed="rId4" cstate="print"/>
          <a:srcRect/>
          <a:stretch>
            <a:fillRect/>
          </a:stretch>
        </p:blipFill>
        <p:spPr bwMode="auto">
          <a:xfrm>
            <a:off x="7903029" y="3038168"/>
            <a:ext cx="3866183" cy="3200400"/>
          </a:xfrm>
          <a:prstGeom prst="rect">
            <a:avLst/>
          </a:prstGeom>
          <a:noFill/>
          <a:ln w="9525">
            <a:noFill/>
            <a:miter lim="800000"/>
            <a:headEnd/>
            <a:tailEnd/>
          </a:ln>
          <a:effectLst/>
        </p:spPr>
      </p:pic>
    </p:spTree>
  </p:cSld>
  <p:clrMapOvr>
    <a:masterClrMapping/>
  </p:clrMapOvr>
  <p:transition advTm="5000">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838200" y="689317"/>
            <a:ext cx="10515600" cy="1392701"/>
          </a:xfrm>
        </p:spPr>
        <p:txBody>
          <a:bodyPr>
            <a:normAutofit/>
          </a:bodyPr>
          <a:lstStyle/>
          <a:p>
            <a:pPr algn="ctr"/>
            <a:r>
              <a:rPr lang="ru-RU" sz="2400" dirty="0" smtClean="0">
                <a:solidFill>
                  <a:srgbClr val="FF0000"/>
                </a:solidFill>
              </a:rPr>
              <a:t/>
            </a:r>
            <a:br>
              <a:rPr lang="ru-RU" sz="2400" dirty="0" smtClean="0">
                <a:solidFill>
                  <a:srgbClr val="FF0000"/>
                </a:solidFill>
              </a:rPr>
            </a:br>
            <a:r>
              <a:rPr lang="ru-RU" sz="2800" dirty="0" smtClean="0">
                <a:latin typeface="Times New Roman" pitchFamily="18" charset="0"/>
                <a:cs typeface="Times New Roman" pitchFamily="18" charset="0"/>
              </a:rPr>
              <a:t>Музыкальные игры, способствующие развитию речи, внимания, развитие чувства ритма</a:t>
            </a:r>
            <a:endParaRPr lang="ru-RU" sz="2800" dirty="0">
              <a:latin typeface="Times New Roman" pitchFamily="18" charset="0"/>
              <a:cs typeface="Times New Roman" pitchFamily="18" charset="0"/>
            </a:endParaRPr>
          </a:p>
        </p:txBody>
      </p:sp>
      <p:pic>
        <p:nvPicPr>
          <p:cNvPr id="4" name="Picture 2" descr="D:\Documents and Settings\Admin\Рабочий стол\фото марина\IMG-20221122-WA0006.jpg"/>
          <p:cNvPicPr>
            <a:picLocks noChangeAspect="1" noChangeArrowheads="1"/>
          </p:cNvPicPr>
          <p:nvPr/>
        </p:nvPicPr>
        <p:blipFill>
          <a:blip r:embed="rId2"/>
          <a:srcRect/>
          <a:stretch>
            <a:fillRect/>
          </a:stretch>
        </p:blipFill>
        <p:spPr bwMode="auto">
          <a:xfrm>
            <a:off x="543217" y="2321168"/>
            <a:ext cx="4070985" cy="3165231"/>
          </a:xfrm>
          <a:prstGeom prst="rect">
            <a:avLst/>
          </a:prstGeom>
          <a:noFill/>
        </p:spPr>
      </p:pic>
      <p:pic>
        <p:nvPicPr>
          <p:cNvPr id="5" name="Picture 3" descr="D:\Documents and Settings\Admin\Рабочий стол\фото марина\IMG-20221122-WA0008.jpg"/>
          <p:cNvPicPr>
            <a:picLocks noChangeAspect="1" noChangeArrowheads="1"/>
          </p:cNvPicPr>
          <p:nvPr/>
        </p:nvPicPr>
        <p:blipFill>
          <a:blip r:embed="rId3"/>
          <a:srcRect/>
          <a:stretch>
            <a:fillRect/>
          </a:stretch>
        </p:blipFill>
        <p:spPr bwMode="auto">
          <a:xfrm>
            <a:off x="4403188" y="3362179"/>
            <a:ext cx="3559125" cy="3305908"/>
          </a:xfrm>
          <a:prstGeom prst="rect">
            <a:avLst/>
          </a:prstGeom>
          <a:noFill/>
        </p:spPr>
      </p:pic>
      <p:pic>
        <p:nvPicPr>
          <p:cNvPr id="7" name="Picture 4" descr="D:\Documents and Settings\Admin\Рабочий стол\фото марина\IMG-20221122-WA0011.jpg"/>
          <p:cNvPicPr>
            <a:picLocks noChangeAspect="1" noChangeArrowheads="1"/>
          </p:cNvPicPr>
          <p:nvPr/>
        </p:nvPicPr>
        <p:blipFill>
          <a:blip r:embed="rId4"/>
          <a:srcRect/>
          <a:stretch>
            <a:fillRect/>
          </a:stretch>
        </p:blipFill>
        <p:spPr bwMode="auto">
          <a:xfrm>
            <a:off x="7934178" y="2479599"/>
            <a:ext cx="4011077" cy="3548743"/>
          </a:xfrm>
          <a:prstGeom prst="rect">
            <a:avLst/>
          </a:prstGeom>
          <a:noFill/>
        </p:spPr>
      </p:pic>
    </p:spTree>
  </p:cSld>
  <p:clrMapOvr>
    <a:masterClrMapping/>
  </p:clrMapOvr>
  <p:transition advTm="5000">
    <p:wipe dir="d"/>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1824</TotalTime>
  <Words>429</Words>
  <Application>Microsoft Office PowerPoint</Application>
  <PresentationFormat>Произвольный</PresentationFormat>
  <Paragraphs>37</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Государственное бюджетное дошкольное образовательное учреждение  Детский сад №73 Красногвардейского района                               СП « Детский сад №52» ГБОУ СОШ №26 г. Сызрани</vt:lpstr>
      <vt:lpstr>                          Начальное музыкальное воспитание</vt:lpstr>
      <vt:lpstr>  </vt:lpstr>
      <vt:lpstr>  Во все виды музыкальной деятельности возможны включения средства  новых информационных технологий </vt:lpstr>
      <vt:lpstr>Слайд 5</vt:lpstr>
      <vt:lpstr>Слайд 6</vt:lpstr>
      <vt:lpstr>                                                                                                                                   Слушание музыки  В разделе «Слушание музыки» использую компьютерные  презентации. Они позволяют обогатить процесс эмоционально-образного познания, вызывают желание неоднократно слушать музыкальное произведение, помогают надолго запомнить предложенное для слушания музыкальное произведение. Презентации незаменимы при знакомстве детей с творчеством композиторов, в этом случае яркие портреты, фотографии привлекают внимание детей, развивают познавательную деятельность, разнообразят впечатления детей.   </vt:lpstr>
      <vt:lpstr>  Совместная  деятельность музыкального руководителя и педагогов направлена на развитие музыкальных способностей, эмоциональной сферы и творческой  деятельности воспитанников </vt:lpstr>
      <vt:lpstr> Музыкальные игры, способствующие развитию речи, внимания, развитие чувства ритма</vt:lpstr>
      <vt:lpstr>Система взаимодействия воспитателя и музыкального руководителя группы комбинированной направленности.   Осуществляя  работу, как воспитатель так  и музыкальный руководитель учитывают:    - структуру речевого нарушения;   - осуществляют индивидуальный подход к детям;   - закрепляют знания, умения и навыки, приобретенные на логопедических занятиях;   - всесторонне развивают личность дошкольника   Взаимодействие воспитателя и музыкального руководителя, в первую очередь, осуществляется на музыкальных занятиях. Так как музыкальный руководитель находится около инструмента, он не всегда способен оказать ребенку необходимую помощь. Учитывая индивидуальные особенности детей, воспитатель помогает  выполнять серию необходимых движений, уточняю инструкцию музыкального руководителя, направляет  и поддерживает  детей. </vt:lpstr>
      <vt:lpstr>Слайд 11</vt:lpstr>
      <vt:lpstr> Техническое и методическое оснащение музыкального зала</vt:lpstr>
      <vt:lpstr>Слайд 13</vt:lpstr>
      <vt:lpstr>Слайд 14</vt:lpstr>
      <vt:lpstr>Слайд 15</vt:lpstr>
      <vt:lpstr>БЛАГОДАРИМ  ЗА ВНИМАНИЕ!</vt:lpstr>
    </vt:vector>
  </TitlesOfParts>
  <Company>UralSOFT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Государственное бюджетное дошкольное образовательное учреждение  Детский сад №73 Красногвардейского района</dc:title>
  <dc:creator>Костя</dc:creator>
  <cp:lastModifiedBy>Admin</cp:lastModifiedBy>
  <cp:revision>180</cp:revision>
  <dcterms:created xsi:type="dcterms:W3CDTF">2018-03-18T19:06:09Z</dcterms:created>
  <dcterms:modified xsi:type="dcterms:W3CDTF">2022-11-25T08:02:49Z</dcterms:modified>
</cp:coreProperties>
</file>