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94" r:id="rId4"/>
    <p:sldId id="264" r:id="rId5"/>
    <p:sldId id="293" r:id="rId7"/>
    <p:sldId id="257" r:id="rId8"/>
    <p:sldId id="290" r:id="rId9"/>
    <p:sldId id="296" r:id="rId10"/>
    <p:sldId id="297" r:id="rId11"/>
    <p:sldId id="291" r:id="rId12"/>
    <p:sldId id="292" r:id="rId13"/>
    <p:sldId id="261" r:id="rId14"/>
    <p:sldId id="260" r:id="rId15"/>
    <p:sldId id="262" r:id="rId16"/>
    <p:sldId id="263" r:id="rId17"/>
    <p:sldId id="276" r:id="rId18"/>
    <p:sldId id="277" r:id="rId19"/>
    <p:sldId id="282" r:id="rId20"/>
    <p:sldId id="295" r:id="rId21"/>
    <p:sldId id="322" r:id="rId22"/>
    <p:sldId id="286" r:id="rId23"/>
    <p:sldId id="289" r:id="rId24"/>
    <p:sldId id="285" r:id="rId25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 showGuides="1">
      <p:cViewPr varScale="1">
        <p:scale>
          <a:sx n="64" d="100"/>
          <a:sy n="64" d="100"/>
        </p:scale>
        <p:origin x="-9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453D9-E321-4DFB-B333-22F11DCC8E92}" type="datetimeFigureOut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C5F3-6A1F-4FC7-8DC3-9283570EEB6C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C5F3-6A1F-4FC7-8DC3-9283570EEB6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B3702-F07F-4993-8500-381DC68039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>
                <a:solidFill>
                  <a:srgbClr val="D1EAEE"/>
                </a:solidFill>
                <a:latin typeface="Constantia" panose="02030602050306030303" pitchFamily="18" charset="0"/>
              </a:rPr>
            </a:fld>
            <a:endParaRPr lang="ru-RU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1312BE-3146-4200-9D72-16F5E52E1B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F091-6429-49BA-9EEF-200D2585F8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035848-26C6-4FA2-8421-EF1A5E536C8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A75B47-D0C1-41C1-AE88-1678AD02AB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>
                <a:solidFill>
                  <a:srgbClr val="D1EAEE"/>
                </a:solidFill>
                <a:latin typeface="Constantia" panose="02030602050306030303" pitchFamily="18" charset="0"/>
              </a:rPr>
            </a:fld>
            <a:endParaRPr lang="ru-RU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26BC0-286A-4A77-BEB1-2D14DEBF29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B7B5B0-6D1E-42A6-ABBF-5D33653180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18901-4001-4FCD-B9D7-14CCAB182B2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7D8582-5CD5-47EA-BCA6-08672979CA5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F364F1-338F-456F-95B4-12DF62C5C2F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C603AB-4400-4F6E-B3AB-28210B66F4E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>
                <a:latin typeface="Constantia" panose="02030602050306030303" pitchFamily="18" charset="0"/>
              </a:rPr>
            </a:fld>
            <a:endParaRPr lang="ru-RU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dirty="0"/>
              <a:t>Образец заголовка</a:t>
            </a:r>
            <a:endParaRPr lang="en-US" altLang="x-none" dirty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E15F53-B5BC-4A2D-8F67-FCEFA6911CC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6.png"/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528" y="214290"/>
            <a:ext cx="8280920" cy="2286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/>
            <a:br>
              <a:rPr kumimoji="0" lang="ru-RU" sz="40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kumimoji="0" lang="ru-RU" sz="400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r>
              <a:rPr lang="ru-RU" sz="4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фессиональное сопровождение обуч</a:t>
            </a:r>
            <a:r>
              <a:rPr kumimoji="0" lang="ru-RU" sz="400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ающихся с интеллектуальными нарушениями в школе-интернате</a:t>
            </a:r>
            <a:endParaRPr kumimoji="0" lang="ru-RU" sz="400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2525" y="3255010"/>
            <a:ext cx="4852670" cy="2550160"/>
          </a:xfrm>
        </p:spPr>
        <p:txBody>
          <a:bodyPr vert="horz" wrap="square" lIns="0" tIns="45720" rIns="18288" bIns="45720" anchor="t" anchorCtr="0">
            <a:scene3d>
              <a:camera prst="orthographicFront"/>
              <a:lightRig rig="threePt" dir="t"/>
            </a:scene3d>
          </a:bodyPr>
          <a:lstStyle/>
          <a:p>
            <a:pPr marR="0" algn="ctr" eaLnBrk="1" hangingPunct="1">
              <a:buClr>
                <a:srgbClr val="0BD0D9"/>
              </a:buClr>
              <a:buSzPct val="95000"/>
            </a:pPr>
            <a:r>
              <a:rPr kern="1200" dirty="0">
                <a:latin typeface="+mn-lt"/>
                <a:ea typeface="+mn-ea"/>
                <a:cs typeface="+mn-cs"/>
              </a:rPr>
              <a:t> </a:t>
            </a:r>
            <a:r>
              <a:rPr sz="20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ГБОУ школа-интернат имени 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И.</a:t>
            </a: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Е.</a:t>
            </a: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Егорова</a:t>
            </a:r>
            <a:endParaRPr lang="ru-RU" sz="20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R="0" algn="ctr" eaLnBrk="1" hangingPunct="1">
              <a:buClr>
                <a:srgbClr val="0BD0D9"/>
              </a:buClr>
              <a:buSzPct val="95000"/>
            </a:pP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Самарской области</a:t>
            </a: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о 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Новокуйбышевс</a:t>
            </a: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к</a:t>
            </a:r>
            <a:endParaRPr lang="ru-RU" sz="20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R="0" algn="ctr" eaLnBrk="1" hangingPunct="1">
              <a:buClr>
                <a:srgbClr val="0BD0D9"/>
              </a:buClr>
              <a:buSzPct val="95000"/>
            </a:pP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sz="2000" kern="1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Воспитател</a:t>
            </a: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endParaRPr lang="ru-RU" sz="20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R="0" algn="ctr" eaLnBrk="1" hangingPunct="1">
              <a:buClr>
                <a:srgbClr val="0BD0D9"/>
              </a:buClr>
              <a:buSzPct val="95000"/>
            </a:pPr>
            <a:r>
              <a:rPr lang="ru-RU" sz="200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2000" kern="12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Свищёва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sz="20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М.В.</a:t>
            </a:r>
            <a:endParaRPr sz="20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R="0" algn="ctr" eaLnBrk="1" hangingPunct="1">
              <a:buClr>
                <a:srgbClr val="0BD0D9"/>
              </a:buClr>
              <a:buSzPct val="95000"/>
            </a:pP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                  </a:t>
            </a:r>
            <a:r>
              <a:rPr lang="ru-RU"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     </a:t>
            </a:r>
            <a:r>
              <a:rPr sz="20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       </a:t>
            </a:r>
            <a:endParaRPr sz="20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372225" y="2997200"/>
            <a:ext cx="2618105" cy="3491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181363" cy="419894"/>
          </a:xfrm>
        </p:spPr>
        <p:txBody>
          <a:bodyPr/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Профориентация для обучающихся с инвалидностью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23528" y="1052736"/>
            <a:ext cx="8246805" cy="54006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Необходимо провести тщательный анализ  здоровья обучающегося.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А также ознакомиться с рекомендациями врача.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Необходимо учесть все показания и противопоказания.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Людям с нарушениями  ЦНС не рекомендуется работать там, где наблюдается психоэмоциональное напряжение, в шумных местах, с повышенной вибрацией в неблагоприятном  микроклимате, нельзя  выбирать профессию, где человек будет контактировать с токсическими веществами.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sz="3200" b="1" dirty="0">
                <a:solidFill>
                  <a:schemeClr val="accent1">
                    <a:lumMod val="50000"/>
                  </a:schemeClr>
                </a:solidFill>
              </a:rPr>
              <a:t>Специальности которые может приобрести выпускник коррекционной школы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Рабочий по благоустройству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населенных     пунктов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Char char=""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Столяр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Char char=""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Садовник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Char char=""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Цветовод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Char char=""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Рабочий зеленого хозяйства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Char char=""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Архивариус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Комплектовщик изделий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16016" y="1988840"/>
            <a:ext cx="3894584" cy="42908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115300" cy="1071562"/>
          </a:xfrm>
        </p:spPr>
        <p:txBody>
          <a:bodyPr vert="horz" wrap="square" lIns="0" tIns="45720" rIns="0" bIns="0" anchor="b" anchorCtr="0"/>
          <a:lstStyle/>
          <a:p>
            <a:pPr eaLnBrk="1" hangingPunct="1"/>
            <a:endParaRPr dirty="0"/>
          </a:p>
        </p:txBody>
      </p:sp>
      <p:pic>
        <p:nvPicPr>
          <p:cNvPr id="11267" name="Picture 2" descr="C:\Users\user\Downloads\e33adaff69f79ef1f4cf3e24930fadaf-800x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1071563" y="571500"/>
            <a:ext cx="7215187" cy="575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2589530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Государственное бюджетное профессиональное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образовательное учреждение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Самарской области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«Самарский многопрофильный колледж им. Бартенева В.В» г. Самара, ул. Гагарина, 36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Тел: (846) 260-34-18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39975" y="2853055"/>
            <a:ext cx="4816475" cy="3817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455930" y="2348865"/>
            <a:ext cx="4705985" cy="4389120"/>
          </a:xfrm>
        </p:spPr>
        <p:txBody>
          <a:bodyPr/>
          <a:lstStyle/>
          <a:p>
            <a:r>
              <a:rPr lang="ru-RU" altLang="en-US" dirty="0"/>
              <a:t>   </a:t>
            </a:r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р</a:t>
            </a:r>
            <a:endParaRPr lang="ru-RU" altLang="en-US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2783840" y="1920240"/>
            <a:ext cx="4502785" cy="2561590"/>
          </a:xfrm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lang="ru-RU" dirty="0"/>
              <a:t> 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САМАРСКИЙ МНОГОПРОФИЛЬНЫЙ КОЛЛЕДЖ им.БАРТЕНЕВА В.В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Замещающее содержимое 10" descr="SADOVNIK-208x300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6300192" y="4077072"/>
            <a:ext cx="2160240" cy="2574032"/>
          </a:xfrm>
          <a:prstGeom prst="rect">
            <a:avLst/>
          </a:prstGeom>
        </p:spPr>
      </p:pic>
      <p:pic>
        <p:nvPicPr>
          <p:cNvPr id="4" name="Изображение 3" descr="img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739"/>
            <a:ext cx="2664296" cy="2450465"/>
          </a:xfrm>
          <a:prstGeom prst="rect">
            <a:avLst/>
          </a:prstGeom>
        </p:spPr>
      </p:pic>
      <p:pic>
        <p:nvPicPr>
          <p:cNvPr id="9" name="Изображение 8" descr="00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4761"/>
            <a:ext cx="1649894" cy="2696210"/>
          </a:xfrm>
          <a:prstGeom prst="rect">
            <a:avLst/>
          </a:prstGeom>
        </p:spPr>
      </p:pic>
      <p:pic>
        <p:nvPicPr>
          <p:cNvPr id="13" name="Изображение 12" descr="IMG_7338-1024x6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225800" cy="257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410" y="68580"/>
            <a:ext cx="7411720" cy="3084195"/>
          </a:xfrm>
        </p:spPr>
        <p:txBody>
          <a:bodyPr/>
          <a:lstStyle/>
          <a:p>
            <a:pPr algn="ctr"/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Технологический колледж имени Н. Д. Кузнецова работае</a:t>
            </a: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ГБПОУ Технологический колледж имени Н. Д. </a:t>
            </a:r>
            <a:r>
              <a:rPr lang="ru-RU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Кузнецова</a:t>
            </a:r>
            <a:br>
              <a:rPr lang="ru-RU" altLang="en-U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Самара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, улица Советской Армии, 5А </a:t>
            </a:r>
            <a:b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457200" y="3641725"/>
            <a:ext cx="3195955" cy="2667635"/>
          </a:xfrm>
        </p:spPr>
        <p:txBody>
          <a:bodyPr/>
          <a:lstStyle/>
          <a:p>
            <a:pPr marL="0" indent="0">
              <a:buNone/>
            </a:pPr>
            <a:r>
              <a:rPr lang="ru-RU" altLang="en-US" dirty="0">
                <a:solidFill>
                  <a:schemeClr val="tx2">
                    <a:lumMod val="75000"/>
                  </a:schemeClr>
                </a:solidFill>
              </a:rPr>
              <a:t>Телефоны:</a:t>
            </a:r>
            <a:endParaRPr lang="ru-RU" alt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dirty="0">
                <a:solidFill>
                  <a:schemeClr val="tx2">
                    <a:lumMod val="75000"/>
                  </a:schemeClr>
                </a:solidFill>
              </a:rPr>
              <a:t>+7 (846) 203-44-40</a:t>
            </a:r>
            <a:endParaRPr lang="ru-RU" alt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dirty="0">
                <a:solidFill>
                  <a:schemeClr val="tx2">
                    <a:lumMod val="75000"/>
                  </a:schemeClr>
                </a:solidFill>
              </a:rPr>
              <a:t>+7 (846) 201-80-88</a:t>
            </a:r>
            <a:endParaRPr lang="ru-RU" alt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dirty="0">
                <a:solidFill>
                  <a:schemeClr val="tx2">
                    <a:lumMod val="75000"/>
                  </a:schemeClr>
                </a:solidFill>
              </a:rPr>
              <a:t>+7 (846) 261-65-42</a:t>
            </a:r>
            <a:endParaRPr lang="ru-RU" alt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dirty="0">
                <a:solidFill>
                  <a:schemeClr val="tx2">
                    <a:lumMod val="75000"/>
                  </a:schemeClr>
                </a:solidFill>
              </a:rPr>
              <a:t>+7 (846) 269-35-89</a:t>
            </a:r>
            <a:endParaRPr lang="ru-RU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Замещающее содержимое 4" descr="1639075221962 (1)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140200" y="3277870"/>
            <a:ext cx="4488180" cy="348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9" y="1407160"/>
            <a:ext cx="3816423" cy="1743075"/>
          </a:xfrm>
        </p:spPr>
        <p:txBody>
          <a:bodyPr/>
          <a:lstStyle/>
          <a:p>
            <a:pPr algn="ctr"/>
            <a:r>
              <a:rPr lang="ru-RU" altLang="en-US" sz="3600" b="1" dirty="0">
                <a:solidFill>
                  <a:schemeClr val="accent1">
                    <a:lumMod val="50000"/>
                  </a:schemeClr>
                </a:solidFill>
              </a:rPr>
              <a:t>Технологический колледж </a:t>
            </a:r>
            <a:br>
              <a:rPr lang="ru-RU" alt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им</a:t>
            </a:r>
            <a:r>
              <a:rPr lang="ru-RU" altLang="en-US" sz="36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Н.Д.Кузнецова</a:t>
            </a:r>
            <a:endParaRPr lang="ru-RU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Замещающее содержимое 4" descr="imgpreview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539552" y="397979"/>
            <a:ext cx="1809750" cy="2533650"/>
          </a:xfrm>
          <a:prstGeom prst="rect">
            <a:avLst/>
          </a:prstGeom>
        </p:spPr>
      </p:pic>
      <p:pic>
        <p:nvPicPr>
          <p:cNvPr id="11" name="Замещающее содержимое 10" descr="img3 (2)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700957"/>
            <a:ext cx="3750568" cy="3028950"/>
          </a:xfrm>
          <a:prstGeom prst="rect">
            <a:avLst/>
          </a:prstGeom>
        </p:spPr>
      </p:pic>
      <p:pic>
        <p:nvPicPr>
          <p:cNvPr id="9" name="Изображение 8" descr="img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8640"/>
            <a:ext cx="2387918" cy="2808312"/>
          </a:xfrm>
          <a:prstGeom prst="rect">
            <a:avLst/>
          </a:prstGeom>
        </p:spPr>
      </p:pic>
      <p:pic>
        <p:nvPicPr>
          <p:cNvPr id="12" name="Изображение 11" descr="unnam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47156"/>
            <a:ext cx="3790315" cy="273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3608705"/>
          </a:xfrm>
        </p:spPr>
        <p:txBody>
          <a:bodyPr/>
          <a:lstStyle/>
          <a:p>
            <a:pPr algn="ctr"/>
            <a:r>
              <a:rPr lang="ru-RU" altLang="en-US" dirty="0"/>
              <a:t> </a:t>
            </a:r>
            <a:endParaRPr lang="ru-RU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 dirty="0"/>
              <a:t>  </a:t>
            </a:r>
            <a:endParaRPr lang="ru-RU" altLang="en-US" dirty="0"/>
          </a:p>
        </p:txBody>
      </p:sp>
      <p:pic>
        <p:nvPicPr>
          <p:cNvPr id="11" name="Изображение 10" descr="IMG-8c9e29e5dd0e1a4a6bd8e1af6a49ed60-V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771" y="692696"/>
            <a:ext cx="2664296" cy="3429635"/>
          </a:xfrm>
          <a:prstGeom prst="rect">
            <a:avLst/>
          </a:prstGeom>
        </p:spPr>
      </p:pic>
      <p:pic>
        <p:nvPicPr>
          <p:cNvPr id="5" name="Изображение 4" descr="1639408063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46504"/>
            <a:ext cx="2489815" cy="3276948"/>
          </a:xfrm>
          <a:prstGeom prst="rect">
            <a:avLst/>
          </a:prstGeom>
        </p:spPr>
      </p:pic>
      <p:pic>
        <p:nvPicPr>
          <p:cNvPr id="6" name="Изображение 5" descr="1639408225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068960"/>
            <a:ext cx="2592288" cy="330898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1179513"/>
            <a:ext cx="402431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16394081060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648" y="908720"/>
            <a:ext cx="2304256" cy="2952328"/>
          </a:xfrm>
          <a:prstGeom prst="rect">
            <a:avLst/>
          </a:prstGeom>
        </p:spPr>
      </p:pic>
      <p:pic>
        <p:nvPicPr>
          <p:cNvPr id="5" name="Изображение 4" descr="16394081731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3816553" cy="2304256"/>
          </a:xfrm>
          <a:prstGeom prst="rect">
            <a:avLst/>
          </a:prstGeom>
        </p:spPr>
      </p:pic>
      <p:pic>
        <p:nvPicPr>
          <p:cNvPr id="103" name="Замещающее содержимое 10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3768" y="3239271"/>
            <a:ext cx="3456384" cy="3406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92" y="4096028"/>
            <a:ext cx="2517920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Пути профессионального образования после 9 класса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4355976" y="1920240"/>
            <a:ext cx="3743449" cy="4434840"/>
          </a:xfrm>
        </p:spPr>
        <p:txBody>
          <a:bodyPr/>
          <a:lstStyle/>
          <a:p>
            <a:endParaRPr lang="ru-RU" alt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Технологический 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колледж им. </a:t>
            </a: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Н.Д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Кузнецова</a:t>
            </a:r>
            <a:b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 sz="2000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Самарский Многопрофильный Колледж им. Бартенева В.В.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Профессиональные  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курсы</a:t>
            </a:r>
            <a:endParaRPr lang="ru-RU" alt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Замещающее содержимое 4" descr="img_s585789_0_0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9512" y="2204864"/>
            <a:ext cx="2808119" cy="302895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275856" y="2434034"/>
            <a:ext cx="762384" cy="6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7" y="3477119"/>
            <a:ext cx="792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7" y="4509120"/>
            <a:ext cx="792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003232" cy="3093494"/>
          </a:xfrm>
        </p:spPr>
        <p:txBody>
          <a:bodyPr/>
          <a:lstStyle/>
          <a:p>
            <a:pPr marL="0" indent="0" algn="l" eaLnBrk="1" hangingPunct="1"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l" eaLnBrk="1" hangingPunct="1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 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оррекционной школе-интернате обучаются учащиеся с ОВЗ , в том числе дети с интеллектуальными нарушениями. Школа , как центр социализации и профориентации детей, функционирует в совокупности и взаимодействию профессионально-трудового обучения , внеклассной работы, социально- бытовой ориентировки, работы специалистов школы.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Замещающее содержимое 10" descr="XXXL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75656" y="3284984"/>
            <a:ext cx="5832648" cy="32616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Анализ социальной адаптации выпускников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57200" y="1988843"/>
          <a:ext cx="7643812" cy="333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53"/>
                <a:gridCol w="1910953"/>
                <a:gridCol w="1910953"/>
                <a:gridCol w="1910953"/>
              </a:tblGrid>
              <a:tr h="514891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/>
                </a:tc>
              </a:tr>
              <a:tr h="514891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выпускников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8</a:t>
                      </a:r>
                      <a:endParaRPr lang="ru-RU" dirty="0"/>
                    </a:p>
                  </a:txBody>
                  <a:tcPr/>
                </a:tc>
              </a:tr>
              <a:tr h="514891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Поступили</a:t>
                      </a:r>
                      <a:r>
                        <a:rPr lang="ru-RU" baseline="0" dirty="0" smtClean="0"/>
                        <a:t> в ПУ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5</a:t>
                      </a:r>
                      <a:endParaRPr lang="ru-RU" dirty="0"/>
                    </a:p>
                  </a:txBody>
                  <a:tcPr/>
                </a:tc>
              </a:tr>
              <a:tr h="514891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Трудоустроены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-</a:t>
                      </a:r>
                      <a:endParaRPr lang="ru-RU" dirty="0"/>
                    </a:p>
                  </a:txBody>
                  <a:tcPr/>
                </a:tc>
              </a:tr>
              <a:tr h="514891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Инвалидность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3</a:t>
                      </a:r>
                      <a:endParaRPr lang="ru-RU" dirty="0"/>
                    </a:p>
                  </a:txBody>
                  <a:tcPr/>
                </a:tc>
              </a:tr>
              <a:tr h="514891">
                <a:tc>
                  <a:txBody>
                    <a:bodyPr/>
                    <a:lstStyle/>
                    <a:p>
                      <a:r>
                        <a:rPr lang="ru-RU" dirty="0" smtClean="0"/>
                        <a:t>Ведут домашнее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075240" cy="5518213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по профессиональной ориентации воспитанников с ограниченными возможностями здоровья играет ведущую роль во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всей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системе образования данной категории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детей.  Целенаправленная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системная работа в этом направлении будет способствовать профессиональному  самоопределению воспитанников и поможет им адаптироваться 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социуме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после выхода из стен школы-интерната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Педагогический коллектив  школы старается поддерживать связь со своими выпускниками и прослеживать их устройство в жизни после окончания школы.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 vert="horz" wrap="square" lIns="0" tIns="45720" rIns="0" bIns="0" anchor="b" anchorCtr="0"/>
          <a:lstStyle/>
          <a:p>
            <a:pPr algn="ctr" eaLnBrk="1" hangingPunct="1">
              <a:buNone/>
            </a:pPr>
            <a:r>
              <a:rPr b="1" dirty="0" err="1" smtClean="0">
                <a:solidFill>
                  <a:schemeClr val="accent1">
                    <a:lumMod val="50000"/>
                  </a:schemeClr>
                </a:solidFill>
              </a:rPr>
              <a:t>Актуальность</a:t>
            </a:r>
            <a:r>
              <a:rPr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6059016" cy="3798093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настоящее время актуальной остается проблема профессиональной реабилитации лиц с ограниченными  возможностями здоровья.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Оказание профориентационной поддержки обучающимся с интеллектуальными нарушениями в процессе выбора профиля обучения и сферы будущей  профессиональной деятельности.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87" y="2996952"/>
            <a:ext cx="2318993" cy="27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ru-RU" sz="3600" b="1" dirty="0" smtClean="0">
                <a:solidFill>
                  <a:srgbClr val="0F6FC6">
                    <a:lumMod val="75000"/>
                  </a:srgbClr>
                </a:solidFill>
              </a:rPr>
              <a:t>  Задачи</a:t>
            </a:r>
            <a:r>
              <a:rPr lang="ru-RU" sz="3600" b="1" dirty="0">
                <a:solidFill>
                  <a:srgbClr val="0F6FC6">
                    <a:lumMod val="75000"/>
                  </a:srgbClr>
                </a:solidFill>
              </a:rPr>
              <a:t>: </a:t>
            </a:r>
            <a:endParaRPr lang="ru-RU" sz="3600" b="1" dirty="0">
              <a:solidFill>
                <a:srgbClr val="0F6FC6">
                  <a:lumMod val="75000"/>
                </a:srgbClr>
              </a:solidFill>
            </a:endParaRPr>
          </a:p>
          <a:p>
            <a:pPr lvl="0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Формирование у школьников представления о мире  профессий и их требованиях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Активизация учащихся в подготовке к профессиональному самоопределению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Обеспечение обучающихся достоверной информацией о современных профессиях в учебных заведениях.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79715"/>
            <a:ext cx="1392064" cy="205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2736304"/>
          </a:xfrm>
        </p:spPr>
        <p:txBody>
          <a:bodyPr vert="horz" wrap="square" lIns="0" tIns="45720" rIns="0" bIns="0" anchor="b" anchorCtr="0"/>
          <a:lstStyle/>
          <a:p>
            <a:pPr eaLnBrk="1" hangingPunct="1"/>
            <a:br>
              <a:rPr sz="2800" dirty="0"/>
            </a:br>
            <a:br>
              <a:rPr sz="2800" dirty="0"/>
            </a:br>
            <a:br>
              <a:rPr sz="2800" dirty="0"/>
            </a:br>
            <a:br>
              <a:rPr sz="2800" dirty="0"/>
            </a:br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Профессия –это вид трудовой деятельности , который требует от человека определённой подготовки.</a:t>
            </a:r>
            <a:r>
              <a:rPr lang="ru-RU" sz="2400" dirty="0" smtClean="0"/>
              <a:t> </a:t>
            </a:r>
            <a:r>
              <a:rPr sz="2400" dirty="0" smtClean="0">
                <a:solidFill>
                  <a:schemeClr val="accent1">
                    <a:lumMod val="50000"/>
                  </a:schemeClr>
                </a:solidFill>
              </a:rPr>
              <a:t>Как выбрать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</a:rPr>
              <a:t>профессию – вопрос, рано или поздно встающий перед каждым из нас. В какой области найти себя, что мы умеем и к чему стремимся, станет наше занятие просто способом зарабатывать на жизнь или настоящим </a:t>
            </a:r>
            <a:r>
              <a:rPr sz="2400" dirty="0" smtClean="0">
                <a:solidFill>
                  <a:schemeClr val="accent1">
                    <a:lumMod val="50000"/>
                  </a:schemeClr>
                </a:solidFill>
              </a:rPr>
              <a:t>призванием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1685" y="3789045"/>
            <a:ext cx="4377690" cy="2602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Целевая аудитория профориентационной работы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772815"/>
            <a:ext cx="3600400" cy="2207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Обучающиеся старших классов   с ограниченными возможностями здоровья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4860032" y="1628800"/>
            <a:ext cx="3672408" cy="2310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Родители (законные представители )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771800" y="3980179"/>
            <a:ext cx="3578696" cy="2296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Педагоги, психологи, социальный работник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7" y="332657"/>
            <a:ext cx="5150584" cy="122413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Работа с учащимися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Формы профориентационной работы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8363272" cy="4536504"/>
          </a:xfrm>
        </p:spPr>
        <p:txBody>
          <a:bodyPr/>
          <a:lstStyle/>
          <a:p>
            <a:r>
              <a:rPr lang="ru-RU" dirty="0" smtClean="0"/>
              <a:t>Уроки профессионального-трудового обучения</a:t>
            </a:r>
            <a:endParaRPr lang="ru-RU" dirty="0" smtClean="0"/>
          </a:p>
          <a:p>
            <a:r>
              <a:rPr lang="ru-RU" dirty="0" smtClean="0"/>
              <a:t>Уроки по общеобразовательным предметам.</a:t>
            </a:r>
            <a:endParaRPr lang="ru-RU" dirty="0" smtClean="0"/>
          </a:p>
          <a:p>
            <a:r>
              <a:rPr lang="ru-RU" dirty="0" smtClean="0"/>
              <a:t>Занятие в кружках по интересам.</a:t>
            </a:r>
            <a:endParaRPr lang="ru-RU" dirty="0" smtClean="0"/>
          </a:p>
          <a:p>
            <a:r>
              <a:rPr lang="ru-RU" dirty="0" smtClean="0"/>
              <a:t>Проведение специальных профориентационных уроков и бесед.</a:t>
            </a:r>
            <a:endParaRPr lang="ru-RU" dirty="0" smtClean="0"/>
          </a:p>
          <a:p>
            <a:r>
              <a:rPr lang="ru-RU" dirty="0" smtClean="0"/>
              <a:t>Участие в общественно-полезном труде.</a:t>
            </a:r>
            <a:endParaRPr lang="ru-RU" dirty="0" smtClean="0"/>
          </a:p>
          <a:p>
            <a:r>
              <a:rPr lang="ru-RU" dirty="0" smtClean="0"/>
              <a:t>Экскурсии на предприятия , в профессиональные учебные учреждения, в службу занятости</a:t>
            </a:r>
            <a:endParaRPr lang="ru-RU" dirty="0" smtClean="0"/>
          </a:p>
          <a:p>
            <a:r>
              <a:rPr lang="ru-RU" dirty="0" smtClean="0"/>
              <a:t>Встречи с представителями различных профессий.</a:t>
            </a:r>
            <a:endParaRPr lang="ru-RU" dirty="0" smtClean="0"/>
          </a:p>
          <a:p>
            <a:r>
              <a:rPr lang="ru-RU" dirty="0" smtClean="0"/>
              <a:t>Проведение различных конкурсов</a:t>
            </a:r>
            <a:endParaRPr lang="ru-RU" dirty="0"/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179513" y="188640"/>
            <a:ext cx="2016224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Работа с родителями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Лекции и беседы для родителей о правильном профессиональном самоопределении.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Индивидуальные консультации по вопросу выбора профессий учащимися.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Проведение родительских собраний с целью ознакомления  с допрофессиональном образованием в школе. результатами трудоустройства  выпускников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Круглый стол для учащихся и их родителей с участием представителей учебных заведений.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Этапы профориентационной деятельности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5115" y="2204698"/>
            <a:ext cx="6364081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Медицинское обследование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5529" y="3212976"/>
            <a:ext cx="6368839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Профориентационная( профессионально-личностная) диагностика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0286" y="5085184"/>
            <a:ext cx="636408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Профориентационное информирование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4005064"/>
            <a:ext cx="7992888" cy="136815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0287" y="4077072"/>
            <a:ext cx="6364081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Психологическое консультирование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4836</Words>
  <Application>WPS Presentation</Application>
  <PresentationFormat>Экран (4:3)</PresentationFormat>
  <Paragraphs>176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SimSun</vt:lpstr>
      <vt:lpstr>Wingdings</vt:lpstr>
      <vt:lpstr>Constantia</vt:lpstr>
      <vt:lpstr>Calibri</vt:lpstr>
      <vt:lpstr>Wingdings 2</vt:lpstr>
      <vt:lpstr>Wingdings 2</vt:lpstr>
      <vt:lpstr>Times New Roman</vt:lpstr>
      <vt:lpstr>Microsoft YaHei</vt:lpstr>
      <vt:lpstr>Arial Unicode MS</vt:lpstr>
      <vt:lpstr>Поток</vt:lpstr>
      <vt:lpstr>     Профессиональное сопровождение обучающихся с интеллектуальными нарушениями в школе-интернате</vt:lpstr>
      <vt:lpstr>PowerPoint 演示文稿</vt:lpstr>
      <vt:lpstr>Актуальность </vt:lpstr>
      <vt:lpstr>PowerPoint 演示文稿</vt:lpstr>
      <vt:lpstr>     Профессия –это вид трудовой деятельности , который требует от человека определённой подготовки. Как выбрать профессию – вопрос, рано или поздно встающий перед каждым из нас. В какой области найти себя, что мы умеем и к чему стремимся, станет наше занятие просто способом зарабатывать на жизнь или настоящим призванием.  </vt:lpstr>
      <vt:lpstr>Целевая аудитория профориентационной работы </vt:lpstr>
      <vt:lpstr>Работа с учащимися Формы профориентационной работы</vt:lpstr>
      <vt:lpstr> Работа с родителями</vt:lpstr>
      <vt:lpstr>Этапы профориентационной деятельности</vt:lpstr>
      <vt:lpstr>  Профориентация для обучающихся с инвалидностью</vt:lpstr>
      <vt:lpstr>Специальности которые может приобрести выпускник коррекционной школы</vt:lpstr>
      <vt:lpstr>PowerPoint 演示文稿</vt:lpstr>
      <vt:lpstr>Государственное бюджетное профессиональное образовательное учреждение Самарской области «Самарский многопрофильный колледж им. Бартенева В.В» г. Самара, ул. Гагарина, 36 Тел: (846) 260-34-18</vt:lpstr>
      <vt:lpstr>р</vt:lpstr>
      <vt:lpstr>       Технологический колледж имени Н. Д. Кузнецова работае                                ГБПОУ Технологический колледж имени Н. Д. Кузнецова Самара, улица Советской Армии, 5А  </vt:lpstr>
      <vt:lpstr>Технологический колледж  им. Н.Д.Кузнецова</vt:lpstr>
      <vt:lpstr> </vt:lpstr>
      <vt:lpstr>PowerPoint 演示文稿</vt:lpstr>
      <vt:lpstr>Пути профессионального образования после 9 класса</vt:lpstr>
      <vt:lpstr>        Анализ социальной адаптации выпускников</vt:lpstr>
      <vt:lpstr>PowerPoint 演示文稿</vt:lpstr>
      <vt:lpstr>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88</cp:revision>
  <dcterms:created xsi:type="dcterms:W3CDTF">2021-12-06T17:51:00Z</dcterms:created>
  <dcterms:modified xsi:type="dcterms:W3CDTF">2022-11-23T16:59:14Z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93B14C56E02A4871916E458B9CC98F89</vt:lpwstr>
  </property>
  <property fmtid="{D5CDD505-2E9C-101B-9397-08002B2CF9AE}" pid="3" name="KSOProductBuildVer">
    <vt:lpwstr>1049-11.2.0.11412</vt:lpwstr>
  </property>
</Properties>
</file>