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5"/>
  </p:notesMasterIdLst>
  <p:sldIdLst>
    <p:sldId id="1151" r:id="rId2"/>
    <p:sldId id="1171" r:id="rId3"/>
    <p:sldId id="1180" r:id="rId4"/>
    <p:sldId id="1179" r:id="rId5"/>
    <p:sldId id="1178" r:id="rId6"/>
    <p:sldId id="1177" r:id="rId7"/>
    <p:sldId id="1185" r:id="rId8"/>
    <p:sldId id="1186" r:id="rId9"/>
    <p:sldId id="1176" r:id="rId10"/>
    <p:sldId id="1183" r:id="rId11"/>
    <p:sldId id="1182" r:id="rId12"/>
    <p:sldId id="1181" r:id="rId13"/>
    <p:sldId id="1184" r:id="rId14"/>
  </p:sldIdLst>
  <p:sldSz cx="7797800" cy="4381500"/>
  <p:notesSz cx="6797675" cy="9926638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E5F16A7-0C58-4EB6-8A84-6C34C4FD4C82}">
          <p14:sldIdLst>
            <p14:sldId id="1151"/>
            <p14:sldId id="1171"/>
            <p14:sldId id="1180"/>
            <p14:sldId id="1179"/>
            <p14:sldId id="1178"/>
            <p14:sldId id="1177"/>
            <p14:sldId id="1185"/>
            <p14:sldId id="1186"/>
            <p14:sldId id="1176"/>
            <p14:sldId id="1183"/>
            <p14:sldId id="1182"/>
            <p14:sldId id="1181"/>
            <p14:sldId id="11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80">
          <p15:clr>
            <a:srgbClr val="A4A3A4"/>
          </p15:clr>
        </p15:guide>
        <p15:guide id="2" pos="2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1230AE"/>
    <a:srgbClr val="112EA7"/>
    <a:srgbClr val="2525B1"/>
    <a:srgbClr val="013497"/>
    <a:srgbClr val="1D1D8B"/>
    <a:srgbClr val="102B9C"/>
    <a:srgbClr val="243AA8"/>
    <a:srgbClr val="2A4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4" autoAdjust="0"/>
    <p:restoredTop sz="86199" autoAdjust="0"/>
  </p:normalViewPr>
  <p:slideViewPr>
    <p:cSldViewPr>
      <p:cViewPr>
        <p:scale>
          <a:sx n="130" d="100"/>
          <a:sy n="130" d="100"/>
        </p:scale>
        <p:origin x="619" y="-77"/>
      </p:cViewPr>
      <p:guideLst>
        <p:guide orient="horz" pos="1380"/>
        <p:guide pos="24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84DCB-35F6-47E6-B046-8A3124B410E3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94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57585-BC28-4EE9-BFFB-B3656F739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4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3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49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41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7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2DC9FC-826B-4658-9364-527249E57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717065"/>
            <a:ext cx="5848350" cy="1525411"/>
          </a:xfrm>
        </p:spPr>
        <p:txBody>
          <a:bodyPr anchor="b"/>
          <a:lstStyle>
            <a:lvl1pPr algn="ctr">
              <a:defRPr sz="38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48C20E0-59C5-4081-96BD-F3EE3865D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725" y="2301302"/>
            <a:ext cx="5848350" cy="1057848"/>
          </a:xfrm>
        </p:spPr>
        <p:txBody>
          <a:bodyPr/>
          <a:lstStyle>
            <a:lvl1pPr marL="0" indent="0" algn="ctr">
              <a:buNone/>
              <a:defRPr sz="1533"/>
            </a:lvl1pPr>
            <a:lvl2pPr marL="292105" indent="0" algn="ctr">
              <a:buNone/>
              <a:defRPr sz="1278"/>
            </a:lvl2pPr>
            <a:lvl3pPr marL="584210" indent="0" algn="ctr">
              <a:buNone/>
              <a:defRPr sz="1150"/>
            </a:lvl3pPr>
            <a:lvl4pPr marL="876315" indent="0" algn="ctr">
              <a:buNone/>
              <a:defRPr sz="1022"/>
            </a:lvl4pPr>
            <a:lvl5pPr marL="1168420" indent="0" algn="ctr">
              <a:buNone/>
              <a:defRPr sz="1022"/>
            </a:lvl5pPr>
            <a:lvl6pPr marL="1460525" indent="0" algn="ctr">
              <a:buNone/>
              <a:defRPr sz="1022"/>
            </a:lvl6pPr>
            <a:lvl7pPr marL="1752630" indent="0" algn="ctr">
              <a:buNone/>
              <a:defRPr sz="1022"/>
            </a:lvl7pPr>
            <a:lvl8pPr marL="2044736" indent="0" algn="ctr">
              <a:buNone/>
              <a:defRPr sz="1022"/>
            </a:lvl8pPr>
            <a:lvl9pPr marL="2336841" indent="0" algn="ctr">
              <a:buNone/>
              <a:defRPr sz="102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ECC646-FC0B-4822-AC8A-696A2E17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E200A3-9893-41BC-A0E9-C37DF400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D05D24-0F12-4D53-BF94-20898B64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9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A644-2EA6-4F08-B86C-ADA5BBA9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BB7856E-1096-4F4F-A823-8700C6645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DCF877-A5BA-4414-81F6-3873D86B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27A82E-A5F4-4B5C-9E26-65C4FCA0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F5F6CC-EB98-4D17-972A-D274FD13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3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0577D2F-1923-4C05-821E-525E12F71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80300" y="233274"/>
            <a:ext cx="1681401" cy="371311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3B98E17-FF5B-4721-85A3-AF3B6F867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6099" y="233274"/>
            <a:ext cx="4946729" cy="371311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EEA7CD-CB64-4D91-90E8-E60A848D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1DA46D-D785-45CB-93D3-E245E37E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8D4121-DD58-4F45-AB76-12A1DE12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5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08A405-2B76-448B-8BAF-D3237C6A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3C8976-FD92-4E23-930B-F5CB94DB4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83604A-8975-48F3-8DDA-341E074C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E33AED-85A5-4933-9BCE-DEEDD29D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87A7D2-33F8-4F03-B7A1-AEF5618D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4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2D63DB-E595-425D-95E0-8E38E9F4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37" y="1092333"/>
            <a:ext cx="6725603" cy="1822582"/>
          </a:xfrm>
        </p:spPr>
        <p:txBody>
          <a:bodyPr anchor="b"/>
          <a:lstStyle>
            <a:lvl1pPr>
              <a:defRPr sz="38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44B346-6C3D-4FC9-BBD4-E8E42C9B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037" y="2932157"/>
            <a:ext cx="6725603" cy="958453"/>
          </a:xfrm>
        </p:spPr>
        <p:txBody>
          <a:bodyPr/>
          <a:lstStyle>
            <a:lvl1pPr marL="0" indent="0">
              <a:buNone/>
              <a:defRPr sz="1533">
                <a:solidFill>
                  <a:schemeClr val="tx1">
                    <a:tint val="75000"/>
                  </a:schemeClr>
                </a:solidFill>
              </a:defRPr>
            </a:lvl1pPr>
            <a:lvl2pPr marL="292105" indent="0">
              <a:buNone/>
              <a:defRPr sz="1278">
                <a:solidFill>
                  <a:schemeClr val="tx1">
                    <a:tint val="75000"/>
                  </a:schemeClr>
                </a:solidFill>
              </a:defRPr>
            </a:lvl2pPr>
            <a:lvl3pPr marL="584210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3pPr>
            <a:lvl4pPr marL="876315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4pPr>
            <a:lvl5pPr marL="1168420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5pPr>
            <a:lvl6pPr marL="1460525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6pPr>
            <a:lvl7pPr marL="1752630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7pPr>
            <a:lvl8pPr marL="2044736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8pPr>
            <a:lvl9pPr marL="2336841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300E92-DDA0-433E-8E64-D971C0C8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C512B2-0455-4F01-9CE3-CE5795F0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828A3B-0DE1-43BC-9AA8-843D86A5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4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71EF2-4808-46EA-A1AC-10AD5D883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1EE7DA-2CF6-4A74-AF3C-002A33F95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99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93564B1-380C-4B96-A8EC-31F0EDAA3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7636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2583CF-38FC-4F2E-BFD0-03C88C13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72F8F1E-0C98-4E0C-9FFA-39E65135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1204550-B69A-4B67-9139-D8E79541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8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C0A0BA-0CA3-4A5D-839D-A717E687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4" y="233275"/>
            <a:ext cx="6725603" cy="846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93A3CB-DBA1-4AEF-BADB-F5AA85C22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115" y="1074076"/>
            <a:ext cx="3298835" cy="526388"/>
          </a:xfrm>
        </p:spPr>
        <p:txBody>
          <a:bodyPr anchor="b"/>
          <a:lstStyle>
            <a:lvl1pPr marL="0" indent="0">
              <a:buNone/>
              <a:defRPr sz="1533" b="1"/>
            </a:lvl1pPr>
            <a:lvl2pPr marL="292105" indent="0">
              <a:buNone/>
              <a:defRPr sz="1278" b="1"/>
            </a:lvl2pPr>
            <a:lvl3pPr marL="584210" indent="0">
              <a:buNone/>
              <a:defRPr sz="1150" b="1"/>
            </a:lvl3pPr>
            <a:lvl4pPr marL="876315" indent="0">
              <a:buNone/>
              <a:defRPr sz="1022" b="1"/>
            </a:lvl4pPr>
            <a:lvl5pPr marL="1168420" indent="0">
              <a:buNone/>
              <a:defRPr sz="1022" b="1"/>
            </a:lvl5pPr>
            <a:lvl6pPr marL="1460525" indent="0">
              <a:buNone/>
              <a:defRPr sz="1022" b="1"/>
            </a:lvl6pPr>
            <a:lvl7pPr marL="1752630" indent="0">
              <a:buNone/>
              <a:defRPr sz="1022" b="1"/>
            </a:lvl7pPr>
            <a:lvl8pPr marL="2044736" indent="0">
              <a:buNone/>
              <a:defRPr sz="1022" b="1"/>
            </a:lvl8pPr>
            <a:lvl9pPr marL="2336841" indent="0">
              <a:buNone/>
              <a:defRPr sz="10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5B906E-F5D5-4B1E-9E81-27D4C80A4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115" y="1600465"/>
            <a:ext cx="3298835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3BE29B6-25CA-41AD-8C78-34221D0BD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47636" y="1074076"/>
            <a:ext cx="3315081" cy="526388"/>
          </a:xfrm>
        </p:spPr>
        <p:txBody>
          <a:bodyPr anchor="b"/>
          <a:lstStyle>
            <a:lvl1pPr marL="0" indent="0">
              <a:buNone/>
              <a:defRPr sz="1533" b="1"/>
            </a:lvl1pPr>
            <a:lvl2pPr marL="292105" indent="0">
              <a:buNone/>
              <a:defRPr sz="1278" b="1"/>
            </a:lvl2pPr>
            <a:lvl3pPr marL="584210" indent="0">
              <a:buNone/>
              <a:defRPr sz="1150" b="1"/>
            </a:lvl3pPr>
            <a:lvl4pPr marL="876315" indent="0">
              <a:buNone/>
              <a:defRPr sz="1022" b="1"/>
            </a:lvl4pPr>
            <a:lvl5pPr marL="1168420" indent="0">
              <a:buNone/>
              <a:defRPr sz="1022" b="1"/>
            </a:lvl5pPr>
            <a:lvl6pPr marL="1460525" indent="0">
              <a:buNone/>
              <a:defRPr sz="1022" b="1"/>
            </a:lvl6pPr>
            <a:lvl7pPr marL="1752630" indent="0">
              <a:buNone/>
              <a:defRPr sz="1022" b="1"/>
            </a:lvl7pPr>
            <a:lvl8pPr marL="2044736" indent="0">
              <a:buNone/>
              <a:defRPr sz="1022" b="1"/>
            </a:lvl8pPr>
            <a:lvl9pPr marL="2336841" indent="0">
              <a:buNone/>
              <a:defRPr sz="10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13DDAC8-243A-4836-AB23-ADB639836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47636" y="1600465"/>
            <a:ext cx="3315081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04DD196-4250-4E01-B351-920AC488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8115795-F801-4CF5-B856-D02905D1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9CBB026-8B1E-4044-9194-F51BD8D7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1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D1FAA0-F493-4999-A6D1-7F742D1D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960F2B1-CE0F-45C0-B2F5-C13B892B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BE83EAF-92A1-4A2A-B108-6E8F29C8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CA15C73-C440-4F14-8DB3-C00F9A14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0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F89E312-64F7-47CE-991C-772B70EA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96C050D-4AF0-4F9C-AEAD-8C7A86956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146330F-77C5-4A45-B8BE-F0235342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612A04-AD20-45AD-ACC2-84DD5F08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5" y="292100"/>
            <a:ext cx="2514993" cy="1022350"/>
          </a:xfrm>
        </p:spPr>
        <p:txBody>
          <a:bodyPr anchor="b"/>
          <a:lstStyle>
            <a:lvl1pPr>
              <a:defRPr sz="20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821D0A-6994-4567-BA0F-DCBFA3C2C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81" y="630855"/>
            <a:ext cx="3947636" cy="3113705"/>
          </a:xfrm>
        </p:spPr>
        <p:txBody>
          <a:bodyPr/>
          <a:lstStyle>
            <a:lvl1pPr>
              <a:defRPr sz="2044"/>
            </a:lvl1pPr>
            <a:lvl2pPr>
              <a:defRPr sz="1789"/>
            </a:lvl2pPr>
            <a:lvl3pPr>
              <a:defRPr sz="1533"/>
            </a:lvl3pPr>
            <a:lvl4pPr>
              <a:defRPr sz="1278"/>
            </a:lvl4pPr>
            <a:lvl5pPr>
              <a:defRPr sz="1278"/>
            </a:lvl5pPr>
            <a:lvl6pPr>
              <a:defRPr sz="1278"/>
            </a:lvl6pPr>
            <a:lvl7pPr>
              <a:defRPr sz="1278"/>
            </a:lvl7pPr>
            <a:lvl8pPr>
              <a:defRPr sz="1278"/>
            </a:lvl8pPr>
            <a:lvl9pPr>
              <a:defRPr sz="127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AC3A18-20CA-4CF1-8E25-63FE79CD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5" y="1314450"/>
            <a:ext cx="2514993" cy="2435181"/>
          </a:xfrm>
        </p:spPr>
        <p:txBody>
          <a:bodyPr/>
          <a:lstStyle>
            <a:lvl1pPr marL="0" indent="0">
              <a:buNone/>
              <a:defRPr sz="1022"/>
            </a:lvl1pPr>
            <a:lvl2pPr marL="292105" indent="0">
              <a:buNone/>
              <a:defRPr sz="894"/>
            </a:lvl2pPr>
            <a:lvl3pPr marL="584210" indent="0">
              <a:buNone/>
              <a:defRPr sz="767"/>
            </a:lvl3pPr>
            <a:lvl4pPr marL="876315" indent="0">
              <a:buNone/>
              <a:defRPr sz="639"/>
            </a:lvl4pPr>
            <a:lvl5pPr marL="1168420" indent="0">
              <a:buNone/>
              <a:defRPr sz="639"/>
            </a:lvl5pPr>
            <a:lvl6pPr marL="1460525" indent="0">
              <a:buNone/>
              <a:defRPr sz="639"/>
            </a:lvl6pPr>
            <a:lvl7pPr marL="1752630" indent="0">
              <a:buNone/>
              <a:defRPr sz="639"/>
            </a:lvl7pPr>
            <a:lvl8pPr marL="2044736" indent="0">
              <a:buNone/>
              <a:defRPr sz="639"/>
            </a:lvl8pPr>
            <a:lvl9pPr marL="2336841" indent="0">
              <a:buNone/>
              <a:defRPr sz="6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2AF3A6-8108-469E-8D04-44CB4A4A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BB8655-D0E2-4516-8DAE-7A97A226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5106BBB-427F-4EE5-9835-793DEE0F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8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DD1B1B-559D-43B0-A888-0F638FF4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5" y="292100"/>
            <a:ext cx="2514993" cy="1022350"/>
          </a:xfrm>
        </p:spPr>
        <p:txBody>
          <a:bodyPr anchor="b"/>
          <a:lstStyle>
            <a:lvl1pPr>
              <a:defRPr sz="20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100C0EF-3ECE-4393-80B2-EF9217BF0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15081" y="630855"/>
            <a:ext cx="3947636" cy="3113705"/>
          </a:xfrm>
        </p:spPr>
        <p:txBody>
          <a:bodyPr/>
          <a:lstStyle>
            <a:lvl1pPr marL="0" indent="0">
              <a:buNone/>
              <a:defRPr sz="2044"/>
            </a:lvl1pPr>
            <a:lvl2pPr marL="292105" indent="0">
              <a:buNone/>
              <a:defRPr sz="1789"/>
            </a:lvl2pPr>
            <a:lvl3pPr marL="584210" indent="0">
              <a:buNone/>
              <a:defRPr sz="1533"/>
            </a:lvl3pPr>
            <a:lvl4pPr marL="876315" indent="0">
              <a:buNone/>
              <a:defRPr sz="1278"/>
            </a:lvl4pPr>
            <a:lvl5pPr marL="1168420" indent="0">
              <a:buNone/>
              <a:defRPr sz="1278"/>
            </a:lvl5pPr>
            <a:lvl6pPr marL="1460525" indent="0">
              <a:buNone/>
              <a:defRPr sz="1278"/>
            </a:lvl6pPr>
            <a:lvl7pPr marL="1752630" indent="0">
              <a:buNone/>
              <a:defRPr sz="1278"/>
            </a:lvl7pPr>
            <a:lvl8pPr marL="2044736" indent="0">
              <a:buNone/>
              <a:defRPr sz="1278"/>
            </a:lvl8pPr>
            <a:lvl9pPr marL="2336841" indent="0">
              <a:buNone/>
              <a:defRPr sz="1278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07D8F39-CF13-49F6-B225-F8E09BDC0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5" y="1314450"/>
            <a:ext cx="2514993" cy="2435181"/>
          </a:xfrm>
        </p:spPr>
        <p:txBody>
          <a:bodyPr/>
          <a:lstStyle>
            <a:lvl1pPr marL="0" indent="0">
              <a:buNone/>
              <a:defRPr sz="1022"/>
            </a:lvl1pPr>
            <a:lvl2pPr marL="292105" indent="0">
              <a:buNone/>
              <a:defRPr sz="894"/>
            </a:lvl2pPr>
            <a:lvl3pPr marL="584210" indent="0">
              <a:buNone/>
              <a:defRPr sz="767"/>
            </a:lvl3pPr>
            <a:lvl4pPr marL="876315" indent="0">
              <a:buNone/>
              <a:defRPr sz="639"/>
            </a:lvl4pPr>
            <a:lvl5pPr marL="1168420" indent="0">
              <a:buNone/>
              <a:defRPr sz="639"/>
            </a:lvl5pPr>
            <a:lvl6pPr marL="1460525" indent="0">
              <a:buNone/>
              <a:defRPr sz="639"/>
            </a:lvl6pPr>
            <a:lvl7pPr marL="1752630" indent="0">
              <a:buNone/>
              <a:defRPr sz="639"/>
            </a:lvl7pPr>
            <a:lvl8pPr marL="2044736" indent="0">
              <a:buNone/>
              <a:defRPr sz="639"/>
            </a:lvl8pPr>
            <a:lvl9pPr marL="2336841" indent="0">
              <a:buNone/>
              <a:defRPr sz="6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358E2F0-7623-4A8E-9A03-4F806DD1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6A6BD7-50B1-4B4B-B582-B21AE89B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DDFDBF-2E13-4CA4-82FA-D331297F8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6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C16295-54A7-4B6A-9BC7-00F50DA2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99" y="233275"/>
            <a:ext cx="6725603" cy="84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241F5F-CCB9-413E-B21E-162FA1AD1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99" y="1166371"/>
            <a:ext cx="6725603" cy="278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610126-36D0-4CD9-B7F1-0424B0549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099" y="4061002"/>
            <a:ext cx="1754505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630FDA-D3A9-4105-A528-FBA66E5BB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3021" y="4061002"/>
            <a:ext cx="2631758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D6414A-76E7-485C-8B44-8945F74D4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7196" y="4061002"/>
            <a:ext cx="1754505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6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584210" rtl="0" eaLnBrk="1" latinLnBrk="0" hangingPunct="1">
        <a:lnSpc>
          <a:spcPct val="90000"/>
        </a:lnSpc>
        <a:spcBef>
          <a:spcPct val="0"/>
        </a:spcBef>
        <a:buNone/>
        <a:defRPr sz="28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053" indent="-146053" algn="l" defTabSz="584210" rtl="0" eaLnBrk="1" latinLnBrk="0" hangingPunct="1">
        <a:lnSpc>
          <a:spcPct val="90000"/>
        </a:lnSpc>
        <a:spcBef>
          <a:spcPts val="639"/>
        </a:spcBef>
        <a:buFont typeface="Arial" panose="020B0604020202020204" pitchFamily="34" charset="0"/>
        <a:buChar char="•"/>
        <a:defRPr sz="1789" kern="1200">
          <a:solidFill>
            <a:schemeClr val="tx1"/>
          </a:solidFill>
          <a:latin typeface="+mn-lt"/>
          <a:ea typeface="+mn-ea"/>
          <a:cs typeface="+mn-cs"/>
        </a:defRPr>
      </a:lvl1pPr>
      <a:lvl2pPr marL="43815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3" kern="1200">
          <a:solidFill>
            <a:schemeClr val="tx1"/>
          </a:solidFill>
          <a:latin typeface="+mn-lt"/>
          <a:ea typeface="+mn-ea"/>
          <a:cs typeface="+mn-cs"/>
        </a:defRPr>
      </a:lvl2pPr>
      <a:lvl3pPr marL="73026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8" kern="1200">
          <a:solidFill>
            <a:schemeClr val="tx1"/>
          </a:solidFill>
          <a:latin typeface="+mn-lt"/>
          <a:ea typeface="+mn-ea"/>
          <a:cs typeface="+mn-cs"/>
        </a:defRPr>
      </a:lvl3pPr>
      <a:lvl4pPr marL="102236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31447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7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89868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19078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48289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1pPr>
      <a:lvl2pPr marL="29210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2pPr>
      <a:lvl3pPr marL="58421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3pPr>
      <a:lvl4pPr marL="87631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2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46052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75263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36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336841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565907B-F6D4-4493-9337-0D427503B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53" cy="17983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9A817C8-DF50-4F1A-9739-9794D46D9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76" y="174526"/>
            <a:ext cx="1987876" cy="13013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BD69AD5-8FAE-43CF-B60B-51645211D8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71" y="2061551"/>
            <a:ext cx="1905755" cy="21454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0AC8FF6-EC9C-4F09-8F67-0D9CE5E9C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23" y="420245"/>
            <a:ext cx="1351081" cy="10556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92BD482-CF20-4C68-80BC-64F023AC00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92" y="389990"/>
            <a:ext cx="1080120" cy="94500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1FD3647-9CA0-40CA-8BA7-10F089EE05D7}"/>
              </a:ext>
            </a:extLst>
          </p:cNvPr>
          <p:cNvSpPr/>
          <p:nvPr/>
        </p:nvSpPr>
        <p:spPr>
          <a:xfrm>
            <a:off x="211703" y="1614686"/>
            <a:ext cx="4794641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МАРАФОН </a:t>
            </a:r>
          </a:p>
          <a:p>
            <a:pPr algn="ctr"/>
            <a:r>
              <a:rPr lang="ru-RU" sz="1100" dirty="0"/>
              <a:t>ЛУЧШИХ ПЕДАГОГИЧЕСКИХ И ОБЩЕСТВЕННЫХ ПРАКТИК </a:t>
            </a:r>
          </a:p>
          <a:p>
            <a:pPr algn="ctr"/>
            <a:r>
              <a:rPr lang="ru-RU" sz="1100" dirty="0"/>
              <a:t>САМАРСКОЙ ОБЛАСТИ</a:t>
            </a:r>
          </a:p>
          <a:p>
            <a:pPr algn="ctr"/>
            <a:r>
              <a:rPr lang="ru-RU" sz="1200" dirty="0">
                <a:solidFill>
                  <a:srgbClr val="112EA7"/>
                </a:solidFill>
              </a:rPr>
              <a:t> </a:t>
            </a:r>
            <a:r>
              <a:rPr lang="ru-RU" sz="2000" b="1" dirty="0" smtClean="0">
                <a:solidFill>
                  <a:srgbClr val="003399"/>
                </a:solidFill>
              </a:rPr>
              <a:t>Реализация </a:t>
            </a:r>
            <a:r>
              <a:rPr lang="ru-RU" sz="2000" b="1" dirty="0" err="1">
                <a:solidFill>
                  <a:srgbClr val="003399"/>
                </a:solidFill>
              </a:rPr>
              <a:t>профориентационных</a:t>
            </a:r>
            <a:r>
              <a:rPr lang="ru-RU" sz="2000" b="1" dirty="0">
                <a:solidFill>
                  <a:srgbClr val="003399"/>
                </a:solidFill>
              </a:rPr>
              <a:t> каникулярных смен для лиц с ОВЗ и инвалидностью. Индивидуализация </a:t>
            </a:r>
            <a:r>
              <a:rPr lang="ru-RU" sz="2000" b="1" dirty="0" err="1">
                <a:solidFill>
                  <a:srgbClr val="003399"/>
                </a:solidFill>
              </a:rPr>
              <a:t>профориентационной</a:t>
            </a:r>
            <a:r>
              <a:rPr lang="ru-RU" sz="2000" b="1" dirty="0">
                <a:solidFill>
                  <a:srgbClr val="003399"/>
                </a:solidFill>
              </a:rPr>
              <a:t> работы в рамках проведения приемной кампании</a:t>
            </a:r>
          </a:p>
          <a:p>
            <a:pPr algn="ctr"/>
            <a:endParaRPr lang="ru-RU" sz="1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C97F602-2814-49FD-A6A1-4B201CB676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9" y="279073"/>
            <a:ext cx="1337966" cy="133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30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35B50F-3E52-42DD-B9DB-E0C13853DD63}"/>
              </a:ext>
            </a:extLst>
          </p:cNvPr>
          <p:cNvSpPr txBox="1"/>
          <p:nvPr/>
        </p:nvSpPr>
        <p:spPr>
          <a:xfrm>
            <a:off x="1456047" y="960185"/>
            <a:ext cx="61152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Выбор </a:t>
            </a:r>
            <a:r>
              <a:rPr lang="ru-RU" sz="1600" dirty="0"/>
              <a:t>и получение желаемой профессии – </a:t>
            </a:r>
            <a:r>
              <a:rPr lang="ru-RU" sz="1600" dirty="0" smtClean="0"/>
              <a:t>это </a:t>
            </a:r>
            <a:r>
              <a:rPr lang="ru-RU" sz="1600" dirty="0"/>
              <a:t>его пропуск в </a:t>
            </a:r>
            <a:endParaRPr lang="ru-RU" sz="1600" dirty="0" smtClean="0"/>
          </a:p>
          <a:p>
            <a:pPr algn="just"/>
            <a:r>
              <a:rPr lang="ru-RU" sz="1600" dirty="0" smtClean="0"/>
              <a:t>социум</a:t>
            </a:r>
            <a:r>
              <a:rPr lang="ru-RU" sz="1600" dirty="0"/>
              <a:t>, возможность </a:t>
            </a:r>
            <a:r>
              <a:rPr lang="ru-RU" sz="1600" dirty="0" smtClean="0"/>
              <a:t>активной</a:t>
            </a:r>
            <a:r>
              <a:rPr lang="ru-RU" sz="1600" dirty="0"/>
              <a:t>, полноценной, самостоятельной </a:t>
            </a:r>
            <a:endParaRPr lang="ru-RU" sz="1600" dirty="0" smtClean="0"/>
          </a:p>
          <a:p>
            <a:pPr algn="just"/>
            <a:r>
              <a:rPr lang="ru-RU" sz="1600" dirty="0" smtClean="0"/>
              <a:t>жизни</a:t>
            </a:r>
            <a:r>
              <a:rPr lang="ru-RU" sz="1600" dirty="0"/>
              <a:t>, самореализации. А для общества это возможность стать более толерантным, духовно богатым</a:t>
            </a:r>
            <a:r>
              <a:rPr lang="ru-RU" sz="1600" dirty="0" smtClean="0"/>
              <a:t>.</a:t>
            </a:r>
            <a:r>
              <a:rPr lang="ru-RU" sz="1600" dirty="0"/>
              <a:t> Важным элементом деятельности человека является общение. Для детей с ОВЗ процесс общения протекает сложнее, так как существуют языковые, слуховые, двигательные и другие барьеры для овладения социальным взаимодействием. Проблему общения с такими детьми в </a:t>
            </a:r>
            <a:r>
              <a:rPr lang="ru-RU" sz="1600" dirty="0" err="1"/>
              <a:t>профориентационной</a:t>
            </a:r>
            <a:r>
              <a:rPr lang="ru-RU" sz="1600" dirty="0"/>
              <a:t> работе методист по профориентации в </a:t>
            </a:r>
            <a:r>
              <a:rPr lang="ru-RU" sz="1600" dirty="0" smtClean="0"/>
              <a:t>решает </a:t>
            </a:r>
            <a:r>
              <a:rPr lang="ru-RU" sz="1600" dirty="0"/>
              <a:t>не только с помощью психолога, </a:t>
            </a:r>
            <a:r>
              <a:rPr lang="ru-RU" sz="1600" dirty="0" err="1"/>
              <a:t>тьютора</a:t>
            </a:r>
            <a:r>
              <a:rPr lang="ru-RU" sz="1600" dirty="0"/>
              <a:t>, но и подключает родителей ребенка, чтобы стать не­много ближе и дать возможность ребенку раскрыться и рассказать о себе.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26" y="30511"/>
            <a:ext cx="12902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9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35B50F-3E52-42DD-B9DB-E0C13853DD63}"/>
              </a:ext>
            </a:extLst>
          </p:cNvPr>
          <p:cNvSpPr txBox="1"/>
          <p:nvPr/>
        </p:nvSpPr>
        <p:spPr>
          <a:xfrm>
            <a:off x="572517" y="318542"/>
            <a:ext cx="70707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современном мире, детям с ОВЗ очень сложно найти  </a:t>
            </a:r>
            <a:r>
              <a:rPr lang="ru-RU" sz="1600" dirty="0" smtClean="0"/>
              <a:t>друзей</a:t>
            </a:r>
            <a:r>
              <a:rPr lang="ru-RU" sz="1600" dirty="0"/>
              <a:t>, </a:t>
            </a:r>
            <a:endParaRPr lang="ru-RU" sz="1600" dirty="0" smtClean="0"/>
          </a:p>
          <a:p>
            <a:r>
              <a:rPr lang="ru-RU" sz="1600" dirty="0" smtClean="0"/>
              <a:t>поэтому </a:t>
            </a:r>
            <a:r>
              <a:rPr lang="ru-RU" sz="1600" dirty="0"/>
              <a:t>необходимо найти подход к </a:t>
            </a:r>
            <a:r>
              <a:rPr lang="ru-RU" sz="1600" dirty="0" smtClean="0"/>
              <a:t>каждому. </a:t>
            </a:r>
            <a:r>
              <a:rPr lang="ru-RU" sz="1600" dirty="0"/>
              <a:t>Методист по </a:t>
            </a:r>
            <a:endParaRPr lang="ru-RU" sz="1600" dirty="0" smtClean="0"/>
          </a:p>
          <a:p>
            <a:r>
              <a:rPr lang="ru-RU" sz="1600" dirty="0" smtClean="0"/>
              <a:t>профориентации </a:t>
            </a:r>
            <a:r>
              <a:rPr lang="ru-RU" sz="1600" dirty="0"/>
              <a:t>с помощью </a:t>
            </a:r>
            <a:r>
              <a:rPr lang="ru-RU" sz="1600" dirty="0" err="1"/>
              <a:t>профориентационных</a:t>
            </a:r>
            <a:r>
              <a:rPr lang="ru-RU" sz="1600" dirty="0"/>
              <a:t> мероприятий в школах (беседы, презентации, тестовые материалы, мастер-классы) выявляет детей с </a:t>
            </a:r>
            <a:r>
              <a:rPr lang="ru-RU" sz="1600" dirty="0" smtClean="0"/>
              <a:t>ОВЗ, </a:t>
            </a:r>
            <a:r>
              <a:rPr lang="ru-RU" sz="1600" dirty="0"/>
              <a:t>общается с ними, приглашает на экскурсии в колледж. На сайте колледжа в разделе новости и объявления публикуются ссылки на мероприятия, если они проходят в онлайн-формате, в системе </a:t>
            </a:r>
            <a:r>
              <a:rPr lang="ru-RU" sz="1600" dirty="0" err="1"/>
              <a:t>Профвыбор</a:t>
            </a:r>
            <a:r>
              <a:rPr lang="ru-RU" sz="1600" dirty="0"/>
              <a:t> мы информируем школы Самары и Самарской области о предстоящих </a:t>
            </a:r>
            <a:r>
              <a:rPr lang="ru-RU" sz="1600" dirty="0" err="1"/>
              <a:t>профориентацион­ных</a:t>
            </a:r>
            <a:r>
              <a:rPr lang="ru-RU" sz="1600" dirty="0"/>
              <a:t> мероприятиях, в которых можно принять участие, как классом, так и </a:t>
            </a:r>
            <a:r>
              <a:rPr lang="ru-RU" sz="1600" dirty="0" smtClean="0"/>
              <a:t>индивидуально. Также мож­но </a:t>
            </a:r>
            <a:r>
              <a:rPr lang="ru-RU" sz="1600" dirty="0"/>
              <a:t>пообщаться индивидуально по номеру телефона приемной комиссии, записаться на консультацию.</a:t>
            </a:r>
          </a:p>
          <a:p>
            <a:endParaRPr lang="ru-RU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05" y="30511"/>
            <a:ext cx="1105947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57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35B50F-3E52-42DD-B9DB-E0C13853DD63}"/>
              </a:ext>
            </a:extLst>
          </p:cNvPr>
          <p:cNvSpPr txBox="1"/>
          <p:nvPr/>
        </p:nvSpPr>
        <p:spPr>
          <a:xfrm>
            <a:off x="730548" y="441940"/>
            <a:ext cx="66967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Профессиональное </a:t>
            </a:r>
            <a:r>
              <a:rPr lang="ru-RU" sz="1600" dirty="0"/>
              <a:t>консультирование </a:t>
            </a:r>
            <a:r>
              <a:rPr lang="ru-RU" sz="1600" dirty="0" smtClean="0"/>
              <a:t>инвалидов </a:t>
            </a:r>
            <a:r>
              <a:rPr lang="ru-RU" sz="1600" dirty="0"/>
              <a:t>или </a:t>
            </a:r>
            <a:r>
              <a:rPr lang="ru-RU" sz="1600" dirty="0" smtClean="0"/>
              <a:t>лиц  </a:t>
            </a:r>
            <a:endParaRPr lang="ru-RU" sz="1600" dirty="0" smtClean="0"/>
          </a:p>
          <a:p>
            <a:r>
              <a:rPr lang="ru-RU" sz="1600" dirty="0" smtClean="0"/>
              <a:t>с </a:t>
            </a:r>
            <a:r>
              <a:rPr lang="ru-RU" sz="1600" dirty="0"/>
              <a:t>ОВЗ заключается в оказании помощи в профессиональном самоопределении с целью принятия осознанного решения о </a:t>
            </a:r>
            <a:endParaRPr lang="ru-RU" sz="1600" dirty="0" smtClean="0"/>
          </a:p>
          <a:p>
            <a:r>
              <a:rPr lang="ru-RU" sz="1600" dirty="0" smtClean="0"/>
              <a:t>выборе </a:t>
            </a:r>
            <a:r>
              <a:rPr lang="ru-RU" sz="1600" dirty="0"/>
              <a:t>профессио­нального пути с учетом его особенностей и возможностей, а также потребностей общества. Профессиональное консультирование включает в себя решение следующих задач: </a:t>
            </a:r>
          </a:p>
          <a:p>
            <a:r>
              <a:rPr lang="ru-RU" sz="1600" dirty="0"/>
              <a:t>1. Определение имеющейся проблемы в области профессионального самоопределения; </a:t>
            </a:r>
          </a:p>
          <a:p>
            <a:r>
              <a:rPr lang="ru-RU" sz="1600" dirty="0"/>
              <a:t>2. Снятие симптомов тревожного состояния; </a:t>
            </a:r>
          </a:p>
          <a:p>
            <a:r>
              <a:rPr lang="ru-RU" sz="1600" dirty="0"/>
              <a:t>3. Выявление круга склонностей и сферы профессиональных интересов; </a:t>
            </a:r>
          </a:p>
          <a:p>
            <a:r>
              <a:rPr lang="ru-RU" sz="1600" dirty="0"/>
              <a:t>4.Выяснение необходимости расширения профессиональной информированности; </a:t>
            </a:r>
          </a:p>
          <a:p>
            <a:r>
              <a:rPr lang="ru-RU" sz="1600" dirty="0"/>
              <a:t>5.Оказание помощи в разработке профессиональных планов и профессиональных маршрутов.</a:t>
            </a:r>
          </a:p>
          <a:p>
            <a:endParaRPr lang="ru-RU" sz="1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05" y="30510"/>
            <a:ext cx="1407848" cy="109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5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 rot="5400000">
            <a:off x="267369" y="3090850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067" y="30511"/>
            <a:ext cx="1013786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07428" y="621090"/>
            <a:ext cx="645053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pPr algn="just"/>
            <a:r>
              <a:rPr lang="ru-RU" sz="1600" dirty="0" smtClean="0"/>
              <a:t>Осознанный </a:t>
            </a:r>
            <a:r>
              <a:rPr lang="ru-RU" sz="1600" dirty="0"/>
              <a:t>выбор профессии – одно из важнейших условий развития детей с ОВЗ, возможности проявления им в полной мере своих способностей. Правильно выбранная профессия позволяет ему за­нять своё место в обществе, с наибольшей эффективностью применять свои знания, умения и навыки. Все это необходимо для полноценной жизнедеятельности в целом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Таким образом, квалифицированная помощь в выборе профессии и планировании карьеры – важ­ный аспект социальной адаптации детей-инвалидов и лиц с ограниченными возможностями здоровья.</a:t>
            </a:r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2802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35B50F-3E52-42DD-B9DB-E0C13853DD63}"/>
              </a:ext>
            </a:extLst>
          </p:cNvPr>
          <p:cNvSpPr txBox="1"/>
          <p:nvPr/>
        </p:nvSpPr>
        <p:spPr>
          <a:xfrm>
            <a:off x="1445209" y="462558"/>
            <a:ext cx="612609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000" b="1" dirty="0"/>
              <a:t>Программа </a:t>
            </a:r>
            <a:r>
              <a:rPr lang="ru-RU" sz="2000" b="1" dirty="0" err="1"/>
              <a:t>профориентационной</a:t>
            </a:r>
            <a:r>
              <a:rPr lang="ru-RU" sz="2000" b="1" dirty="0"/>
              <a:t> </a:t>
            </a:r>
            <a:r>
              <a:rPr lang="ru-RU" sz="2000" b="1" dirty="0" smtClean="0"/>
              <a:t>каникулярной </a:t>
            </a:r>
            <a:r>
              <a:rPr lang="ru-RU" sz="2000" b="1" dirty="0"/>
              <a:t>смены </a:t>
            </a:r>
            <a:r>
              <a:rPr lang="ru-RU" sz="2000" b="1" dirty="0" smtClean="0"/>
              <a:t>для </a:t>
            </a:r>
            <a:r>
              <a:rPr lang="ru-RU" sz="2000" b="1" dirty="0"/>
              <a:t>обучающихся 6-11х классов общеобразовательных организаций</a:t>
            </a:r>
            <a:endParaRPr lang="ru-RU" sz="2000" dirty="0"/>
          </a:p>
          <a:p>
            <a:pPr algn="ctr"/>
            <a:r>
              <a:rPr lang="ru-RU" sz="2200" b="1" dirty="0">
                <a:solidFill>
                  <a:srgbClr val="1230AE"/>
                </a:solidFill>
              </a:rPr>
              <a:t>по профессии 54.01.20 Графический дизайнер, специальности 29.02.09 Печатное дело </a:t>
            </a:r>
            <a:r>
              <a:rPr lang="ru-RU" sz="2000" b="1" dirty="0"/>
              <a:t>«Графический дизайнер. Основы дизайна печатной продукции</a:t>
            </a:r>
            <a:r>
              <a:rPr lang="ru-RU" sz="2000" b="1" dirty="0" smtClean="0"/>
              <a:t>» (</a:t>
            </a:r>
            <a:r>
              <a:rPr lang="ru-RU" sz="2000" b="1" dirty="0"/>
              <a:t>для лиц с ограниченными возможностями здоровья и инвалидностью)</a:t>
            </a:r>
            <a:endParaRPr lang="ru-RU" sz="2000" dirty="0"/>
          </a:p>
          <a:p>
            <a:endParaRPr lang="ru-RU" sz="2000" dirty="0"/>
          </a:p>
          <a:p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07" y="30510"/>
            <a:ext cx="1194145" cy="93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8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35B50F-3E52-42DD-B9DB-E0C13853DD63}"/>
              </a:ext>
            </a:extLst>
          </p:cNvPr>
          <p:cNvSpPr txBox="1"/>
          <p:nvPr/>
        </p:nvSpPr>
        <p:spPr>
          <a:xfrm>
            <a:off x="1234605" y="390550"/>
            <a:ext cx="60486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000" b="1" dirty="0" smtClean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Программа </a:t>
            </a:r>
            <a:r>
              <a:rPr lang="ru-RU" sz="2000" b="1" dirty="0" smtClean="0"/>
              <a:t>включает в себя </a:t>
            </a:r>
            <a:r>
              <a:rPr lang="ru-RU" sz="2000" b="1" dirty="0"/>
              <a:t>экскурсию на предприятие ООО РПК </a:t>
            </a:r>
            <a:r>
              <a:rPr lang="ru-RU" sz="2000" b="1" dirty="0" err="1"/>
              <a:t>Профиздат</a:t>
            </a:r>
            <a:r>
              <a:rPr lang="ru-RU" sz="2000" b="1" dirty="0"/>
              <a:t>,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экскурсию </a:t>
            </a:r>
            <a:r>
              <a:rPr lang="ru-RU" sz="2000" b="1" dirty="0"/>
              <a:t>в ГАПОУ «СГК</a:t>
            </a:r>
            <a:r>
              <a:rPr lang="ru-RU" sz="2000" b="1" dirty="0" smtClean="0"/>
              <a:t>» (типография), </a:t>
            </a:r>
            <a:r>
              <a:rPr lang="ru-RU" sz="2000" b="1" dirty="0"/>
              <a:t>мастерские, </a:t>
            </a:r>
            <a:r>
              <a:rPr lang="ru-RU" sz="2000" b="1" dirty="0" smtClean="0"/>
              <a:t>оснащенные </a:t>
            </a:r>
            <a:r>
              <a:rPr lang="ru-RU" sz="2000" b="1" dirty="0"/>
              <a:t>современным оборудованием,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профессиональные </a:t>
            </a:r>
            <a:r>
              <a:rPr lang="ru-RU" sz="2000" b="1" dirty="0"/>
              <a:t>пробы и мастер-классы.</a:t>
            </a:r>
          </a:p>
          <a:p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8743" t="49700" r="55507" b="25101"/>
          <a:stretch/>
        </p:blipFill>
        <p:spPr>
          <a:xfrm>
            <a:off x="820313" y="0"/>
            <a:ext cx="1656184" cy="14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7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35B50F-3E52-42DD-B9DB-E0C13853DD63}"/>
              </a:ext>
            </a:extLst>
          </p:cNvPr>
          <p:cNvSpPr txBox="1"/>
          <p:nvPr/>
        </p:nvSpPr>
        <p:spPr>
          <a:xfrm>
            <a:off x="1263423" y="448196"/>
            <a:ext cx="60918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000" b="1" dirty="0" smtClean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000" b="1" dirty="0" err="1"/>
              <a:t>Профпроба</a:t>
            </a:r>
            <a:r>
              <a:rPr lang="ru-RU" sz="2000" b="1" dirty="0"/>
              <a:t> «Графический дизайнер. Создание макета обложки миниатюрной книги».</a:t>
            </a:r>
          </a:p>
          <a:p>
            <a:r>
              <a:rPr lang="ru-RU" sz="2000" b="1" dirty="0"/>
              <a:t>Мастер-класс по изготовлению миниатюрной книги.</a:t>
            </a:r>
          </a:p>
          <a:p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0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35B50F-3E52-42DD-B9DB-E0C13853DD63}"/>
              </a:ext>
            </a:extLst>
          </p:cNvPr>
          <p:cNvSpPr txBox="1"/>
          <p:nvPr/>
        </p:nvSpPr>
        <p:spPr>
          <a:xfrm>
            <a:off x="1594644" y="462558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Мастер-класс по изготовлению миниатюрной книги</a:t>
            </a:r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76" y="1110630"/>
            <a:ext cx="4264563" cy="284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3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35B50F-3E52-42DD-B9DB-E0C13853DD63}"/>
              </a:ext>
            </a:extLst>
          </p:cNvPr>
          <p:cNvSpPr txBox="1"/>
          <p:nvPr/>
        </p:nvSpPr>
        <p:spPr>
          <a:xfrm>
            <a:off x="2458740" y="357823"/>
            <a:ext cx="2738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66" y="843301"/>
            <a:ext cx="4474395" cy="298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9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35B50F-3E52-42DD-B9DB-E0C13853DD63}"/>
              </a:ext>
            </a:extLst>
          </p:cNvPr>
          <p:cNvSpPr txBox="1"/>
          <p:nvPr/>
        </p:nvSpPr>
        <p:spPr>
          <a:xfrm>
            <a:off x="2458740" y="357823"/>
            <a:ext cx="2738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0232" t="38800" r="21651" b="12901"/>
          <a:stretch/>
        </p:blipFill>
        <p:spPr>
          <a:xfrm>
            <a:off x="1456046" y="1380775"/>
            <a:ext cx="5858519" cy="233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80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250254" y="2941513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35B50F-3E52-42DD-B9DB-E0C13853DD63}"/>
              </a:ext>
            </a:extLst>
          </p:cNvPr>
          <p:cNvSpPr txBox="1"/>
          <p:nvPr/>
        </p:nvSpPr>
        <p:spPr>
          <a:xfrm>
            <a:off x="2458740" y="357823"/>
            <a:ext cx="2738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9056" t="45990" r="24498" b="13395"/>
          <a:stretch/>
        </p:blipFill>
        <p:spPr>
          <a:xfrm>
            <a:off x="1294370" y="1428851"/>
            <a:ext cx="6348946" cy="232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5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35B50F-3E52-42DD-B9DB-E0C13853DD63}"/>
              </a:ext>
            </a:extLst>
          </p:cNvPr>
          <p:cNvSpPr txBox="1"/>
          <p:nvPr/>
        </p:nvSpPr>
        <p:spPr>
          <a:xfrm>
            <a:off x="658540" y="448196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3399"/>
                </a:solidFill>
              </a:rPr>
              <a:t>Индивидуализация </a:t>
            </a:r>
            <a:r>
              <a:rPr lang="ru-RU" sz="2000" b="1" dirty="0" err="1">
                <a:solidFill>
                  <a:srgbClr val="003399"/>
                </a:solidFill>
              </a:rPr>
              <a:t>профориентационной</a:t>
            </a:r>
            <a:r>
              <a:rPr lang="ru-RU" sz="2000" b="1" dirty="0">
                <a:solidFill>
                  <a:srgbClr val="003399"/>
                </a:solidFill>
              </a:rPr>
              <a:t> работы </a:t>
            </a:r>
            <a:r>
              <a:rPr lang="ru-RU" sz="2000" b="1" dirty="0" smtClean="0">
                <a:solidFill>
                  <a:srgbClr val="003399"/>
                </a:solidFill>
              </a:rPr>
              <a:t>   в </a:t>
            </a:r>
            <a:r>
              <a:rPr lang="ru-RU" sz="2000" b="1" dirty="0">
                <a:solidFill>
                  <a:srgbClr val="003399"/>
                </a:solidFill>
              </a:rPr>
              <a:t>рамках проведения приемной кампании.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66651" y="1380775"/>
            <a:ext cx="56886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pPr algn="just"/>
            <a:r>
              <a:rPr lang="ru-RU" sz="1600" b="1" dirty="0" smtClean="0"/>
              <a:t>Одной </a:t>
            </a:r>
            <a:r>
              <a:rPr lang="ru-RU" sz="1600" b="1" dirty="0"/>
              <a:t>из задач методиста в </a:t>
            </a:r>
            <a:r>
              <a:rPr lang="ru-RU" sz="1600" b="1" dirty="0" err="1"/>
              <a:t>профориентационной</a:t>
            </a:r>
            <a:r>
              <a:rPr lang="ru-RU" sz="1600" b="1" dirty="0"/>
              <a:t> работе </a:t>
            </a:r>
            <a:r>
              <a:rPr lang="ru-RU" sz="1600" b="1" dirty="0" smtClean="0"/>
              <a:t>в  </a:t>
            </a:r>
            <a:r>
              <a:rPr lang="ru-RU" sz="1600" b="1" dirty="0"/>
              <a:t>Самарском государственном колледже – </a:t>
            </a:r>
            <a:r>
              <a:rPr lang="ru-RU" sz="1600" b="1" dirty="0" smtClean="0"/>
              <a:t>адаптировать людей </a:t>
            </a:r>
            <a:r>
              <a:rPr lang="ru-RU" sz="1600" b="1" dirty="0"/>
              <a:t>с ОВЗ </a:t>
            </a:r>
            <a:r>
              <a:rPr lang="ru-RU" sz="1600" b="1" dirty="0" smtClean="0"/>
              <a:t>к переходу в </a:t>
            </a:r>
            <a:r>
              <a:rPr lang="ru-RU" sz="1600" b="1" dirty="0"/>
              <a:t>новое образовательное </a:t>
            </a:r>
            <a:r>
              <a:rPr lang="ru-RU" sz="1600" b="1" dirty="0" smtClean="0"/>
              <a:t>пространство. </a:t>
            </a:r>
          </a:p>
          <a:p>
            <a:pPr algn="just"/>
            <a:r>
              <a:rPr lang="ru-RU" sz="1600" b="1" dirty="0" smtClean="0"/>
              <a:t>Выбор </a:t>
            </a:r>
            <a:r>
              <a:rPr lang="ru-RU" sz="1600" b="1" dirty="0"/>
              <a:t>профессии – один из самых первых серьез­ных социально-личностных выборов для большинства </a:t>
            </a:r>
            <a:r>
              <a:rPr lang="ru-RU" sz="1600" b="1" dirty="0" smtClean="0"/>
              <a:t>лиц </a:t>
            </a:r>
            <a:r>
              <a:rPr lang="ru-RU" sz="1600" b="1" dirty="0"/>
              <a:t>с ОВЗ.</a:t>
            </a:r>
          </a:p>
        </p:txBody>
      </p:sp>
    </p:spTree>
    <p:extLst>
      <p:ext uri="{BB962C8B-B14F-4D97-AF65-F5344CB8AC3E}">
        <p14:creationId xmlns:p14="http://schemas.microsoft.com/office/powerpoint/2010/main" val="34211073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0"/>
  <p:tag name="AS_OS" val="Unix 5.15.0.1041"/>
  <p:tag name="AS_RELEASE_DATE" val="2023.05.14"/>
  <p:tag name="AS_TITLE" val="Aspose.Slides for .NET Standard 2.0"/>
  <p:tag name="AS_VERSION" val="23.5"/>
</p:tagLst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570</Words>
  <Application>Microsoft Office PowerPoint</Application>
  <PresentationFormat>Произвольный</PresentationFormat>
  <Paragraphs>59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СИПКРО</dc:creator>
  <cp:lastModifiedBy>user</cp:lastModifiedBy>
  <cp:revision>197</cp:revision>
  <cp:lastPrinted>2023-11-30T12:00:10Z</cp:lastPrinted>
  <dcterms:created xsi:type="dcterms:W3CDTF">2023-08-29T08:22:54Z</dcterms:created>
  <dcterms:modified xsi:type="dcterms:W3CDTF">2023-11-30T12:01:23Z</dcterms:modified>
</cp:coreProperties>
</file>