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8" r:id="rId4"/>
    <p:sldId id="281" r:id="rId5"/>
    <p:sldId id="297" r:id="rId6"/>
    <p:sldId id="298" r:id="rId7"/>
    <p:sldId id="299" r:id="rId8"/>
    <p:sldId id="301" r:id="rId9"/>
    <p:sldId id="308" r:id="rId10"/>
    <p:sldId id="305" r:id="rId11"/>
    <p:sldId id="304" r:id="rId12"/>
    <p:sldId id="306" r:id="rId13"/>
    <p:sldId id="30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985E05D-F6D8-4CBF-AA74-F711FD8D111C}">
          <p14:sldIdLst>
            <p14:sldId id="256"/>
            <p14:sldId id="268"/>
            <p14:sldId id="281"/>
            <p14:sldId id="297"/>
            <p14:sldId id="298"/>
            <p14:sldId id="299"/>
            <p14:sldId id="301"/>
            <p14:sldId id="308"/>
            <p14:sldId id="305"/>
            <p14:sldId id="304"/>
            <p14:sldId id="306"/>
            <p14:sldId id="30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4660"/>
  </p:normalViewPr>
  <p:slideViewPr>
    <p:cSldViewPr>
      <p:cViewPr varScale="1">
        <p:scale>
          <a:sx n="87" d="100"/>
          <a:sy n="87" d="100"/>
        </p:scale>
        <p:origin x="-18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31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595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27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66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47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78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102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3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138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496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0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1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406640" cy="928694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60648"/>
            <a:ext cx="7992888" cy="659735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«Использование икт в работе педагога-психолога с детьми, имеющими особые образовательные потребности»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(из опыта работы)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algn="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Зубрилкина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Евгения Сергеевна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классов,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педагог-психолог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СОШ №</a:t>
            </a:r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«Образовательный центр»</a:t>
            </a:r>
          </a:p>
          <a:p>
            <a:pPr algn="r">
              <a:defRPr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Стройкерамика</a:t>
            </a:r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2022г.</a:t>
            </a:r>
          </a:p>
          <a:p>
            <a:pPr algn="r"/>
            <a:r>
              <a:rPr lang="ru-RU" sz="2000" dirty="0" smtClean="0"/>
              <a:t>                          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60848"/>
            <a:ext cx="6120680" cy="4080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6239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Просветительская деятельность.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12776"/>
            <a:ext cx="7654412" cy="4536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766456"/>
            <a:ext cx="8111886" cy="3400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3107008"/>
            <a:ext cx="8100391" cy="3727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7870436" cy="337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4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1837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Психологическое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консультирование и просвещение.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908720"/>
            <a:ext cx="8091872" cy="4392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836712"/>
            <a:ext cx="7920879" cy="4752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4" y="836712"/>
            <a:ext cx="8089266" cy="483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4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060848"/>
            <a:ext cx="7746064" cy="172819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70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00100" y="1417638"/>
            <a:ext cx="7933588" cy="2582866"/>
          </a:xfrm>
        </p:spPr>
        <p:txBody>
          <a:bodyPr>
            <a:normAutofit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8640"/>
            <a:ext cx="7962088" cy="6059760"/>
          </a:xfrm>
        </p:spPr>
        <p:txBody>
          <a:bodyPr>
            <a:normAutofit fontScale="92500" lnSpcReduction="20000"/>
          </a:bodyPr>
          <a:lstStyle/>
          <a:p>
            <a:pPr marL="82296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 и содержание деятельности психолого-педагогического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сопровождения</a:t>
            </a:r>
          </a:p>
          <a:p>
            <a:pPr marL="342900" lvl="0" indent="-342900" algn="just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Психологическое просвещение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формирование у всех участников образовательного процесса потребностей в психологических знаниях, желания использовать их в интересах собственного развития;</a:t>
            </a:r>
          </a:p>
          <a:p>
            <a:pPr marL="342900" lvl="0" indent="-342900" algn="just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Профилактика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предупреждение возникновения явлений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обучающихся, профессионального выгорания педагогов, формирование у всех участников образовательного процесса потребности в здоровом образе жизни; разработка конкретных рекомендаций;</a:t>
            </a:r>
          </a:p>
          <a:p>
            <a:pPr marL="342900" lvl="0" indent="-342900" algn="just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Диагностика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психолого-педагогическое изучение обучающихся на протяжении всего периода обучения, определение индивидуальных особенностей и склонностей личности, потенциальных возможностей, профессиональном самоопределении, а также выявлении причин и механизмов нарушений в обучении, развитии и социальной адаптации;</a:t>
            </a:r>
          </a:p>
          <a:p>
            <a:pPr marL="0" lvl="0" indent="0" algn="just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Развивающая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работа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формирование  потребности в новом знании, возможности его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приобретения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реализации в деятельности и общении;</a:t>
            </a:r>
          </a:p>
          <a:p>
            <a:pPr marL="0" lvl="0" indent="0" algn="just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Коррекционная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организация работы с обучающимися, имеющими проблемы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обучении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поведении и личностном развитии, выявленные в процессе диагностики;</a:t>
            </a:r>
          </a:p>
          <a:p>
            <a:pPr marL="0" lvl="0" indent="0" algn="just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Консультирование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помощь участникам образовательного процесса в осознании ими природы их затруднений, в анализе и решении психологических проблем;</a:t>
            </a:r>
          </a:p>
          <a:p>
            <a:pPr marL="82296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82296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3265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4725144"/>
            <a:ext cx="28757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570088" cy="64807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Коррекционно-развивающая деятельность.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Глеб\YandexDisk\Скриншоты\2019-09-21_16-13-28.png">
            <a:hlinkClick r:id="rId2" action="ppaction://hlinksldjump" tooltip="http://store.temocenter.ru/catalog.html?treeid=5861&amp;branch=5861&amp;mtype=all&amp;stype=sa&amp;mstart=0&amp;mlimit=10&amp;f13_5839=1&amp;agefrom=3&amp;ageto=18%2B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41" y="908720"/>
            <a:ext cx="7848872" cy="299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6126">
            <a:off x="1259632" y="4077072"/>
            <a:ext cx="3960440" cy="258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247">
            <a:off x="4706416" y="3950446"/>
            <a:ext cx="4211960" cy="23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леб\YandexDisk\Скриншоты\2019-09-21_16-18-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0"/>
            <a:ext cx="7232189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293096"/>
            <a:ext cx="3701718" cy="246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320"/>
            <a:ext cx="7818072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Создаем интерактивные задания в сервисе https://learningapps.org/ </a:t>
            </a:r>
          </a:p>
        </p:txBody>
      </p:sp>
      <p:pic>
        <p:nvPicPr>
          <p:cNvPr id="7170" name="Picture 2" descr="C:\Users\Глеб\YandexDisk\Скриншоты\2019-09-21_16-38-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920880" cy="48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9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7956376" cy="45897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95" y="1870652"/>
            <a:ext cx="7697893" cy="4195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1572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7890080" cy="706408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Викиум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-тренажёр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мозга.</a:t>
            </a:r>
          </a:p>
        </p:txBody>
      </p:sp>
      <p:pic>
        <p:nvPicPr>
          <p:cNvPr id="11266" name="Picture 2" descr="C:\Users\Глеб\YandexDisk\Скриншоты\2019-09-21_16-51-2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920880" cy="381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Глеб\YandexDisk\Скриншоты\2019-09-21_16-51-5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3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Глеб\YandexDisk\Скриншоты\2019-09-21_16-53-0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20472" cy="683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7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chemeClr val="bg1"/>
            </a:gs>
            <a:gs pos="36480">
              <a:schemeClr val="bg1"/>
            </a:gs>
            <a:gs pos="20944">
              <a:schemeClr val="bg1"/>
            </a:gs>
            <a:gs pos="4000">
              <a:schemeClr val="bg1"/>
            </a:gs>
            <a:gs pos="4000">
              <a:schemeClr val="bg1"/>
            </a:gs>
            <a:gs pos="60000">
              <a:schemeClr val="bg1"/>
            </a:gs>
            <a:gs pos="47000">
              <a:schemeClr val="bg1"/>
            </a:gs>
            <a:gs pos="71000">
              <a:schemeClr val="bg1"/>
            </a:gs>
            <a:gs pos="28000">
              <a:schemeClr val="bg1"/>
            </a:gs>
            <a:gs pos="100000">
              <a:srgbClr val="FFFF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/>
          <p:nvPr/>
        </p:nvPicPr>
        <p:blipFill rotWithShape="1">
          <a:blip r:embed="rId2" cstate="print"/>
          <a:srcRect l="40385" t="17094" r="40064" b="53276"/>
          <a:stretch/>
        </p:blipFill>
        <p:spPr bwMode="auto">
          <a:xfrm>
            <a:off x="1925385" y="1628800"/>
            <a:ext cx="2180456" cy="22531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cap="none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Профессиональная ориентация</a:t>
            </a:r>
            <a:br>
              <a:rPr lang="ru-RU" sz="3200" b="1" cap="none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cap="none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обучающихся с ОВЗ</a:t>
            </a:r>
            <a:r>
              <a:rPr lang="ru-RU" sz="2600" b="1" cap="none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Arial" pitchFamily="34" charset="0"/>
              </a:rPr>
              <a:t/>
            </a:r>
            <a:br>
              <a:rPr lang="ru-RU" sz="2600" b="1" cap="none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Arial" pitchFamily="34" charset="0"/>
              </a:rPr>
            </a:br>
            <a:endParaRPr lang="ru-RU" sz="2600" b="1" cap="none" dirty="0">
              <a:solidFill>
                <a:srgbClr val="002060"/>
              </a:solidFill>
              <a:effectLst/>
              <a:latin typeface="+mn-lt"/>
              <a:ea typeface="+mn-ea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488" y="908720"/>
            <a:ext cx="9131512" cy="39936"/>
          </a:xfrm>
          <a:prstGeom prst="line">
            <a:avLst/>
          </a:prstGeom>
          <a:ln w="3492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6143"/>
            <a:ext cx="1126341" cy="1284903"/>
          </a:xfrm>
          <a:prstGeom prst="rect">
            <a:avLst/>
          </a:prstGeom>
        </p:spPr>
      </p:pic>
      <p:pic>
        <p:nvPicPr>
          <p:cNvPr id="22" name="Рисунок 21" descr="Вице-мэр Самары Виктор Кудряшов охотно поддержал областную идею &quot;Открытого урока&quot;"/>
          <p:cNvPicPr/>
          <p:nvPr/>
        </p:nvPicPr>
        <p:blipFill>
          <a:blip r:embed="rId4" cstate="print"/>
          <a:srcRect b="70323"/>
          <a:stretch>
            <a:fillRect/>
          </a:stretch>
        </p:blipFill>
        <p:spPr bwMode="auto">
          <a:xfrm>
            <a:off x="2195736" y="5805264"/>
            <a:ext cx="4356484" cy="82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/>
          <p:nvPr/>
        </p:nvPicPr>
        <p:blipFill>
          <a:blip r:embed="rId5" cstate="print">
            <a:lum bright="10000"/>
          </a:blip>
          <a:srcRect l="8819" t="28452" r="9935" b="33077"/>
          <a:stretch>
            <a:fillRect/>
          </a:stretch>
        </p:blipFill>
        <p:spPr bwMode="auto">
          <a:xfrm>
            <a:off x="2087724" y="987399"/>
            <a:ext cx="4572508" cy="100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 rotWithShape="1">
          <a:blip r:embed="rId6" cstate="print"/>
          <a:srcRect l="5204" t="12803" r="7561" b="6609"/>
          <a:stretch/>
        </p:blipFill>
        <p:spPr bwMode="auto">
          <a:xfrm>
            <a:off x="3995936" y="1988840"/>
            <a:ext cx="2403688" cy="16448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Рисунок 26"/>
          <p:cNvPicPr/>
          <p:nvPr/>
        </p:nvPicPr>
        <p:blipFill>
          <a:blip r:embed="rId7" cstate="print">
            <a:lum bright="20000"/>
          </a:blip>
          <a:srcRect l="9941" t="28718" r="12934" b="33846"/>
          <a:stretch>
            <a:fillRect/>
          </a:stretch>
        </p:blipFill>
        <p:spPr bwMode="auto">
          <a:xfrm>
            <a:off x="170363" y="5301208"/>
            <a:ext cx="1800200" cy="110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2" y="1340768"/>
            <a:ext cx="218126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В Самарской области прошла неделя труда и профориентации - Сама Самар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965" y="5301208"/>
            <a:ext cx="2181262" cy="110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В Самаре состоится дискуссионная панель «Билет в будущее» - Общество. НИА  Самара, 23.11.20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6" y="1298665"/>
            <a:ext cx="1746489" cy="116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99624" y="2678664"/>
            <a:ext cx="2585887" cy="24065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7063" y="2636912"/>
            <a:ext cx="2250545" cy="2497272"/>
          </a:xfrm>
          <a:prstGeom prst="rect">
            <a:avLst/>
          </a:prstGeom>
        </p:spPr>
      </p:pic>
      <p:pic>
        <p:nvPicPr>
          <p:cNvPr id="18" name="Объект 5"/>
          <p:cNvPicPr>
            <a:picLocks noGrp="1" noChangeAspect="1"/>
          </p:cNvPicPr>
          <p:nvPr>
            <p:ph idx="1"/>
          </p:nvPr>
        </p:nvPicPr>
        <p:blipFill>
          <a:blip r:embed="rId13" cstate="print"/>
          <a:stretch>
            <a:fillRect/>
          </a:stretch>
        </p:blipFill>
        <p:spPr>
          <a:xfrm>
            <a:off x="3221850" y="3671925"/>
            <a:ext cx="2304256" cy="210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8072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Игры-симуляции.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90" y="1340768"/>
            <a:ext cx="8093766" cy="39315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1268760"/>
            <a:ext cx="8100392" cy="393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30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1191</TotalTime>
  <Words>245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Солнцестояние</vt:lpstr>
      <vt:lpstr>Тема Office</vt:lpstr>
      <vt:lpstr>     </vt:lpstr>
      <vt:lpstr> </vt:lpstr>
      <vt:lpstr>Коррекционно-развивающая деятельность.</vt:lpstr>
      <vt:lpstr>Презентация PowerPoint</vt:lpstr>
      <vt:lpstr>Создаем интерактивные задания в сервисе https://learningapps.org/ </vt:lpstr>
      <vt:lpstr>Презентация PowerPoint</vt:lpstr>
      <vt:lpstr>Викиум-тренажёр для мозга.</vt:lpstr>
      <vt:lpstr>Профессиональная ориентация обучающихся с ОВЗ </vt:lpstr>
      <vt:lpstr>Игры-симуляции.</vt:lpstr>
      <vt:lpstr>Просветительская деятельность.</vt:lpstr>
      <vt:lpstr>Психологическое консультирование и просвещение.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XI Территориальная ярмарка образовательных   ресурсов « »</dc:title>
  <cp:lastModifiedBy>Сергей</cp:lastModifiedBy>
  <cp:revision>117</cp:revision>
  <dcterms:modified xsi:type="dcterms:W3CDTF">2022-11-28T15:00:44Z</dcterms:modified>
</cp:coreProperties>
</file>