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9" r:id="rId4"/>
    <p:sldId id="279" r:id="rId5"/>
    <p:sldId id="260" r:id="rId6"/>
    <p:sldId id="262" r:id="rId7"/>
    <p:sldId id="271" r:id="rId8"/>
    <p:sldId id="272" r:id="rId9"/>
    <p:sldId id="284" r:id="rId10"/>
    <p:sldId id="265" r:id="rId11"/>
    <p:sldId id="264" r:id="rId12"/>
    <p:sldId id="280" r:id="rId13"/>
    <p:sldId id="281" r:id="rId14"/>
    <p:sldId id="282" r:id="rId15"/>
    <p:sldId id="276" r:id="rId16"/>
    <p:sldId id="274" r:id="rId17"/>
    <p:sldId id="273" r:id="rId18"/>
    <p:sldId id="277" r:id="rId19"/>
    <p:sldId id="278" r:id="rId20"/>
    <p:sldId id="28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1" initials="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48880"/>
            <a:ext cx="6264696" cy="353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92696"/>
            <a:ext cx="8496944" cy="583264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 </a:t>
            </a:r>
          </a:p>
          <a:p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пространственные,</a:t>
            </a:r>
          </a:p>
          <a:p>
            <a:pPr algn="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временные, </a:t>
            </a:r>
          </a:p>
          <a:p>
            <a:pPr algn="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обобщающие 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понятия,</a:t>
            </a:r>
          </a:p>
          <a:p>
            <a:pPr algn="r"/>
            <a:r>
              <a:rPr lang="ru-RU" smtClean="0">
                <a:solidFill>
                  <a:schemeClr val="accent1">
                    <a:lumMod val="75000"/>
                  </a:schemeClr>
                </a:solidFill>
              </a:rPr>
              <a:t>простые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формы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algn="r"/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r"/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algn="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algn="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Автор-составитель </a:t>
            </a:r>
          </a:p>
          <a:p>
            <a:pPr algn="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Н.В.Мартынова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470025"/>
          </a:xfrm>
        </p:spPr>
        <p:txBody>
          <a:bodyPr anchor="t">
            <a:normAutofit fontScale="90000"/>
          </a:bodyPr>
          <a:lstStyle/>
          <a:p>
            <a:pPr marL="182880" indent="0" algn="ctr">
              <a:buNone/>
            </a:pPr>
            <a:r>
              <a:rPr lang="ru-RU" sz="3100" i="1" dirty="0" smtClean="0">
                <a:solidFill>
                  <a:schemeClr val="accent1">
                    <a:lumMod val="75000"/>
                  </a:schemeClr>
                </a:solidFill>
              </a:rPr>
              <a:t>Настенный календарь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i="1" dirty="0" smtClean="0">
                <a:solidFill>
                  <a:schemeClr val="accent1">
                    <a:lumMod val="75000"/>
                  </a:schemeClr>
                </a:solidFill>
              </a:rPr>
              <a:t>Считалки- </a:t>
            </a:r>
            <a:r>
              <a:rPr lang="ru-RU" sz="4000" i="1" dirty="0" err="1" smtClean="0">
                <a:solidFill>
                  <a:schemeClr val="accent1">
                    <a:lumMod val="75000"/>
                  </a:schemeClr>
                </a:solidFill>
              </a:rPr>
              <a:t>запоминалки</a:t>
            </a:r>
            <a:r>
              <a:rPr lang="ru-RU" sz="4000" i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000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00" y="836712"/>
            <a:ext cx="4392488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260648"/>
            <a:ext cx="8126288" cy="792088"/>
          </a:xfrm>
        </p:spPr>
        <p:txBody>
          <a:bodyPr/>
          <a:lstStyle/>
          <a:p>
            <a:pPr algn="ctr">
              <a:buNone/>
            </a:pP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</a:rPr>
              <a:t>ВременнЫе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 представления. Дни недели</a:t>
            </a:r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36822" y="836712"/>
            <a:ext cx="4191162" cy="5616624"/>
          </a:xfrm>
          <a:ln>
            <a:noFill/>
            <a:prstDash val="sysDot"/>
          </a:ln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Первый</a:t>
            </a:r>
            <a:r>
              <a:rPr lang="ru-RU" dirty="0" smtClean="0">
                <a:solidFill>
                  <a:srgbClr val="C00000"/>
                </a:solidFill>
              </a:rPr>
              <a:t>, </a:t>
            </a:r>
            <a:r>
              <a:rPr lang="ru-RU" b="1" dirty="0" smtClean="0">
                <a:solidFill>
                  <a:srgbClr val="C00000"/>
                </a:solidFill>
              </a:rPr>
              <a:t>понедельник,</a:t>
            </a:r>
          </a:p>
          <a:p>
            <a:pPr algn="ctr">
              <a:buNone/>
            </a:pPr>
            <a:r>
              <a:rPr lang="ru-RU" dirty="0" smtClean="0"/>
              <a:t> начинает он неделю.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Второй, вторник</a:t>
            </a:r>
            <a:r>
              <a:rPr lang="ru-RU" dirty="0" smtClean="0"/>
              <a:t>, он затворник, много надо сделать дел…</a:t>
            </a:r>
          </a:p>
          <a:p>
            <a:pPr algn="ctr">
              <a:buNone/>
            </a:pPr>
            <a:r>
              <a:rPr lang="ru-RU" b="1" u="sng" dirty="0" smtClean="0">
                <a:solidFill>
                  <a:schemeClr val="tx1"/>
                </a:solidFill>
              </a:rPr>
              <a:t>Середина,</a:t>
            </a:r>
            <a:r>
              <a:rPr lang="ru-RU" u="sng" dirty="0" smtClean="0">
                <a:solidFill>
                  <a:schemeClr val="tx1"/>
                </a:solidFill>
              </a:rPr>
              <a:t> день </a:t>
            </a:r>
            <a:r>
              <a:rPr lang="ru-RU" b="1" u="sng" dirty="0" smtClean="0">
                <a:solidFill>
                  <a:schemeClr val="tx1"/>
                </a:solidFill>
              </a:rPr>
              <a:t>среда</a:t>
            </a:r>
          </a:p>
          <a:p>
            <a:pPr algn="ctr">
              <a:buNone/>
            </a:pPr>
            <a:r>
              <a:rPr lang="ru-RU" dirty="0" smtClean="0"/>
              <a:t> половина недели уже прошла...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Четвертый, четверг</a:t>
            </a:r>
            <a:r>
              <a:rPr lang="ru-RU" b="1" dirty="0" smtClean="0"/>
              <a:t>, </a:t>
            </a:r>
          </a:p>
          <a:p>
            <a:pPr algn="ctr">
              <a:buNone/>
            </a:pPr>
            <a:r>
              <a:rPr lang="ru-RU" dirty="0" smtClean="0"/>
              <a:t>продолжает неделя бег.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B0F0"/>
                </a:solidFill>
              </a:rPr>
              <a:t>Пятый, пятница</a:t>
            </a:r>
            <a:r>
              <a:rPr lang="ru-RU" dirty="0" smtClean="0"/>
              <a:t>, венец,</a:t>
            </a:r>
          </a:p>
          <a:p>
            <a:pPr algn="ctr">
              <a:buNone/>
            </a:pPr>
            <a:r>
              <a:rPr lang="ru-RU" dirty="0" smtClean="0"/>
              <a:t> трудовой недели конец.</a:t>
            </a:r>
          </a:p>
          <a:p>
            <a:pPr algn="ctr">
              <a:buNone/>
            </a:pPr>
            <a:r>
              <a:rPr lang="ru-RU" dirty="0" smtClean="0"/>
              <a:t>        День </a:t>
            </a:r>
            <a:r>
              <a:rPr lang="ru-RU" b="1" dirty="0" smtClean="0">
                <a:solidFill>
                  <a:srgbClr val="0070C0"/>
                </a:solidFill>
              </a:rPr>
              <a:t>шестой,  суббота</a:t>
            </a:r>
            <a:r>
              <a:rPr lang="ru-RU" dirty="0" smtClean="0"/>
              <a:t>,- </a:t>
            </a:r>
          </a:p>
          <a:p>
            <a:pPr algn="ctr">
              <a:buNone/>
            </a:pPr>
            <a:r>
              <a:rPr lang="ru-RU" dirty="0" smtClean="0"/>
              <a:t>выходной,</a:t>
            </a:r>
          </a:p>
          <a:p>
            <a:pPr algn="ctr">
              <a:buNone/>
            </a:pPr>
            <a:r>
              <a:rPr lang="ru-RU" dirty="0" smtClean="0"/>
              <a:t>Начинаем отдыхать!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Воскресенье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ru-RU" dirty="0" smtClean="0"/>
              <a:t> день седьмой, </a:t>
            </a:r>
          </a:p>
          <a:p>
            <a:pPr algn="ctr">
              <a:buNone/>
            </a:pPr>
            <a:r>
              <a:rPr lang="ru-RU" dirty="0" smtClean="0"/>
              <a:t>это тоже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выходной</a:t>
            </a:r>
            <a:r>
              <a:rPr lang="ru-RU" b="1" dirty="0" smtClean="0"/>
              <a:t>!</a:t>
            </a:r>
          </a:p>
          <a:p>
            <a:pPr algn="ctr">
              <a:buNone/>
            </a:pPr>
            <a:r>
              <a:rPr lang="ru-RU" dirty="0" smtClean="0"/>
              <a:t>Всей семьёй идем гулять,</a:t>
            </a:r>
          </a:p>
          <a:p>
            <a:pPr algn="ctr">
              <a:buNone/>
            </a:pPr>
            <a:r>
              <a:rPr lang="ru-RU" dirty="0" smtClean="0"/>
              <a:t>Новую неделю будем ждать.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7385248" cy="41805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</a:rPr>
              <a:t>ВременнЫе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представления. Времена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года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1520" y="692696"/>
            <a:ext cx="3168352" cy="5781256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Зима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 год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началА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Весна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снег унесла.</a:t>
            </a:r>
          </a:p>
          <a:p>
            <a:pPr>
              <a:buNone/>
            </a:pP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Лето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купаемся мы.</a:t>
            </a:r>
          </a:p>
          <a:p>
            <a:pPr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4" t="8716" r="3962" b="8716"/>
          <a:stretch/>
        </p:blipFill>
        <p:spPr bwMode="auto">
          <a:xfrm>
            <a:off x="3203848" y="1124744"/>
            <a:ext cx="5760640" cy="5480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3" t="8773" r="7704" b="4258"/>
          <a:stretch/>
        </p:blipFill>
        <p:spPr bwMode="auto">
          <a:xfrm>
            <a:off x="3131840" y="2017517"/>
            <a:ext cx="5256584" cy="4397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52928" cy="1440160"/>
          </a:xfrm>
        </p:spPr>
        <p:txBody>
          <a:bodyPr/>
          <a:lstStyle/>
          <a:p>
            <a:pPr algn="ctr">
              <a:buNone/>
            </a:pPr>
            <a:r>
              <a:rPr lang="ru-RU" sz="2400" i="1" dirty="0" err="1">
                <a:solidFill>
                  <a:schemeClr val="accent2">
                    <a:lumMod val="75000"/>
                  </a:schemeClr>
                </a:solidFill>
              </a:rPr>
              <a:t>ВременнЫе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представления. Времена года</a:t>
            </a:r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420888"/>
            <a:ext cx="2808312" cy="4104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Осень…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Пожелтели кусты,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Полили дожди,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Выросли грибы,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 в школу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пошли.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454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136903" cy="720080"/>
          </a:xfrm>
        </p:spPr>
        <p:txBody>
          <a:bodyPr/>
          <a:lstStyle/>
          <a:p>
            <a:pPr algn="just">
              <a:buNone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Обобщающие понятия. Домашние животные</a:t>
            </a:r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4" name="Picture 2" descr="C:\Users\юрист\Desktop\дом_ж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3498" y="2636912"/>
            <a:ext cx="4441482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23528" y="1052736"/>
            <a:ext cx="8496944" cy="5436096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1700" i="1" dirty="0" smtClean="0">
                <a:latin typeface="Times New Roman" pitchFamily="18" charset="0"/>
                <a:cs typeface="Times New Roman" pitchFamily="18" charset="0"/>
              </a:rPr>
              <a:t>      Классическая </a:t>
            </a:r>
            <a:r>
              <a:rPr lang="ru-RU" sz="1700" i="1" dirty="0">
                <a:latin typeface="Times New Roman" pitchFamily="18" charset="0"/>
                <a:cs typeface="Times New Roman" pitchFamily="18" charset="0"/>
              </a:rPr>
              <a:t>игра «Назови одним словом»: взрослый называет слова по какой- либо тематике, ребенок называет обобщающее слово. И, наоборот, нужно подобрать много слов к одному, общему для всех. Полезно ребенка попросить подумать, </a:t>
            </a:r>
            <a:r>
              <a:rPr lang="ru-RU" sz="1700" i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700" i="1" dirty="0">
                <a:latin typeface="Times New Roman" pitchFamily="18" charset="0"/>
                <a:cs typeface="Times New Roman" pitchFamily="18" charset="0"/>
              </a:rPr>
              <a:t>не просто  </a:t>
            </a:r>
            <a:r>
              <a:rPr lang="ru-RU" sz="1700" i="1" dirty="0" smtClean="0">
                <a:latin typeface="Times New Roman" pitchFamily="18" charset="0"/>
                <a:cs typeface="Times New Roman" pitchFamily="18" charset="0"/>
              </a:rPr>
              <a:t>вспомнить. Предложенные </a:t>
            </a:r>
            <a:r>
              <a:rPr lang="ru-RU" sz="1700" i="1" dirty="0">
                <a:latin typeface="Times New Roman" pitchFamily="18" charset="0"/>
                <a:cs typeface="Times New Roman" pitchFamily="18" charset="0"/>
              </a:rPr>
              <a:t>в календаре </a:t>
            </a:r>
            <a:r>
              <a:rPr lang="ru-RU" sz="1700" i="1" dirty="0" smtClean="0">
                <a:latin typeface="Times New Roman" pitchFamily="18" charset="0"/>
                <a:cs typeface="Times New Roman" pitchFamily="18" charset="0"/>
              </a:rPr>
              <a:t>обобщающие </a:t>
            </a:r>
            <a:r>
              <a:rPr lang="ru-RU" sz="1700" i="1" dirty="0">
                <a:latin typeface="Times New Roman" pitchFamily="18" charset="0"/>
                <a:cs typeface="Times New Roman" pitchFamily="18" charset="0"/>
              </a:rPr>
              <a:t>понятия  полезно запомнить и применять </a:t>
            </a:r>
            <a:r>
              <a:rPr lang="ru-RU" sz="1700" i="1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1700" i="1" dirty="0">
                <a:latin typeface="Times New Roman" pitchFamily="18" charset="0"/>
                <a:cs typeface="Times New Roman" pitchFamily="18" charset="0"/>
              </a:rPr>
              <a:t>считалочки для детских игр. </a:t>
            </a:r>
          </a:p>
          <a:p>
            <a:pPr marL="0" indent="0" algn="r">
              <a:buNone/>
            </a:pPr>
            <a:r>
              <a:rPr lang="ru-RU" sz="1900" b="1" i="1" dirty="0" smtClean="0"/>
              <a:t>Домашние</a:t>
            </a:r>
            <a:r>
              <a:rPr lang="ru-RU" sz="1900" dirty="0" smtClean="0"/>
              <a:t> животные, собака и кошка,</a:t>
            </a:r>
          </a:p>
          <a:p>
            <a:pPr marL="0" indent="0" algn="r">
              <a:buNone/>
            </a:pPr>
            <a:r>
              <a:rPr lang="ru-RU" sz="1900" i="1" dirty="0" smtClean="0"/>
              <a:t> </a:t>
            </a:r>
            <a:r>
              <a:rPr lang="ru-RU" sz="1900" b="1" i="1" dirty="0" smtClean="0"/>
              <a:t>у дома </a:t>
            </a:r>
            <a:r>
              <a:rPr lang="ru-RU" sz="1900" dirty="0" smtClean="0"/>
              <a:t>живут человека.</a:t>
            </a:r>
          </a:p>
          <a:p>
            <a:pPr marL="0" indent="0" algn="r">
              <a:buNone/>
            </a:pPr>
            <a:r>
              <a:rPr lang="ru-RU" sz="1900" dirty="0" smtClean="0"/>
              <a:t>Заботятся люди о них:</a:t>
            </a:r>
          </a:p>
          <a:p>
            <a:pPr marL="0" indent="0" algn="r">
              <a:buNone/>
            </a:pPr>
            <a:r>
              <a:rPr lang="ru-RU" sz="1900" dirty="0" smtClean="0"/>
              <a:t>Выносливый ослик,</a:t>
            </a:r>
          </a:p>
          <a:p>
            <a:pPr marL="0" indent="0" algn="r">
              <a:buNone/>
            </a:pPr>
            <a:r>
              <a:rPr lang="ru-RU" sz="1900" dirty="0" smtClean="0"/>
              <a:t>Крикливый петух,</a:t>
            </a:r>
          </a:p>
          <a:p>
            <a:pPr marL="0" indent="0" algn="r">
              <a:buNone/>
            </a:pPr>
            <a:r>
              <a:rPr lang="ru-RU" sz="1900" dirty="0" smtClean="0"/>
              <a:t>Рогатый козлик </a:t>
            </a:r>
          </a:p>
          <a:p>
            <a:pPr marL="0" indent="0" algn="r">
              <a:buNone/>
            </a:pPr>
            <a:r>
              <a:rPr lang="ru-RU" sz="1900" dirty="0" smtClean="0"/>
              <a:t>ест сочный лопух.</a:t>
            </a:r>
          </a:p>
          <a:p>
            <a:pPr marL="0" indent="0" algn="r">
              <a:buNone/>
            </a:pPr>
            <a:r>
              <a:rPr lang="ru-RU" sz="1900" dirty="0" smtClean="0"/>
              <a:t>Утки и гуси плещутся в луже.</a:t>
            </a:r>
          </a:p>
          <a:p>
            <a:pPr marL="0" indent="0" algn="r">
              <a:buNone/>
            </a:pPr>
            <a:r>
              <a:rPr lang="ru-RU" sz="1900" dirty="0" smtClean="0"/>
              <a:t>Овечки в шубах</a:t>
            </a:r>
          </a:p>
          <a:p>
            <a:pPr marL="0" indent="0" algn="r">
              <a:buNone/>
            </a:pPr>
            <a:r>
              <a:rPr lang="ru-RU" sz="1900" dirty="0" smtClean="0"/>
              <a:t>Не боятся стужи.</a:t>
            </a:r>
          </a:p>
          <a:p>
            <a:pPr marL="0" indent="0" algn="r">
              <a:buNone/>
            </a:pPr>
            <a:r>
              <a:rPr lang="ru-RU" sz="1900" dirty="0" smtClean="0"/>
              <a:t>Кролик, корова, поросёнок и конь,</a:t>
            </a:r>
          </a:p>
          <a:p>
            <a:pPr marL="0" indent="0" algn="r">
              <a:buNone/>
            </a:pPr>
            <a:r>
              <a:rPr lang="ru-RU" sz="1900" dirty="0" smtClean="0"/>
              <a:t>Ты, серый волк, их не тронь! </a:t>
            </a: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160523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340768"/>
            <a:ext cx="3562728" cy="4626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животные охотятся сами.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лесу их жильё..</a:t>
            </a:r>
          </a:p>
          <a:p>
            <a:pPr marL="0" indent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Лисица, олень, белка и волк,</a:t>
            </a:r>
          </a:p>
          <a:p>
            <a:pPr marL="0" indent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Ёж, заяц, кабан, </a:t>
            </a:r>
          </a:p>
          <a:p>
            <a:pPr marL="0" indent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Плывущий бобёр..</a:t>
            </a:r>
          </a:p>
          <a:p>
            <a:pPr marL="0" indent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Бурый медведь всю зиму проспал,</a:t>
            </a:r>
          </a:p>
          <a:p>
            <a:pPr marL="0" indent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Крошка Енот в мультфильмы попал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83568" y="731520"/>
            <a:ext cx="7308288" cy="9171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Обобщающие понятия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. Дикие животные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0"/>
          <a:stretch/>
        </p:blipFill>
        <p:spPr bwMode="auto">
          <a:xfrm>
            <a:off x="4644008" y="1648691"/>
            <a:ext cx="3456384" cy="451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604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7"/>
          <a:stretch/>
        </p:blipFill>
        <p:spPr bwMode="auto">
          <a:xfrm>
            <a:off x="4211960" y="1607127"/>
            <a:ext cx="3960440" cy="4900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260648"/>
            <a:ext cx="7488832" cy="86409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Обобщающие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понятия.Овощи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  </a:t>
            </a:r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268760"/>
            <a:ext cx="7673280" cy="5205192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Овощ 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ырастает 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огороде.</a:t>
            </a:r>
          </a:p>
          <a:p>
            <a:pPr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Огурец, морковь, шпинат,</a:t>
            </a:r>
          </a:p>
          <a:p>
            <a:pPr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Свёкла, перец и салат,</a:t>
            </a:r>
          </a:p>
          <a:p>
            <a:pPr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Лук, редиска и лучок,</a:t>
            </a:r>
          </a:p>
          <a:p>
            <a:pPr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Баклажаны, кабачок,</a:t>
            </a:r>
          </a:p>
          <a:p>
            <a:pPr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Помидоры, репа, фасоль,</a:t>
            </a:r>
          </a:p>
          <a:p>
            <a:pPr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Капуста, картофель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,-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готовь для них соль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Обратите внимание ребенка </a:t>
            </a:r>
          </a:p>
          <a:p>
            <a:pPr algn="just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на одинаковые звуки в словах </a:t>
            </a:r>
          </a:p>
          <a:p>
            <a:pPr algn="just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вощи» и «огор</a:t>
            </a:r>
            <a:r>
              <a:rPr lang="ru-RU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д» как </a:t>
            </a:r>
          </a:p>
          <a:p>
            <a:pPr algn="just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на подсказку для запоминания.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321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96752"/>
            <a:ext cx="514806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7457256" cy="63408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Обобщающие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понятия. Фрукты</a:t>
            </a:r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836712"/>
            <a:ext cx="4968552" cy="5637240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Фр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кты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растут на деревьях, в сад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Я их срываю и в вазу кладу.</a:t>
            </a:r>
          </a:p>
          <a:p>
            <a:pPr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Яблоко, груша, лимоны, хурма,</a:t>
            </a:r>
          </a:p>
          <a:p>
            <a:pPr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Банан, апельсин, персик, айва.</a:t>
            </a:r>
          </a:p>
          <a:p>
            <a:pPr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Гранат, абрикос, ананас, киви,</a:t>
            </a:r>
          </a:p>
          <a:p>
            <a:pPr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Грейпфрут, мандарин,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сливы…</a:t>
            </a:r>
          </a:p>
          <a:p>
            <a:pPr algn="just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Слова-подсказки для </a:t>
            </a:r>
          </a:p>
          <a:p>
            <a:pPr algn="just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запоминания- фр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кты- в сад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</a:p>
          <a:p>
            <a:pPr algn="just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(с одинаковым ударным звуком </a:t>
            </a:r>
          </a:p>
          <a:p>
            <a:pPr algn="just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 в словах)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4112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8228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Обобщающие понятия. Посуда</a:t>
            </a:r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980728"/>
            <a:ext cx="6400800" cy="561662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юрист\Desktop\посуда 80419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" t="7130" r="3485" b="2227"/>
          <a:stretch/>
        </p:blipFill>
        <p:spPr bwMode="auto">
          <a:xfrm>
            <a:off x="3491880" y="1011511"/>
            <a:ext cx="5328591" cy="563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2132856"/>
            <a:ext cx="236044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Тарелки, кастрюля,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бокалы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Вилки, ложки и стаканы,</a:t>
            </a:r>
          </a:p>
          <a:p>
            <a:pPr algn="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Половник, сковородки, блюдца,-</a:t>
            </a:r>
          </a:p>
          <a:p>
            <a:pPr algn="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 полкам всё расставь, </a:t>
            </a:r>
          </a:p>
          <a:p>
            <a:pPr algn="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Хозяйки пусть смеются!</a:t>
            </a:r>
          </a:p>
        </p:txBody>
      </p:sp>
    </p:spTree>
    <p:extLst>
      <p:ext uri="{BB962C8B-B14F-4D97-AF65-F5344CB8AC3E}">
        <p14:creationId xmlns:p14="http://schemas.microsoft.com/office/powerpoint/2010/main" val="17215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7457256" cy="99412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Обобщающие понятия.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Мебель</a:t>
            </a:r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42199" y="1196752"/>
            <a:ext cx="4572638" cy="3429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1484784"/>
            <a:ext cx="3744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Стол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стул, шкаф,</a:t>
            </a:r>
          </a:p>
          <a:p>
            <a:pPr algn="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Кровать, диван и кресло,</a:t>
            </a:r>
          </a:p>
          <a:p>
            <a:pPr algn="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Пуфик, табуретка и комод,</a:t>
            </a:r>
          </a:p>
          <a:p>
            <a:pPr algn="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Шифоньер с одеждой из журнала мод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6664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7601272" cy="70609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Обобщающие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понятия.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Одежда</a:t>
            </a:r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412776"/>
            <a:ext cx="4608512" cy="5445224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Наша одежда нужна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ежедневно…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Шапка, шарф, варежки,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шубка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Блузка, халат, свитер и юбка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Брюки, рубашка, шорты, пальто,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Платье, кофта, перчатки,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платок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196752"/>
            <a:ext cx="4536504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724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gdoutcrrds29ofprkovvvaar.voadm.gov.spb.ru/images/doc/2018/1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717032"/>
            <a:ext cx="6084168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622232" cy="1143000"/>
          </a:xfrm>
        </p:spPr>
        <p:txBody>
          <a:bodyPr/>
          <a:lstStyle/>
          <a:p>
            <a:pPr algn="ctr">
              <a:buNone/>
            </a:pP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Вам , взрослые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!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1520" y="1136184"/>
            <a:ext cx="8208912" cy="5721816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     Ус</a:t>
            </a:r>
            <a:r>
              <a:rPr lang="ru-RU" sz="1200" i="1" dirty="0" smtClean="0"/>
              <a:t>пешный в обучении ребенок обладает богатым словарным запасом, свободно выражает свои мысли, творчески подходит к выполнению заданий, используя свой опыт дошкольного детства. Ежедневные новые знания развивают мышление и память ребенка.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i="1" dirty="0" smtClean="0"/>
              <a:t>         В основе умения читать, писать и считать  лежат умения ребенка быстро и безошибочно пользоваться пространственными, </a:t>
            </a:r>
            <a:r>
              <a:rPr lang="ru-RU" sz="1200" i="1" dirty="0" err="1" smtClean="0"/>
              <a:t>временнЫми</a:t>
            </a:r>
            <a:r>
              <a:rPr lang="ru-RU" sz="1200" i="1" dirty="0" smtClean="0"/>
              <a:t> и обобщающими понятиями ,  а также знать  название и отличие простых  геометрических форм,  которые представлены в настенном  календаре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i="1" dirty="0" smtClean="0"/>
              <a:t> «</a:t>
            </a:r>
            <a:r>
              <a:rPr lang="ru-RU" sz="1200" i="1" smtClean="0"/>
              <a:t>Считалки-  запоминалки</a:t>
            </a:r>
            <a:r>
              <a:rPr lang="ru-RU" sz="1200" i="1" dirty="0" smtClean="0"/>
              <a:t>».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i="1" dirty="0" smtClean="0"/>
              <a:t>      Рифмованные строки, как детские считалки, запоминаются быстрее. Играть с ребенком  полезно ежедневно, чтобы прочно закрепить знания. Расположите настенный календарь в удобном месте, используйте свободную минутку для занятий с ребенком.</a:t>
            </a:r>
          </a:p>
          <a:p>
            <a:pPr>
              <a:lnSpc>
                <a:spcPct val="120000"/>
              </a:lnSpc>
              <a:buNone/>
            </a:pPr>
            <a:r>
              <a:rPr lang="ru-RU" sz="1200" i="1" dirty="0" smtClean="0"/>
              <a:t>        Отмечайте  даже небольшой успех  ребенка, пусть получение новых знаний будет для всех радостью. </a:t>
            </a:r>
          </a:p>
          <a:p>
            <a:pPr>
              <a:lnSpc>
                <a:spcPct val="120000"/>
              </a:lnSpc>
              <a:buNone/>
            </a:pPr>
            <a:r>
              <a:rPr lang="ru-RU" sz="1400" i="1" dirty="0" smtClean="0"/>
              <a:t>Играйте и учитесь</a:t>
            </a:r>
          </a:p>
          <a:p>
            <a:pPr>
              <a:lnSpc>
                <a:spcPct val="120000"/>
              </a:lnSpc>
              <a:buNone/>
            </a:pPr>
            <a:r>
              <a:rPr lang="ru-RU" sz="1400" i="1" dirty="0" smtClean="0"/>
              <a:t> с  удовольствием !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332656"/>
            <a:ext cx="7478216" cy="1008112"/>
          </a:xfrm>
        </p:spPr>
        <p:txBody>
          <a:bodyPr/>
          <a:lstStyle/>
          <a:p>
            <a:pPr algn="ctr">
              <a:buNone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Простые геометрические формы</a:t>
            </a:r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55766723"/>
              </p:ext>
            </p:extLst>
          </p:nvPr>
        </p:nvGraphicFramePr>
        <p:xfrm>
          <a:off x="539750" y="981075"/>
          <a:ext cx="8208715" cy="49773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743"/>
                <a:gridCol w="1641743"/>
                <a:gridCol w="1540852"/>
                <a:gridCol w="3384377"/>
              </a:tblGrid>
              <a:tr h="1350063">
                <a:tc gridSpan="2">
                  <a:txBody>
                    <a:bodyPr/>
                    <a:lstStyle/>
                    <a:p>
                      <a:pPr algn="l"/>
                      <a:r>
                        <a:rPr lang="ru-RU" sz="1800" b="1" i="1" u="sng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Прямоугольник-</a:t>
                      </a:r>
                    </a:p>
                    <a:p>
                      <a:pPr algn="l"/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старший </a:t>
                      </a:r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брат,</a:t>
                      </a:r>
                      <a:r>
                        <a:rPr lang="ru-RU" sz="1800" b="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</a:p>
                    <a:p>
                      <a:pPr algn="l"/>
                      <a:r>
                        <a:rPr lang="ru-RU" sz="1800" b="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те стороны его равны,</a:t>
                      </a:r>
                    </a:p>
                    <a:p>
                      <a:pPr algn="l"/>
                      <a:r>
                        <a:rPr lang="ru-RU" sz="1800" b="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которые </a:t>
                      </a:r>
                      <a:r>
                        <a:rPr lang="ru-RU" sz="1800" b="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друг к другу обращены.</a:t>
                      </a:r>
                      <a:endParaRPr lang="ru-RU" sz="18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i="1" u="sng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Квадрат</a:t>
                      </a:r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-</a:t>
                      </a:r>
                    </a:p>
                    <a:p>
                      <a:pPr algn="r"/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прямоугольника </a:t>
                      </a:r>
                    </a:p>
                    <a:p>
                      <a:pPr algn="r"/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младший </a:t>
                      </a:r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брат.</a:t>
                      </a:r>
                    </a:p>
                    <a:p>
                      <a:pPr algn="r"/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Все стороны его равны,</a:t>
                      </a:r>
                    </a:p>
                    <a:p>
                      <a:pPr algn="r"/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Хоть как его переверни</a:t>
                      </a:r>
                      <a:endParaRPr lang="ru-RU" sz="18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77697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Четыре угла,</a:t>
                      </a:r>
                      <a:r>
                        <a:rPr lang="ru-RU" sz="18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</a:p>
                    <a:p>
                      <a:r>
                        <a:rPr lang="ru-RU" sz="18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Четыре сторонки,</a:t>
                      </a:r>
                    </a:p>
                    <a:p>
                      <a:r>
                        <a:rPr lang="ru-RU" sz="18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Эта фигура называется </a:t>
                      </a:r>
                      <a:r>
                        <a:rPr lang="ru-RU" sz="1800" b="1" i="1" u="sng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ромбом</a:t>
                      </a:r>
                      <a:endParaRPr lang="ru-RU" sz="1800" b="1" i="1" u="sng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1" u="sng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Треугольник-</a:t>
                      </a:r>
                    </a:p>
                    <a:p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крыша  дома</a:t>
                      </a:r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,</a:t>
                      </a:r>
                    </a:p>
                    <a:p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И тебе она знакома.</a:t>
                      </a:r>
                    </a:p>
                    <a:p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У него лишь три угла,</a:t>
                      </a:r>
                    </a:p>
                    <a:p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И вершины как </a:t>
                      </a:r>
                      <a:endParaRPr lang="ru-RU" sz="18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стрела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350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Вот </a:t>
                      </a:r>
                      <a:r>
                        <a:rPr lang="ru-RU" sz="1800" b="1" i="1" u="sng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овал,</a:t>
                      </a:r>
                    </a:p>
                    <a:p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Встал  и упал…</a:t>
                      </a:r>
                    </a:p>
                    <a:p>
                      <a:endParaRPr lang="ru-RU" sz="18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Он  </a:t>
                      </a:r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не катится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endParaRPr lang="ru-RU" sz="18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endParaRPr lang="ru-RU" sz="18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endParaRPr lang="ru-RU" sz="18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как </a:t>
                      </a:r>
                      <a:r>
                        <a:rPr lang="ru-RU" sz="1800" b="1" i="1" u="sng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круг, </a:t>
                      </a:r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превратившись в мячик вдруг…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6" name="Рамка 5"/>
          <p:cNvSpPr/>
          <p:nvPr/>
        </p:nvSpPr>
        <p:spPr>
          <a:xfrm>
            <a:off x="2987824" y="980728"/>
            <a:ext cx="770384" cy="1296144"/>
          </a:xfrm>
          <a:prstGeom prst="fram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4427984" y="1484784"/>
            <a:ext cx="770384" cy="770384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683568" y="2492896"/>
            <a:ext cx="1368152" cy="1080120"/>
          </a:xfrm>
          <a:prstGeom prst="flowChartDecisio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7692352" y="3050824"/>
            <a:ext cx="1060704" cy="914400"/>
          </a:xfrm>
          <a:prstGeom prst="triangl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596336" y="4293096"/>
            <a:ext cx="914400" cy="91440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195736" y="4627984"/>
            <a:ext cx="1368152" cy="91440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162958"/>
              </p:ext>
            </p:extLst>
          </p:nvPr>
        </p:nvGraphicFramePr>
        <p:xfrm>
          <a:off x="4549966" y="1619480"/>
          <a:ext cx="539827" cy="550843"/>
        </p:xfrm>
        <a:graphic>
          <a:graphicData uri="http://schemas.openxmlformats.org/drawingml/2006/table">
            <a:tbl>
              <a:tblPr/>
              <a:tblGrid>
                <a:gridCol w="539827"/>
              </a:tblGrid>
              <a:tr h="5508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accent6"/>
                      </a:solidFill>
                      <a:prstDash val="solid"/>
                    </a:lnL>
                    <a:lnR w="12700" cmpd="sng">
                      <a:solidFill>
                        <a:schemeClr val="accent6"/>
                      </a:solidFill>
                      <a:prstDash val="solid"/>
                    </a:lnR>
                    <a:lnT w="12700" cmpd="sng">
                      <a:solidFill>
                        <a:schemeClr val="accent6"/>
                      </a:solidFill>
                      <a:prstDash val="solid"/>
                    </a:lnT>
                    <a:lnB w="12700" cmpd="sng">
                      <a:solidFill>
                        <a:schemeClr val="accent6"/>
                      </a:solidFill>
                      <a:prstDash val="soli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986748"/>
              </p:ext>
            </p:extLst>
          </p:nvPr>
        </p:nvGraphicFramePr>
        <p:xfrm>
          <a:off x="3073706" y="1123720"/>
          <a:ext cx="562190" cy="1024569"/>
        </p:xfrm>
        <a:graphic>
          <a:graphicData uri="http://schemas.openxmlformats.org/drawingml/2006/table">
            <a:tbl>
              <a:tblPr/>
              <a:tblGrid>
                <a:gridCol w="562190"/>
              </a:tblGrid>
              <a:tr h="10245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accent4"/>
                      </a:solidFill>
                      <a:prstDash val="solid"/>
                    </a:lnL>
                    <a:lnR w="12700" cmpd="sng">
                      <a:solidFill>
                        <a:schemeClr val="accent4"/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solidFill>
                        <a:schemeClr val="accent4"/>
                      </a:solidFill>
                      <a:prstDash val="soli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316293" cy="1080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Пространственные представления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body" idx="1"/>
          </p:nvPr>
        </p:nvSpPr>
        <p:spPr>
          <a:xfrm>
            <a:off x="179512" y="1412776"/>
            <a:ext cx="4608512" cy="511256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руку папа другу даёт,                                                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рукой мама ложку берет,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рукою пишешь и ты.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видишь ты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справа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Нам расскажи…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Попросите ребенка назвать всё, что находится от него справа, т.е. ближе к его правой руке</a:t>
            </a:r>
          </a:p>
          <a:p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4"/>
          <a:stretch/>
        </p:blipFill>
        <p:spPr bwMode="auto">
          <a:xfrm>
            <a:off x="4932040" y="1412776"/>
            <a:ext cx="3685487" cy="273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467600" cy="2016224"/>
          </a:xfrm>
        </p:spPr>
        <p:txBody>
          <a:bodyPr/>
          <a:lstStyle/>
          <a:p>
            <a:pPr algn="ctr">
              <a:buNone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Пространственные представления</a:t>
            </a:r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35527" y="1484784"/>
            <a:ext cx="8491705" cy="4752528"/>
          </a:xfrm>
        </p:spPr>
        <p:txBody>
          <a:bodyPr>
            <a:normAutofit fontScale="85000" lnSpcReduction="20000"/>
          </a:bodyPr>
          <a:lstStyle/>
          <a:p>
            <a:pPr algn="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Слева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сердце бьется наше,</a:t>
            </a:r>
          </a:p>
          <a:p>
            <a:pPr algn="r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Слева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носим мы часы,</a:t>
            </a:r>
          </a:p>
          <a:p>
            <a:pPr algn="r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налево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мы посмотрим,</a:t>
            </a:r>
          </a:p>
          <a:p>
            <a:pPr algn="r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Прежде, чем дорогу перейти..</a:t>
            </a:r>
          </a:p>
          <a:p>
            <a:pPr algn="r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Левой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рукою ТЫ пишешь.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для ребенка с «ведущей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r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левой рукой)</a:t>
            </a:r>
          </a:p>
          <a:p>
            <a:pPr algn="r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Вот 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звуки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слева…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r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Ты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слышишь?</a:t>
            </a:r>
          </a:p>
          <a:p>
            <a:pPr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  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>
                <a:latin typeface="Times New Roman" pitchFamily="18" charset="0"/>
                <a:cs typeface="Times New Roman" pitchFamily="18" charset="0"/>
              </a:rPr>
              <a:t>-Попросите  ребенка назвать звуки, шумы, которые могут 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быть </a:t>
            </a:r>
            <a:r>
              <a:rPr lang="ru-RU" sz="1900" i="1" dirty="0">
                <a:latin typeface="Times New Roman" pitchFamily="18" charset="0"/>
                <a:cs typeface="Times New Roman" pitchFamily="18" charset="0"/>
              </a:rPr>
              <a:t>слышны слева</a:t>
            </a:r>
          </a:p>
          <a:p>
            <a:pPr>
              <a:buNone/>
            </a:pPr>
            <a:r>
              <a:rPr lang="ru-RU" sz="1900" i="1" dirty="0">
                <a:latin typeface="Times New Roman" pitchFamily="18" charset="0"/>
                <a:cs typeface="Times New Roman" pitchFamily="18" charset="0"/>
              </a:rPr>
              <a:t>( звук проезжающей машины за окном, 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работающего </a:t>
            </a:r>
            <a:r>
              <a:rPr lang="ru-RU" sz="1900" i="1" dirty="0">
                <a:latin typeface="Times New Roman" pitchFamily="18" charset="0"/>
                <a:cs typeface="Times New Roman" pitchFamily="18" charset="0"/>
              </a:rPr>
              <a:t>телевизора из комнаты, находящейся слева и т.д.)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3" t="4344" r="4921" b="23908"/>
          <a:stretch/>
        </p:blipFill>
        <p:spPr bwMode="auto">
          <a:xfrm>
            <a:off x="928255" y="1149927"/>
            <a:ext cx="3394364" cy="367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054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5"/>
            <a:ext cx="7632848" cy="64807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Пространственные представления</a:t>
            </a:r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980728"/>
            <a:ext cx="8280920" cy="547260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Физминутка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или динамическая пауза.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Желательно, чтобы вместе с Вами слова произносил и ребенок.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Правой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рукою вверх потянись.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Правой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ноги рукою коснись.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правое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плечо 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   поставь кулачок.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Зажмурь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правый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глаз.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Ты всё выполнил? 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               Класс!          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А теперь….</a:t>
            </a:r>
          </a:p>
          <a:p>
            <a:pPr algn="r"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Левой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рукою вверх потянись.</a:t>
            </a:r>
          </a:p>
          <a:p>
            <a:pPr algn="r"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Левой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ноги рукою коснись.</a:t>
            </a:r>
          </a:p>
          <a:p>
            <a:pPr algn="r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На л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евое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плечо поставь кулачок.</a:t>
            </a:r>
          </a:p>
          <a:p>
            <a:pPr algn="r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Зажмурь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левый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глаз.</a:t>
            </a:r>
          </a:p>
          <a:p>
            <a:pPr algn="r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Ты всё выполнил? </a:t>
            </a:r>
          </a:p>
          <a:p>
            <a:pPr algn="r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               Класс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80728"/>
            <a:ext cx="2950096" cy="2950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052736"/>
            <a:ext cx="3672408" cy="1926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415711"/>
            <a:ext cx="4658414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241232" cy="56207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Пространственные представления</a:t>
            </a:r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67544" y="908720"/>
            <a:ext cx="8280920" cy="561662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Бабочки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Бабочки  летают летом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И садятся на цветы.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Право, лево различаешь?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Бабочек увидишь ты.. </a:t>
            </a:r>
          </a:p>
          <a:p>
            <a:pPr>
              <a:buNone/>
            </a:pP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После того, как  ребенок правильно научился 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ПОКАЗЫВАТЬ свои  правую и левую части тела,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учим называть их. «Бабочка»( из бумаги, игрушечная или просто прищепка) «садится» на правое плечо, в левую ладошку и т.д. Ребенок должен правильно  назвать, где находится «бабочка»</a:t>
            </a:r>
            <a:endParaRPr lang="ru-RU" sz="37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Зазеркалье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Вот гляжу  я в зеркало, </a:t>
            </a:r>
          </a:p>
          <a:p>
            <a:pPr algn="r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Отражаясь тут…</a:t>
            </a:r>
          </a:p>
          <a:p>
            <a:pPr algn="r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Руку  левую свою</a:t>
            </a:r>
          </a:p>
          <a:p>
            <a:pPr algn="r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Я правильно найду?</a:t>
            </a:r>
          </a:p>
          <a:p>
            <a:pPr algn="r"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тработать навык формирования понятий «лево-право» в </a:t>
            </a:r>
          </a:p>
          <a:p>
            <a:pPr algn="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зеркальном отражении.</a:t>
            </a:r>
          </a:p>
          <a:p>
            <a:pPr algn="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а)глядя в зеркало на себя, ребенок называет, к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кой рукой до какого</a:t>
            </a:r>
          </a:p>
          <a:p>
            <a:pPr algn="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уха он дотронулся;</a:t>
            </a:r>
          </a:p>
          <a:p>
            <a:pPr algn="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б)показать на  человеке, обращенном лицом </a:t>
            </a:r>
          </a:p>
          <a:p>
            <a:pPr algn="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 ребенку,</a:t>
            </a:r>
          </a:p>
          <a:p>
            <a:pPr algn="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названную ч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сть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тела.</a:t>
            </a:r>
          </a:p>
          <a:p>
            <a:pPr algn="r">
              <a:buNone/>
            </a:pP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336" y="0"/>
            <a:ext cx="7385248" cy="706090"/>
          </a:xfrm>
          <a:effectLst/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Пространственные представления</a:t>
            </a:r>
            <a:endParaRPr lang="ru-RU" sz="2400" i="1" dirty="0">
              <a:solidFill>
                <a:schemeClr val="accent2">
                  <a:lumMod val="7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07504" y="764704"/>
            <a:ext cx="8568279" cy="532859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Путешествие по квартире</a:t>
            </a:r>
          </a:p>
          <a:p>
            <a:pPr>
              <a:buNone/>
            </a:pP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Эта серия игр направлена на формирование у ребенка навыка (или закрепление) ориентировки в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макропространстве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.  Находясь в одной из комнат квартиры, прочтите загадку-описание какой-либо другой комнаты, не называя ее. Попросите ребенка составить «маршрут путешествия», пользуясь понятиями «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направо-налево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», а затем определить по вашему «маршруту» , в какую комнату следует прийти. </a:t>
            </a: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ГОСТИНАЯ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Телевизор на стене,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Книги, игры на столе.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Всей семьей мы отдыхаем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гостей здесь принимаем.</a:t>
            </a:r>
          </a:p>
          <a:p>
            <a:pPr algn="r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СПАЛЬНЯ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Здесь подушки и кровать,</a:t>
            </a:r>
          </a:p>
          <a:p>
            <a:pPr algn="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Мамин поцелуй и сказка на ночь…</a:t>
            </a:r>
          </a:p>
          <a:p>
            <a:pPr algn="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Человек ложится спать,</a:t>
            </a:r>
          </a:p>
          <a:p>
            <a:pPr algn="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Чтобы завтра бодрым встать.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3744416" cy="2453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1916832"/>
            <a:ext cx="3417018" cy="2137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printonic.ru/uploads/images/2016/05/11/img_573336729913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532859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332656"/>
            <a:ext cx="6512511" cy="1080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Пространственные представления</a:t>
            </a:r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93204" y="1343117"/>
            <a:ext cx="8229600" cy="2877972"/>
          </a:xfrm>
        </p:spPr>
        <p:txBody>
          <a:bodyPr>
            <a:normAutofit fontScale="55000" lnSpcReduction="20000"/>
          </a:bodyPr>
          <a:lstStyle/>
          <a:p>
            <a:pPr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484784"/>
            <a:ext cx="331236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КУХНЯ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плите огонь горит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чайнике чаек кипит.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Холодильник лед морозит.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Семья завтракать приходит</a:t>
            </a:r>
            <a:endParaRPr lang="ru-RU" dirty="0"/>
          </a:p>
        </p:txBody>
      </p:sp>
      <p:pic>
        <p:nvPicPr>
          <p:cNvPr id="1026" name="Picture 2" descr="https://4.bp.blogspot.com/-2S7qdWPrEi4/Vw1gkkaV8mI/AAAAAAAAAhc/IrFvL-bevUgi7vlFkCJHPCakZg8z64Shw/w1200-h630-p-k-no-nu/kitch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124744"/>
            <a:ext cx="547260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796136" y="3933056"/>
            <a:ext cx="30963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ВАННАЯ КОМНАТА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Льется теплая водичка,</a:t>
            </a:r>
          </a:p>
          <a:p>
            <a:pPr marL="45720" lvl="0" indent="0" algn="r">
              <a:buClr>
                <a:srgbClr val="F14124">
                  <a:lumMod val="75000"/>
                </a:srgbClr>
              </a:buCl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Ты умоешь своё личико</a:t>
            </a:r>
          </a:p>
          <a:p>
            <a:pPr marL="45720" lvl="0" indent="0" algn="r">
              <a:buClr>
                <a:srgbClr val="F14124">
                  <a:lumMod val="75000"/>
                </a:srgbClr>
              </a:buClr>
              <a:buNone/>
            </a:pP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Паста, щетка, мыло, гель</a:t>
            </a:r>
          </a:p>
          <a:p>
            <a:pPr marL="45720" lvl="0" indent="0" algn="r">
              <a:buClr>
                <a:srgbClr val="F14124">
                  <a:lumMod val="75000"/>
                </a:srgbClr>
              </a:buClr>
              <a:buNone/>
            </a:pP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И на стенах белый кафель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560840" cy="1152128"/>
          </a:xfrm>
        </p:spPr>
        <p:txBody>
          <a:bodyPr/>
          <a:lstStyle/>
          <a:p>
            <a:pPr algn="just">
              <a:buNone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Временные  представления. Части суток</a:t>
            </a:r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300192" y="692696"/>
            <a:ext cx="2664296" cy="57069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i="1" dirty="0" smtClean="0">
                <a:solidFill>
                  <a:schemeClr val="tx1"/>
                </a:solidFill>
              </a:rPr>
              <a:t>Утро</a:t>
            </a:r>
            <a:r>
              <a:rPr lang="ru-RU" sz="2000" dirty="0" smtClean="0">
                <a:solidFill>
                  <a:schemeClr val="tx1"/>
                </a:solidFill>
              </a:rPr>
              <a:t>. 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Солнышко и мы встаём.</a:t>
            </a:r>
          </a:p>
          <a:p>
            <a:pPr algn="ctr">
              <a:buNone/>
            </a:pPr>
            <a:r>
              <a:rPr lang="ru-RU" sz="2000" b="1" i="1" dirty="0" smtClean="0">
                <a:solidFill>
                  <a:schemeClr val="tx1"/>
                </a:solidFill>
              </a:rPr>
              <a:t>День.</a:t>
            </a:r>
          </a:p>
          <a:p>
            <a:pPr algn="ctr">
              <a:buNone/>
            </a:pPr>
            <a:r>
              <a:rPr lang="ru-RU" sz="2000" b="1" i="1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В саду играем, 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в школе знания берём.</a:t>
            </a:r>
          </a:p>
          <a:p>
            <a:pPr algn="ctr">
              <a:buNone/>
            </a:pPr>
            <a:endParaRPr lang="ru-RU" sz="2000" b="1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2000" b="1" i="1" dirty="0" smtClean="0">
                <a:solidFill>
                  <a:schemeClr val="tx1"/>
                </a:solidFill>
              </a:rPr>
              <a:t>Вечер</a:t>
            </a:r>
            <a:r>
              <a:rPr lang="ru-RU" sz="2000" dirty="0" smtClean="0">
                <a:solidFill>
                  <a:schemeClr val="tx1"/>
                </a:solidFill>
              </a:rPr>
              <a:t>. 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В кроватку мама зовёт.</a:t>
            </a:r>
          </a:p>
          <a:p>
            <a:pPr algn="ctr">
              <a:buNone/>
            </a:pPr>
            <a:endParaRPr lang="ru-RU" sz="2000" b="1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2000" b="1" i="1" dirty="0" smtClean="0">
                <a:solidFill>
                  <a:schemeClr val="tx1"/>
                </a:solidFill>
              </a:rPr>
              <a:t>Ночь</a:t>
            </a:r>
            <a:r>
              <a:rPr lang="ru-RU" sz="2000" dirty="0" smtClean="0">
                <a:solidFill>
                  <a:schemeClr val="tx1"/>
                </a:solidFill>
              </a:rPr>
              <a:t>. 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Луна по небу плывёт.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s://st.stranamam.ru/data/cache/2012apr/24/19/4406119_35104.jpg"/>
          <p:cNvPicPr/>
          <p:nvPr/>
        </p:nvPicPr>
        <p:blipFill>
          <a:blip r:embed="rId2" cstate="print"/>
          <a:srcRect t="2941" b="17647"/>
          <a:stretch>
            <a:fillRect/>
          </a:stretch>
        </p:blipFill>
        <p:spPr bwMode="auto">
          <a:xfrm>
            <a:off x="323527" y="1124744"/>
            <a:ext cx="547260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1295</TotalTime>
  <Words>1133</Words>
  <Application>Microsoft Office PowerPoint</Application>
  <PresentationFormat>Экран (4:3)</PresentationFormat>
  <Paragraphs>276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Настенный календарь Считалки- запоминалки  </vt:lpstr>
      <vt:lpstr>Вам , взрослые!</vt:lpstr>
      <vt:lpstr>Пространственные представления</vt:lpstr>
      <vt:lpstr>Пространственные представления</vt:lpstr>
      <vt:lpstr>Пространственные представления</vt:lpstr>
      <vt:lpstr>Пространственные представления</vt:lpstr>
      <vt:lpstr>Пространственные представления</vt:lpstr>
      <vt:lpstr>Пространственные представления</vt:lpstr>
      <vt:lpstr>Временные  представления. Части суток</vt:lpstr>
      <vt:lpstr>ВременнЫе представления. Дни недели</vt:lpstr>
      <vt:lpstr>ВременнЫе представления. Времена года</vt:lpstr>
      <vt:lpstr>ВременнЫе представления. Времена года</vt:lpstr>
      <vt:lpstr>Обобщающие понятия. Домашние животные</vt:lpstr>
      <vt:lpstr>Презентация PowerPoint</vt:lpstr>
      <vt:lpstr>Обобщающие понятия.Овощи  </vt:lpstr>
      <vt:lpstr>Обобщающие понятия. Фрукты</vt:lpstr>
      <vt:lpstr>Обобщающие понятия. Посуда</vt:lpstr>
      <vt:lpstr>Обобщающие понятия. Мебель</vt:lpstr>
      <vt:lpstr>Обобщающие понятия. Одежда</vt:lpstr>
      <vt:lpstr>Простые геометрические формы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Запоминалочки</dc:title>
  <dc:creator>1</dc:creator>
  <cp:lastModifiedBy>юрист</cp:lastModifiedBy>
  <cp:revision>277</cp:revision>
  <cp:lastPrinted>2020-12-28T10:35:00Z</cp:lastPrinted>
  <dcterms:created xsi:type="dcterms:W3CDTF">2020-12-05T03:08:29Z</dcterms:created>
  <dcterms:modified xsi:type="dcterms:W3CDTF">2021-01-29T10:17:30Z</dcterms:modified>
</cp:coreProperties>
</file>