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7" r:id="rId2"/>
    <p:sldId id="313" r:id="rId3"/>
    <p:sldId id="315" r:id="rId4"/>
    <p:sldId id="265" r:id="rId5"/>
    <p:sldId id="301" r:id="rId6"/>
    <p:sldId id="316" r:id="rId7"/>
    <p:sldId id="317" r:id="rId8"/>
    <p:sldId id="318" r:id="rId9"/>
    <p:sldId id="323" r:id="rId10"/>
    <p:sldId id="319" r:id="rId11"/>
    <p:sldId id="321" r:id="rId12"/>
    <p:sldId id="320" r:id="rId13"/>
    <p:sldId id="324" r:id="rId14"/>
    <p:sldId id="322" r:id="rId15"/>
    <p:sldId id="261" r:id="rId16"/>
    <p:sldId id="325" r:id="rId17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FF0984"/>
    <a:srgbClr val="CCFF99"/>
    <a:srgbClr val="E60073"/>
    <a:srgbClr val="FFFFCC"/>
    <a:srgbClr val="3399FF"/>
    <a:srgbClr val="002F8E"/>
    <a:srgbClr val="DA0000"/>
    <a:srgbClr val="006600"/>
    <a:srgbClr val="00589A"/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502" autoAdjust="0"/>
    <p:restoredTop sz="94664" autoAdjust="0"/>
  </p:normalViewPr>
  <p:slideViewPr>
    <p:cSldViewPr>
      <p:cViewPr varScale="1">
        <p:scale>
          <a:sx n="69" d="100"/>
          <a:sy n="69" d="100"/>
        </p:scale>
        <p:origin x="-150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="" xmlns:a16="http://schemas.microsoft.com/office/drawing/2014/main" id="{2A9D0FC0-D1CC-49FB-A926-3454E629592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854717BE-8AE2-41FE-996A-A85D62518ADA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DF2059C0-47E3-47E8-A7C2-6D4F56ECA9B2}" type="datetimeFigureOut">
              <a:rPr lang="ru-RU"/>
              <a:pPr>
                <a:defRPr/>
              </a:pPr>
              <a:t>21.11.2022</a:t>
            </a:fld>
            <a:endParaRPr lang="ru-RU"/>
          </a:p>
        </p:txBody>
      </p:sp>
      <p:sp>
        <p:nvSpPr>
          <p:cNvPr id="4" name="Образ слайда 3">
            <a:extLst>
              <a:ext uri="{FF2B5EF4-FFF2-40B4-BE49-F238E27FC236}">
                <a16:creationId xmlns="" xmlns:a16="http://schemas.microsoft.com/office/drawing/2014/main" id="{B0F1FC7D-3457-4EE5-BC43-DF7ABD0CBA8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>
            <a:extLst>
              <a:ext uri="{FF2B5EF4-FFF2-40B4-BE49-F238E27FC236}">
                <a16:creationId xmlns="" xmlns:a16="http://schemas.microsoft.com/office/drawing/2014/main" id="{4C192B69-C4B8-4BAD-BDC2-2F5943DCE5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B7A42188-A5F1-471C-9BFB-EDBC02FF9F7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EE7A7E81-C981-4D8B-B5CF-A47280AAB9C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7B9F7DDD-9768-4196-8855-2DB854B032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18285FC4-581D-4CB0-8865-9CEB86DD4A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D85A770-A6FE-49A5-B080-0BDFE23261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FEE4B9F-1818-4B3B-B4DD-2640C70DD1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1CC44-50F9-4030-B5E8-9D4D6A6341D5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="" xmlns:p14="http://schemas.microsoft.com/office/powerpoint/2010/main" val="40900140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2AC28343-7441-43C2-A054-994B716B98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7F37930-2472-4176-BDA4-124F8D5E9F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E78EED3-2796-4443-8DC3-2B60668AB4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4759F-6220-4B18-8F8B-E6B9BD9C1C5E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="" xmlns:p14="http://schemas.microsoft.com/office/powerpoint/2010/main" val="1865604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BA61706-2666-4EB9-B70D-E01A6EA2A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F9A7079-5011-425E-9F35-84FFEB762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ED07915-363F-4B86-B2A3-19F593925E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81F343-F2C5-49AC-A68F-D7F00E22866F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="" xmlns:p14="http://schemas.microsoft.com/office/powerpoint/2010/main" val="2783360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78157FD-0F79-47B0-ADB7-93C0CCD23F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280EB528-8A02-45F4-A0BB-21D37078B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2EAE6AE-5952-4BA3-A7B8-506DBFE96E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EC8E42-4AC7-4588-96F9-D78D8DE698D7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="" xmlns:p14="http://schemas.microsoft.com/office/powerpoint/2010/main" val="2615176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9FE0384E-9CB9-4F1A-A054-58C4422AD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58F340E-EFB8-4F4B-99EF-AE5F76A25D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9DEB0C1-63C5-4B53-91A7-0442FCE00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F42C4D-AC0C-4C61-9340-93CBBFEF7C35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="" xmlns:p14="http://schemas.microsoft.com/office/powerpoint/2010/main" val="16779661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="" xmlns:a16="http://schemas.microsoft.com/office/drawing/2014/main" id="{AAE9FE4D-AFF0-419E-BC72-BAE90D892E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="" xmlns:a16="http://schemas.microsoft.com/office/drawing/2014/main" id="{96770A5D-CD27-4C50-BE19-0D4733C0C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Номер слайда 5">
            <a:extLst>
              <a:ext uri="{FF2B5EF4-FFF2-40B4-BE49-F238E27FC236}">
                <a16:creationId xmlns="" xmlns:a16="http://schemas.microsoft.com/office/drawing/2014/main" id="{A1FFA5E3-8C6A-404F-8BBC-B018AAD79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E8C73-7018-42B6-BB52-887454B88F4A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="" xmlns:p14="http://schemas.microsoft.com/office/powerpoint/2010/main" val="17220433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>
            <a:extLst>
              <a:ext uri="{FF2B5EF4-FFF2-40B4-BE49-F238E27FC236}">
                <a16:creationId xmlns="" xmlns:a16="http://schemas.microsoft.com/office/drawing/2014/main" id="{B7292F72-BD2B-4E33-B705-9D7ED2D6E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Нижний колонтитул 4">
            <a:extLst>
              <a:ext uri="{FF2B5EF4-FFF2-40B4-BE49-F238E27FC236}">
                <a16:creationId xmlns="" xmlns:a16="http://schemas.microsoft.com/office/drawing/2014/main" id="{E63B75E5-2186-4573-A857-2EEEA36E4D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Номер слайда 5">
            <a:extLst>
              <a:ext uri="{FF2B5EF4-FFF2-40B4-BE49-F238E27FC236}">
                <a16:creationId xmlns="" xmlns:a16="http://schemas.microsoft.com/office/drawing/2014/main" id="{E9D5C276-B407-4F68-88E0-BA6D3010F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545769-409B-4BB1-A2F3-D8F4653D9C53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="" xmlns:p14="http://schemas.microsoft.com/office/powerpoint/2010/main" val="15610119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>
            <a:extLst>
              <a:ext uri="{FF2B5EF4-FFF2-40B4-BE49-F238E27FC236}">
                <a16:creationId xmlns="" xmlns:a16="http://schemas.microsoft.com/office/drawing/2014/main" id="{8CFBC69F-9747-4597-A726-F48244745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="" xmlns:a16="http://schemas.microsoft.com/office/drawing/2014/main" id="{C0EC6617-BF4B-471D-8C23-32014F021D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Номер слайда 5">
            <a:extLst>
              <a:ext uri="{FF2B5EF4-FFF2-40B4-BE49-F238E27FC236}">
                <a16:creationId xmlns="" xmlns:a16="http://schemas.microsoft.com/office/drawing/2014/main" id="{0F55AD61-B1C1-4C7F-8F33-E6F37543B7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87F0B6-9E93-43DC-915D-C30D77A10B25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="" xmlns:p14="http://schemas.microsoft.com/office/powerpoint/2010/main" val="1896721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>
            <a:extLst>
              <a:ext uri="{FF2B5EF4-FFF2-40B4-BE49-F238E27FC236}">
                <a16:creationId xmlns="" xmlns:a16="http://schemas.microsoft.com/office/drawing/2014/main" id="{8805FC88-EE19-4574-A9AD-5A5319F669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Нижний колонтитул 4">
            <a:extLst>
              <a:ext uri="{FF2B5EF4-FFF2-40B4-BE49-F238E27FC236}">
                <a16:creationId xmlns="" xmlns:a16="http://schemas.microsoft.com/office/drawing/2014/main" id="{AF3F9B91-644D-471F-89D2-695A9FB1D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Номер слайда 5">
            <a:extLst>
              <a:ext uri="{FF2B5EF4-FFF2-40B4-BE49-F238E27FC236}">
                <a16:creationId xmlns="" xmlns:a16="http://schemas.microsoft.com/office/drawing/2014/main" id="{1B232F78-B00C-4379-8041-94395C5BE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610FD-5687-4476-A7EE-31F3EE0FA967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="" xmlns:p14="http://schemas.microsoft.com/office/powerpoint/2010/main" val="468689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="" xmlns:a16="http://schemas.microsoft.com/office/drawing/2014/main" id="{E6B0321C-F7EB-4DD8-9594-E6C9F6175B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="" xmlns:a16="http://schemas.microsoft.com/office/drawing/2014/main" id="{76403477-93E4-474F-9C54-4F6A0B7E99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Номер слайда 5">
            <a:extLst>
              <a:ext uri="{FF2B5EF4-FFF2-40B4-BE49-F238E27FC236}">
                <a16:creationId xmlns="" xmlns:a16="http://schemas.microsoft.com/office/drawing/2014/main" id="{95667280-492B-47BF-A3E4-D73E3502CE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6326A8-DC15-43F7-B977-7D99516DD230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="" xmlns:p14="http://schemas.microsoft.com/office/powerpoint/2010/main" val="3810364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="" xmlns:a16="http://schemas.microsoft.com/office/drawing/2014/main" id="{40021CB0-5A93-427B-914A-EBC97741C0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="" xmlns:a16="http://schemas.microsoft.com/office/drawing/2014/main" id="{BF674ADC-385F-4E2E-AE0F-35096105F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Номер слайда 5">
            <a:extLst>
              <a:ext uri="{FF2B5EF4-FFF2-40B4-BE49-F238E27FC236}">
                <a16:creationId xmlns="" xmlns:a16="http://schemas.microsoft.com/office/drawing/2014/main" id="{CCA8F1DB-B7FC-42E0-8BAC-58EEFCB99F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69EDF-77C9-4C51-BD14-B322D9203850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="" xmlns:p14="http://schemas.microsoft.com/office/powerpoint/2010/main" val="3192068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>
            <a:extLst>
              <a:ext uri="{FF2B5EF4-FFF2-40B4-BE49-F238E27FC236}">
                <a16:creationId xmlns="" xmlns:a16="http://schemas.microsoft.com/office/drawing/2014/main" id="{1FEB837C-D489-49EA-99E8-18C8FCA24A0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>
            <a:extLst>
              <a:ext uri="{FF2B5EF4-FFF2-40B4-BE49-F238E27FC236}">
                <a16:creationId xmlns="" xmlns:a16="http://schemas.microsoft.com/office/drawing/2014/main" id="{F1D6854E-E6E2-434D-9D6E-A71DED96309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3531AF2-815D-4716-88A7-641DB7C4F3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ACA16D3-5F42-4C39-99B1-F8A339CA27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B2D482D-320E-4A45-9ADB-8362C8BF9D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596F27F-2362-4FA6-9464-82EDC5F20E5D}" type="slidenum">
              <a:rPr lang="es-ES" altLang="ru-RU"/>
              <a:pPr>
                <a:defRPr/>
              </a:pPr>
              <a:t>‹#›</a:t>
            </a:fld>
            <a:endParaRPr lang="es-ES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="" xmlns:a16="http://schemas.microsoft.com/office/drawing/2014/main" id="{4BDFE605-6512-4057-9325-B5241BED4956}"/>
              </a:ext>
            </a:extLst>
          </p:cNvPr>
          <p:cNvGrpSpPr/>
          <p:nvPr/>
        </p:nvGrpSpPr>
        <p:grpSpPr>
          <a:xfrm>
            <a:off x="785786" y="260648"/>
            <a:ext cx="8204417" cy="5942576"/>
            <a:chOff x="785786" y="188640"/>
            <a:chExt cx="8204417" cy="5942576"/>
          </a:xfrm>
        </p:grpSpPr>
        <p:sp>
          <p:nvSpPr>
            <p:cNvPr id="3075" name="TextBox 4">
              <a:extLst>
                <a:ext uri="{FF2B5EF4-FFF2-40B4-BE49-F238E27FC236}">
                  <a16:creationId xmlns="" xmlns:a16="http://schemas.microsoft.com/office/drawing/2014/main" id="{C4C83EFF-677E-4980-BD17-A8BFB134F1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5786" y="2442415"/>
              <a:ext cx="7778779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ru-RU" altLang="ru-RU" sz="2400" b="1" dirty="0">
                  <a:solidFill>
                    <a:srgbClr val="FF0984"/>
                  </a:solidFill>
                </a:rPr>
                <a:t>Развитие </a:t>
              </a:r>
              <a:r>
                <a:rPr lang="ru-RU" sz="2400" b="1" dirty="0" smtClean="0">
                  <a:solidFill>
                    <a:srgbClr val="FF0984"/>
                  </a:solidFill>
                </a:rPr>
                <a:t>фонематических </a:t>
              </a:r>
              <a:r>
                <a:rPr lang="ru-RU" sz="2400" b="1" dirty="0" smtClean="0">
                  <a:solidFill>
                    <a:srgbClr val="FF0984"/>
                  </a:solidFill>
                </a:rPr>
                <a:t>процессов </a:t>
              </a:r>
              <a:endParaRPr lang="ru-RU" sz="2400" b="1" dirty="0" smtClean="0">
                <a:solidFill>
                  <a:srgbClr val="FF0984"/>
                </a:solidFill>
              </a:endParaRPr>
            </a:p>
            <a:p>
              <a:pPr algn="ctr"/>
              <a:r>
                <a:rPr lang="ru-RU" sz="2400" b="1" dirty="0" smtClean="0">
                  <a:solidFill>
                    <a:srgbClr val="FF0984"/>
                  </a:solidFill>
                </a:rPr>
                <a:t>у </a:t>
              </a:r>
              <a:r>
                <a:rPr lang="ru-RU" sz="2400" b="1" dirty="0" smtClean="0">
                  <a:solidFill>
                    <a:srgbClr val="FF0984"/>
                  </a:solidFill>
                </a:rPr>
                <a:t>детей с ОВЗ в процессе игровой </a:t>
              </a:r>
              <a:r>
                <a:rPr lang="ru-RU" sz="2400" b="1" smtClean="0">
                  <a:solidFill>
                    <a:srgbClr val="FF0984"/>
                  </a:solidFill>
                </a:rPr>
                <a:t>деятельности </a:t>
              </a:r>
              <a:r>
                <a:rPr lang="ru-RU" sz="2400" b="1" smtClean="0">
                  <a:solidFill>
                    <a:srgbClr val="FF0984"/>
                  </a:solidFill>
                </a:rPr>
                <a:t>                с </a:t>
              </a:r>
              <a:r>
                <a:rPr lang="ru-RU" sz="2400" b="1" dirty="0" smtClean="0">
                  <a:solidFill>
                    <a:srgbClr val="FF0984"/>
                  </a:solidFill>
                </a:rPr>
                <a:t>использованием аудиозаписи неречевых </a:t>
              </a:r>
              <a:r>
                <a:rPr lang="ru-RU" sz="2400" b="1" dirty="0" smtClean="0">
                  <a:solidFill>
                    <a:srgbClr val="FF0984"/>
                  </a:solidFill>
                </a:rPr>
                <a:t>звуков</a:t>
              </a:r>
              <a:endParaRPr lang="ru-RU" sz="2400" dirty="0" smtClean="0">
                <a:solidFill>
                  <a:srgbClr val="FF0984"/>
                </a:solidFill>
              </a:endParaRPr>
            </a:p>
          </p:txBody>
        </p:sp>
        <p:sp>
          <p:nvSpPr>
            <p:cNvPr id="3076" name="TextBox 6">
              <a:extLst>
                <a:ext uri="{FF2B5EF4-FFF2-40B4-BE49-F238E27FC236}">
                  <a16:creationId xmlns="" xmlns:a16="http://schemas.microsoft.com/office/drawing/2014/main" id="{D0B648F0-BAD6-46BB-901E-D11D2D9377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71538" y="4500000"/>
              <a:ext cx="7215238" cy="1631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ru-RU" altLang="ru-RU" sz="2000" b="1" i="1" dirty="0" smtClean="0">
                  <a:solidFill>
                    <a:srgbClr val="002F8E"/>
                  </a:solidFill>
                </a:rPr>
                <a:t>Учитель-логопед </a:t>
              </a:r>
              <a:r>
                <a:rPr lang="ru-RU" altLang="ru-RU" sz="2000" b="1" i="1" dirty="0" err="1" smtClean="0">
                  <a:solidFill>
                    <a:srgbClr val="002F8E"/>
                  </a:solidFill>
                </a:rPr>
                <a:t>Яркина</a:t>
              </a:r>
              <a:r>
                <a:rPr lang="ru-RU" altLang="ru-RU" sz="2000" b="1" i="1" dirty="0" smtClean="0">
                  <a:solidFill>
                    <a:srgbClr val="002F8E"/>
                  </a:solidFill>
                </a:rPr>
                <a:t> </a:t>
              </a:r>
              <a:r>
                <a:rPr lang="ru-RU" altLang="ru-RU" sz="2000" b="1" i="1" dirty="0">
                  <a:solidFill>
                    <a:srgbClr val="002F8E"/>
                  </a:solidFill>
                </a:rPr>
                <a:t>Е.Н</a:t>
              </a:r>
              <a:r>
                <a:rPr lang="ru-RU" altLang="ru-RU" sz="2000" b="1" i="1" dirty="0" smtClean="0">
                  <a:solidFill>
                    <a:srgbClr val="002F8E"/>
                  </a:solidFill>
                </a:rPr>
                <a:t>.</a:t>
              </a:r>
            </a:p>
            <a:p>
              <a:pPr algn="ctr" eaLnBrk="1" hangingPunct="1"/>
              <a:endParaRPr lang="ru-RU" altLang="ru-RU" sz="2000" b="1" i="1" dirty="0" smtClean="0">
                <a:solidFill>
                  <a:srgbClr val="002F8E"/>
                </a:solidFill>
              </a:endParaRPr>
            </a:p>
            <a:p>
              <a:pPr algn="ctr"/>
              <a:r>
                <a:rPr lang="ru-RU" altLang="ru-RU" sz="2000" b="1" i="1" dirty="0" smtClean="0">
                  <a:solidFill>
                    <a:srgbClr val="002F8E"/>
                  </a:solidFill>
                </a:rPr>
                <a:t>ГБОУ СОШ с. </a:t>
              </a:r>
              <a:r>
                <a:rPr lang="ru-RU" altLang="ru-RU" sz="2000" b="1" i="1" dirty="0" err="1" smtClean="0">
                  <a:solidFill>
                    <a:srgbClr val="002F8E"/>
                  </a:solidFill>
                </a:rPr>
                <a:t>Подстепки</a:t>
              </a:r>
              <a:r>
                <a:rPr lang="ru-RU" altLang="ru-RU" sz="2000" b="1" i="1" dirty="0" smtClean="0">
                  <a:solidFill>
                    <a:srgbClr val="002F8E"/>
                  </a:solidFill>
                </a:rPr>
                <a:t> </a:t>
              </a:r>
              <a:r>
                <a:rPr lang="ru-RU" altLang="ru-RU" sz="2000" b="1" i="1" dirty="0" smtClean="0">
                  <a:solidFill>
                    <a:srgbClr val="002F8E"/>
                  </a:solidFill>
                </a:rPr>
                <a:t>СП «Детский сад "</a:t>
              </a:r>
              <a:r>
                <a:rPr lang="ru-RU" altLang="ru-RU" sz="2000" b="1" i="1" dirty="0" smtClean="0">
                  <a:solidFill>
                    <a:srgbClr val="002F8E"/>
                  </a:solidFill>
                </a:rPr>
                <a:t>Золотой ключик",</a:t>
              </a:r>
            </a:p>
            <a:p>
              <a:pPr algn="ctr"/>
              <a:r>
                <a:rPr lang="ru-RU" altLang="ru-RU" sz="2000" b="1" i="1" dirty="0" smtClean="0">
                  <a:solidFill>
                    <a:srgbClr val="002F8E"/>
                  </a:solidFill>
                </a:rPr>
                <a:t>муниципальный район Ставропольский Самарской области</a:t>
              </a:r>
            </a:p>
            <a:p>
              <a:pPr algn="ctr" eaLnBrk="1" hangingPunct="1"/>
              <a:endParaRPr lang="ru-RU" altLang="ru-RU" sz="2000" b="1" i="1" dirty="0">
                <a:solidFill>
                  <a:srgbClr val="002F8E"/>
                </a:solidFill>
              </a:endParaRPr>
            </a:p>
          </p:txBody>
        </p:sp>
        <p:pic>
          <p:nvPicPr>
            <p:cNvPr id="3077" name="Рисунок 8">
              <a:extLst>
                <a:ext uri="{FF2B5EF4-FFF2-40B4-BE49-F238E27FC236}">
                  <a16:creationId xmlns="" xmlns:a16="http://schemas.microsoft.com/office/drawing/2014/main" id="{D28BE5B1-B0B0-4E05-83CA-871E6C2F01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88224" y="188640"/>
              <a:ext cx="2401979" cy="1139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Box 6">
            <a:extLst>
              <a:ext uri="{FF2B5EF4-FFF2-40B4-BE49-F238E27FC236}">
                <a16:creationId xmlns="" xmlns:a16="http://schemas.microsoft.com/office/drawing/2014/main" id="{2BF16890-B012-4927-B5EF-6F6BF99FA5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8164" y="500042"/>
            <a:ext cx="4248150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/>
            <a:r>
              <a:rPr lang="ru-RU" altLang="ru-RU" b="1" dirty="0" smtClean="0"/>
              <a:t>3</a:t>
            </a:r>
            <a:r>
              <a:rPr lang="ru-RU" altLang="ru-RU" b="1" dirty="0"/>
              <a:t>. «Чего не хватает?»</a:t>
            </a:r>
            <a:endParaRPr lang="ru-RU" altLang="ru-RU" dirty="0"/>
          </a:p>
          <a:p>
            <a:pPr algn="just"/>
            <a:r>
              <a:rPr lang="ru-RU" altLang="ru-RU" dirty="0"/>
              <a:t>Перед детьми на столе картинки. Педагог предлагает прослушать серию звуков и определить, к какому из звуков не хватает изображения. Или, наоборот, какая картинка осталась без звукового сопровождения.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="" xmlns:a16="http://schemas.microsoft.com/office/drawing/2014/main" id="{5690991F-0151-4145-A36C-13BBAC5513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0" y="4286256"/>
            <a:ext cx="41402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altLang="ru-RU" b="1" dirty="0"/>
              <a:t>4. «Что лишнее?»</a:t>
            </a:r>
            <a:endParaRPr lang="ru-RU" altLang="ru-RU" dirty="0"/>
          </a:p>
          <a:p>
            <a:pPr algn="just"/>
            <a:r>
              <a:rPr lang="ru-RU" altLang="ru-RU" dirty="0"/>
              <a:t>Перед детьми несколько картинок. Педагог предлагает прослушать серию звуков и найти лишнюю картинку, которая не была озвучена. </a:t>
            </a:r>
          </a:p>
          <a:p>
            <a:pPr algn="just"/>
            <a:r>
              <a:rPr lang="ru-RU" altLang="ru-RU" dirty="0"/>
              <a:t>Или: педагог предлагает определить звук, который не подходит к остальным по какому-либо признаку.</a:t>
            </a:r>
          </a:p>
        </p:txBody>
      </p:sp>
      <p:pic>
        <p:nvPicPr>
          <p:cNvPr id="3074" name="Picture 2" descr="C:\Users\Elena\Desktop\Новая папка (2)\20210426_11092копия.jpg"/>
          <p:cNvPicPr>
            <a:picLocks noChangeAspect="1" noChangeArrowheads="1"/>
          </p:cNvPicPr>
          <p:nvPr/>
        </p:nvPicPr>
        <p:blipFill>
          <a:blip r:embed="rId2" cstate="print"/>
          <a:srcRect t="4762"/>
          <a:stretch>
            <a:fillRect/>
          </a:stretch>
        </p:blipFill>
        <p:spPr bwMode="auto">
          <a:xfrm>
            <a:off x="714348" y="3071810"/>
            <a:ext cx="3600000" cy="3428550"/>
          </a:xfrm>
          <a:prstGeom prst="rect">
            <a:avLst/>
          </a:prstGeom>
          <a:noFill/>
          <a:ln w="57150" cmpd="thickThin">
            <a:solidFill>
              <a:srgbClr val="92D050"/>
            </a:solidFill>
          </a:ln>
        </p:spPr>
      </p:pic>
      <p:pic>
        <p:nvPicPr>
          <p:cNvPr id="3075" name="Picture 3" descr="C:\Users\Elena\Desktop\Новая папка (2)\20210426копия коп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01090" y="428604"/>
            <a:ext cx="3600000" cy="3600000"/>
          </a:xfrm>
          <a:prstGeom prst="rect">
            <a:avLst/>
          </a:prstGeom>
          <a:noFill/>
          <a:ln w="57150" cmpd="thickThin">
            <a:solidFill>
              <a:srgbClr val="92D050"/>
            </a:solidFill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6">
            <a:extLst>
              <a:ext uri="{FF2B5EF4-FFF2-40B4-BE49-F238E27FC236}">
                <a16:creationId xmlns="" xmlns:a16="http://schemas.microsoft.com/office/drawing/2014/main" id="{C6F2361F-960D-4FDA-A08E-BB13391D84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72066" y="642918"/>
            <a:ext cx="3643338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/>
            <a:r>
              <a:rPr lang="ru-RU" altLang="ru-RU" b="1" dirty="0" smtClean="0"/>
              <a:t>6</a:t>
            </a:r>
            <a:r>
              <a:rPr lang="ru-RU" altLang="ru-RU" b="1" dirty="0"/>
              <a:t>. </a:t>
            </a:r>
            <a:r>
              <a:rPr lang="ru-RU" altLang="ru-RU" b="1" dirty="0" smtClean="0"/>
              <a:t>«Послушай и сосчитай»</a:t>
            </a:r>
            <a:endParaRPr lang="ru-RU" altLang="ru-RU" dirty="0"/>
          </a:p>
          <a:p>
            <a:pPr algn="just"/>
            <a:r>
              <a:rPr lang="ru-RU" altLang="ru-RU" dirty="0"/>
              <a:t>Педагог </a:t>
            </a:r>
            <a:r>
              <a:rPr lang="ru-RU" altLang="ru-RU" dirty="0" smtClean="0"/>
              <a:t>в произвольном порядке включает группу звуков по 2-3 раза. Ребенок слушает и запоминает, а затем подбирает к изображению нужное количество фишек или цифру.</a:t>
            </a:r>
            <a:endParaRPr lang="ru-RU" altLang="ru-RU" dirty="0"/>
          </a:p>
        </p:txBody>
      </p:sp>
      <p:pic>
        <p:nvPicPr>
          <p:cNvPr id="4098" name="Picture 2" descr="C:\Users\Elena\Desktop\Новая папка (2)\20210426_11копия.jpg"/>
          <p:cNvPicPr>
            <a:picLocks noChangeAspect="1" noChangeArrowheads="1"/>
          </p:cNvPicPr>
          <p:nvPr/>
        </p:nvPicPr>
        <p:blipFill>
          <a:blip r:embed="rId2" cstate="print"/>
          <a:srcRect t="13891"/>
          <a:stretch>
            <a:fillRect/>
          </a:stretch>
        </p:blipFill>
        <p:spPr bwMode="auto">
          <a:xfrm>
            <a:off x="857225" y="3143248"/>
            <a:ext cx="3595431" cy="3096000"/>
          </a:xfrm>
          <a:prstGeom prst="rect">
            <a:avLst/>
          </a:prstGeom>
          <a:noFill/>
          <a:ln w="57150" cmpd="thickThin">
            <a:solidFill>
              <a:srgbClr val="92D050"/>
            </a:solidFill>
          </a:ln>
        </p:spPr>
      </p:pic>
      <p:pic>
        <p:nvPicPr>
          <p:cNvPr id="4099" name="Picture 3" descr="C:\Users\Elena\Desktop\Новая папка (2)\20210426_1копия копия.jpg"/>
          <p:cNvPicPr>
            <a:picLocks noChangeAspect="1" noChangeArrowheads="1"/>
          </p:cNvPicPr>
          <p:nvPr/>
        </p:nvPicPr>
        <p:blipFill>
          <a:blip r:embed="rId3" cstate="print"/>
          <a:srcRect t="3969" b="8718"/>
          <a:stretch>
            <a:fillRect/>
          </a:stretch>
        </p:blipFill>
        <p:spPr bwMode="auto">
          <a:xfrm>
            <a:off x="5072066" y="3143248"/>
            <a:ext cx="3545859" cy="3096000"/>
          </a:xfrm>
          <a:prstGeom prst="rect">
            <a:avLst/>
          </a:prstGeom>
          <a:noFill/>
          <a:ln w="57150" cmpd="thickThin">
            <a:solidFill>
              <a:srgbClr val="92D050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C6F2361F-960D-4FDA-A08E-BB13391D84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7448" y="642918"/>
            <a:ext cx="3605208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/>
            <a:r>
              <a:rPr lang="ru-RU" altLang="ru-RU" b="1" dirty="0"/>
              <a:t>5. «Что сначала, что потом?»</a:t>
            </a:r>
            <a:endParaRPr lang="ru-RU" altLang="ru-RU" dirty="0"/>
          </a:p>
          <a:p>
            <a:pPr algn="just"/>
            <a:r>
              <a:rPr lang="ru-RU" altLang="ru-RU" dirty="0"/>
              <a:t>Педагог предлагает прослушать 2-3 звука, подобрать к ним изображения и определить, что было сначала, что произошло </a:t>
            </a:r>
            <a:r>
              <a:rPr lang="ru-RU" altLang="ru-RU" dirty="0" smtClean="0"/>
              <a:t>потом. </a:t>
            </a:r>
            <a:r>
              <a:rPr lang="ru-RU" altLang="ru-RU" dirty="0"/>
              <a:t>Можно предложить ребенку составить предложение или сочинить маленькую историю.</a:t>
            </a:r>
          </a:p>
          <a:p>
            <a:pPr algn="just"/>
            <a:endParaRPr lang="ru-RU" altLang="ru-RU" b="1" dirty="0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6">
            <a:extLst>
              <a:ext uri="{FF2B5EF4-FFF2-40B4-BE49-F238E27FC236}">
                <a16:creationId xmlns="" xmlns:a16="http://schemas.microsoft.com/office/drawing/2014/main" id="{C8F6853B-C56B-4CBC-BEC7-2D7AC15BF6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5059" y="382710"/>
            <a:ext cx="3819522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/>
            <a:r>
              <a:rPr lang="ru-RU" altLang="ru-RU" b="1" dirty="0"/>
              <a:t>7. «Раздели на группы»</a:t>
            </a:r>
            <a:endParaRPr lang="ru-RU" altLang="ru-RU" dirty="0"/>
          </a:p>
          <a:p>
            <a:pPr algn="just"/>
            <a:r>
              <a:rPr lang="ru-RU" altLang="ru-RU" dirty="0"/>
              <a:t>Педагог предлагает к прослушиванию звуки. Ребенок подбирает к ним соответствующие картинки и распределяет их в группы, например, звуки </a:t>
            </a:r>
            <a:r>
              <a:rPr lang="ru-RU" altLang="ru-RU" dirty="0" smtClean="0"/>
              <a:t>инструментов и транспорт.</a:t>
            </a:r>
            <a:endParaRPr lang="ru-RU" altLang="ru-RU" dirty="0"/>
          </a:p>
          <a:p>
            <a:pPr algn="just"/>
            <a:endParaRPr lang="ru-RU" altLang="ru-RU" sz="1200" b="1" dirty="0" smtClean="0"/>
          </a:p>
        </p:txBody>
      </p:sp>
      <p:pic>
        <p:nvPicPr>
          <p:cNvPr id="2050" name="Picture 2" descr="C:\Users\Elena\Desktop\Новая папка (2)\20210426_11092 копия.jpg"/>
          <p:cNvPicPr>
            <a:picLocks noChangeAspect="1" noChangeArrowheads="1"/>
          </p:cNvPicPr>
          <p:nvPr/>
        </p:nvPicPr>
        <p:blipFill>
          <a:blip r:embed="rId2" cstate="print"/>
          <a:srcRect t="3969" b="2765"/>
          <a:stretch>
            <a:fillRect/>
          </a:stretch>
        </p:blipFill>
        <p:spPr bwMode="auto">
          <a:xfrm>
            <a:off x="5072066" y="285728"/>
            <a:ext cx="3600000" cy="3357586"/>
          </a:xfrm>
          <a:prstGeom prst="rect">
            <a:avLst/>
          </a:prstGeom>
          <a:noFill/>
          <a:ln w="57150" cmpd="thickThin">
            <a:solidFill>
              <a:srgbClr val="92D050"/>
            </a:solidFill>
          </a:ln>
        </p:spPr>
      </p:pic>
      <p:sp>
        <p:nvSpPr>
          <p:cNvPr id="6" name="TextBox 6">
            <a:extLst>
              <a:ext uri="{FF2B5EF4-FFF2-40B4-BE49-F238E27FC236}">
                <a16:creationId xmlns="" xmlns:a16="http://schemas.microsoft.com/office/drawing/2014/main" id="{C8F6853B-C56B-4CBC-BEC7-2D7AC15BF6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9190" y="3617617"/>
            <a:ext cx="3819522" cy="2954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/>
            <a:endParaRPr lang="ru-RU" altLang="ru-RU" sz="1200" b="1" dirty="0" smtClean="0"/>
          </a:p>
          <a:p>
            <a:pPr algn="just"/>
            <a:endParaRPr lang="ru-RU" altLang="ru-RU" sz="1200" b="1" dirty="0"/>
          </a:p>
          <a:p>
            <a:pPr algn="just"/>
            <a:r>
              <a:rPr lang="ru-RU" altLang="ru-RU" b="1" dirty="0"/>
              <a:t>8. «Сравни и назови»</a:t>
            </a:r>
            <a:endParaRPr lang="ru-RU" altLang="ru-RU" dirty="0"/>
          </a:p>
          <a:p>
            <a:pPr algn="just"/>
            <a:r>
              <a:rPr lang="ru-RU" altLang="ru-RU" dirty="0"/>
              <a:t>Педагог предлагает к прослушиванию голоса и звуки, отличающиеся по темпу, ритму, тембру (детский, женский, мужские голоса; голос кошки и котенка; быстрые и медленные шаги и т.д.). Ребенок слушает и находит соответствующие картинки.</a:t>
            </a:r>
          </a:p>
        </p:txBody>
      </p:sp>
      <p:pic>
        <p:nvPicPr>
          <p:cNvPr id="2051" name="Picture 3" descr="C:\Users\Elena\Desktop\Новая папка (2)\2копия коп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2000" y="2757958"/>
            <a:ext cx="3600000" cy="3600000"/>
          </a:xfrm>
          <a:prstGeom prst="rect">
            <a:avLst/>
          </a:prstGeom>
          <a:noFill/>
          <a:ln w="57150" cmpd="thickThin">
            <a:solidFill>
              <a:srgbClr val="92D050"/>
            </a:solidFill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Box 6">
            <a:extLst>
              <a:ext uri="{FF2B5EF4-FFF2-40B4-BE49-F238E27FC236}">
                <a16:creationId xmlns="" xmlns:a16="http://schemas.microsoft.com/office/drawing/2014/main" id="{9FA84B39-4F81-49C5-9125-4BA59F9886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2910" y="500042"/>
            <a:ext cx="3744911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/>
            <a:r>
              <a:rPr lang="ru-RU" altLang="ru-RU" b="1" dirty="0"/>
              <a:t>9. «Найди и закрой фишками»</a:t>
            </a:r>
            <a:endParaRPr lang="ru-RU" altLang="ru-RU" dirty="0"/>
          </a:p>
          <a:p>
            <a:pPr algn="just"/>
            <a:r>
              <a:rPr lang="ru-RU" altLang="ru-RU" dirty="0"/>
              <a:t>Ребенку предлагается сюжетная картинка с изображением различных предметов. Педагог включает поочередно звуки и предлагает ребенку найти звучащие предметы на картинке и отметить (закрыть) их фишками.</a:t>
            </a:r>
          </a:p>
          <a:p>
            <a:pPr algn="just"/>
            <a:endParaRPr lang="ru-RU" altLang="ru-RU" sz="1200" b="1" dirty="0" smtClean="0"/>
          </a:p>
        </p:txBody>
      </p:sp>
      <p:pic>
        <p:nvPicPr>
          <p:cNvPr id="13316" name="Рисунок 7">
            <a:extLst>
              <a:ext uri="{FF2B5EF4-FFF2-40B4-BE49-F238E27FC236}">
                <a16:creationId xmlns="" xmlns:a16="http://schemas.microsoft.com/office/drawing/2014/main" id="{3726B438-F994-4971-BBF6-29472B0FEA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28604"/>
            <a:ext cx="4140200" cy="3105150"/>
          </a:xfrm>
          <a:prstGeom prst="rect">
            <a:avLst/>
          </a:prstGeom>
          <a:noFill/>
          <a:ln w="57150" cmpd="thickThin">
            <a:solidFill>
              <a:srgbClr val="92D05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80041B52-4835-464E-B181-148F5D71BA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991" r="19325"/>
          <a:stretch>
            <a:fillRect/>
          </a:stretch>
        </p:blipFill>
        <p:spPr bwMode="auto">
          <a:xfrm>
            <a:off x="571472" y="3000372"/>
            <a:ext cx="3600524" cy="3535317"/>
          </a:xfrm>
          <a:prstGeom prst="rect">
            <a:avLst/>
          </a:prstGeom>
          <a:noFill/>
          <a:ln w="57150" cmpd="thickThin">
            <a:solidFill>
              <a:srgbClr val="92D05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6">
            <a:extLst>
              <a:ext uri="{FF2B5EF4-FFF2-40B4-BE49-F238E27FC236}">
                <a16:creationId xmlns="" xmlns:a16="http://schemas.microsoft.com/office/drawing/2014/main" id="{9FA84B39-4F81-49C5-9125-4BA59F9886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0" y="4214818"/>
            <a:ext cx="3786214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/>
            <a:endParaRPr lang="ru-RU" altLang="ru-RU" sz="1200" b="1" dirty="0" smtClean="0"/>
          </a:p>
          <a:p>
            <a:pPr algn="just"/>
            <a:endParaRPr lang="ru-RU" altLang="ru-RU" sz="1200" b="1" dirty="0" smtClean="0"/>
          </a:p>
          <a:p>
            <a:pPr algn="just"/>
            <a:endParaRPr lang="ru-RU" altLang="ru-RU" sz="1200" b="1" dirty="0" smtClean="0"/>
          </a:p>
          <a:p>
            <a:pPr algn="just"/>
            <a:endParaRPr lang="ru-RU" altLang="ru-RU" sz="1200" b="1" dirty="0"/>
          </a:p>
          <a:p>
            <a:pPr algn="just"/>
            <a:r>
              <a:rPr lang="ru-RU" altLang="ru-RU" b="1" dirty="0"/>
              <a:t>10. «Вспомни и найди»</a:t>
            </a:r>
            <a:endParaRPr lang="ru-RU" altLang="ru-RU" dirty="0"/>
          </a:p>
          <a:p>
            <a:pPr algn="just"/>
            <a:r>
              <a:rPr lang="ru-RU" altLang="ru-RU" dirty="0"/>
              <a:t>Ребенку предлагается прослушать несколько звуков подряд, а затем по памяти подобрать к ним соответствующие картинки.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6">
            <a:extLst>
              <a:ext uri="{FF2B5EF4-FFF2-40B4-BE49-F238E27FC236}">
                <a16:creationId xmlns="" xmlns:a16="http://schemas.microsoft.com/office/drawing/2014/main" id="{02F00DEA-45C0-4AA4-9FF2-73896B9427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4414" y="454580"/>
            <a:ext cx="7215238" cy="2831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/>
            <a:r>
              <a:rPr lang="ru-RU" altLang="ru-RU" sz="2000" dirty="0" smtClean="0"/>
              <a:t>Формированию </a:t>
            </a:r>
            <a:r>
              <a:rPr lang="ru-RU" altLang="ru-RU" sz="2000" dirty="0" smtClean="0"/>
              <a:t>фонематического </a:t>
            </a:r>
            <a:r>
              <a:rPr lang="ru-RU" altLang="ru-RU" sz="2000" dirty="0"/>
              <a:t>восприятия отводится одно из ведущих мест в комплексном подходе к коррекции недоразвития речи. </a:t>
            </a:r>
            <a:endParaRPr lang="ru-RU" altLang="ru-RU" sz="2000" dirty="0" smtClean="0"/>
          </a:p>
          <a:p>
            <a:pPr algn="just"/>
            <a:r>
              <a:rPr lang="ru-RU" sz="2000" dirty="0" smtClean="0"/>
              <a:t>Таким образом, игровая </a:t>
            </a:r>
            <a:r>
              <a:rPr lang="ru-RU" sz="2000" dirty="0" smtClean="0"/>
              <a:t>форма с использованием цифровых образовательных технологий способствует поддержанию интереса к учебной деятельности, положительно сказывается на динамике логопедической работы, тем самым помогая детям подготовиться к дальнейшему обучению в школе. </a:t>
            </a:r>
          </a:p>
          <a:p>
            <a:pPr algn="just"/>
            <a:endParaRPr lang="ru-RU" altLang="ru-RU" dirty="0"/>
          </a:p>
        </p:txBody>
      </p:sp>
      <p:pic>
        <p:nvPicPr>
          <p:cNvPr id="14339" name="Рисунок 2">
            <a:extLst>
              <a:ext uri="{FF2B5EF4-FFF2-40B4-BE49-F238E27FC236}">
                <a16:creationId xmlns="" xmlns:a16="http://schemas.microsoft.com/office/drawing/2014/main" id="{4E6038B0-D6B4-4394-B7E1-2F9B3DD3B7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22" y="3000372"/>
            <a:ext cx="4714908" cy="3670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>
            <a:extLst>
              <a:ext uri="{FF2B5EF4-FFF2-40B4-BE49-F238E27FC236}">
                <a16:creationId xmlns="" xmlns:a16="http://schemas.microsoft.com/office/drawing/2014/main" id="{02F00DEA-45C0-4AA4-9FF2-73896B9427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7224" y="1428736"/>
            <a:ext cx="7358114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/>
            <a:r>
              <a:rPr lang="ru-RU" sz="2000" dirty="0" smtClean="0"/>
              <a:t>1. Филичева Т.Б. и др. Основы логопедии: Учебное пособие для студентов педагогических институтов по специальности «Педагогика и психология (дошкольная) » / Т. Б. Филичева, Н. А. </a:t>
            </a:r>
            <a:r>
              <a:rPr lang="ru-RU" sz="2000" dirty="0" err="1" smtClean="0"/>
              <a:t>Чевелева</a:t>
            </a:r>
            <a:r>
              <a:rPr lang="ru-RU" sz="2000" dirty="0" smtClean="0"/>
              <a:t>, Г. В. Чиркина. – М.: Просвещение, 1989. –223 с.: ил. 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2</a:t>
            </a:r>
            <a:r>
              <a:rPr lang="ru-RU" sz="2000" dirty="0" smtClean="0"/>
              <a:t>. Кириллова Е.В. Развитие фонематического восприятия у детей раннего возраста. – М.: ТЦ Сфера, 2010. – 64 с. 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3</a:t>
            </a:r>
            <a:r>
              <a:rPr lang="ru-RU" sz="2000" dirty="0" smtClean="0"/>
              <a:t>. Ткаченко Т.А. Развитие фонематического восприятия. Альбом дошкольника: Пособие для логопедов, воспитателей и родителей. – М.: Издательство ГНОМ и Д, 2005. – 32 с.</a:t>
            </a:r>
            <a:endParaRPr lang="ru-RU" sz="2000" dirty="0"/>
          </a:p>
        </p:txBody>
      </p:sp>
      <p:sp>
        <p:nvSpPr>
          <p:cNvPr id="6" name="TextBox 6">
            <a:extLst>
              <a:ext uri="{FF2B5EF4-FFF2-40B4-BE49-F238E27FC236}">
                <a16:creationId xmlns="" xmlns:a16="http://schemas.microsoft.com/office/drawing/2014/main" id="{02F00DEA-45C0-4AA4-9FF2-73896B9427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4348" y="642918"/>
            <a:ext cx="8105802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ru-RU" altLang="ru-RU" sz="2000" b="1" dirty="0" smtClean="0">
                <a:solidFill>
                  <a:srgbClr val="002060"/>
                </a:solidFill>
              </a:rPr>
              <a:t>Литература:</a:t>
            </a:r>
          </a:p>
          <a:p>
            <a:endParaRPr lang="ru-RU" altLang="ru-RU" sz="2000" b="1" dirty="0" smtClean="0">
              <a:solidFill>
                <a:srgbClr val="002060"/>
              </a:solidFill>
            </a:endParaRPr>
          </a:p>
          <a:p>
            <a:pPr algn="just"/>
            <a:endParaRPr lang="ru-RU" alt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="" xmlns:a16="http://schemas.microsoft.com/office/drawing/2014/main" id="{758048D0-0C01-4BA1-BC42-34C5D1E9BE7C}"/>
              </a:ext>
            </a:extLst>
          </p:cNvPr>
          <p:cNvGrpSpPr>
            <a:grpSpLocks/>
          </p:cNvGrpSpPr>
          <p:nvPr/>
        </p:nvGrpSpPr>
        <p:grpSpPr bwMode="auto">
          <a:xfrm>
            <a:off x="1655763" y="3105150"/>
            <a:ext cx="7202487" cy="3508375"/>
            <a:chOff x="1655763" y="3105150"/>
            <a:chExt cx="7202487" cy="3508375"/>
          </a:xfrm>
        </p:grpSpPr>
        <p:sp>
          <p:nvSpPr>
            <p:cNvPr id="15363" name="TextBox 3">
              <a:extLst>
                <a:ext uri="{FF2B5EF4-FFF2-40B4-BE49-F238E27FC236}">
                  <a16:creationId xmlns="" xmlns:a16="http://schemas.microsoft.com/office/drawing/2014/main" id="{AEF50636-72B1-4F37-A131-3C6E24808D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55763" y="3105150"/>
              <a:ext cx="5832475" cy="646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ru-RU" altLang="ru-RU" sz="3600" b="1" dirty="0">
                  <a:solidFill>
                    <a:srgbClr val="FF0984"/>
                  </a:solidFill>
                </a:rPr>
                <a:t>Спасибо за внимание!</a:t>
              </a:r>
            </a:p>
          </p:txBody>
        </p:sp>
        <p:pic>
          <p:nvPicPr>
            <p:cNvPr id="15364" name="Рисунок 12">
              <a:extLst>
                <a:ext uri="{FF2B5EF4-FFF2-40B4-BE49-F238E27FC236}">
                  <a16:creationId xmlns="" xmlns:a16="http://schemas.microsoft.com/office/drawing/2014/main" id="{361CBC58-44A3-4DAC-9CEA-8F6C5DF164F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425" y="5229225"/>
              <a:ext cx="2917825" cy="1384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="" xmlns:a16="http://schemas.microsoft.com/office/drawing/2014/main" id="{5F7F4382-D994-4C98-B491-D3601DA411A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04825" y="549275"/>
            <a:ext cx="8134350" cy="576263"/>
          </a:xfrm>
        </p:spPr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ru-RU" altLang="ru-RU" sz="2800" b="1" dirty="0">
                <a:solidFill>
                  <a:srgbClr val="FF0984"/>
                </a:solidFill>
                <a:latin typeface="+mn-lt"/>
              </a:rPr>
              <a:t>Актуальность</a:t>
            </a:r>
          </a:p>
        </p:txBody>
      </p:sp>
      <p:grpSp>
        <p:nvGrpSpPr>
          <p:cNvPr id="2" name="Группа 1">
            <a:extLst>
              <a:ext uri="{FF2B5EF4-FFF2-40B4-BE49-F238E27FC236}">
                <a16:creationId xmlns="" xmlns:a16="http://schemas.microsoft.com/office/drawing/2014/main" id="{99103C51-4FE3-4166-B428-D31D9002C7B1}"/>
              </a:ext>
            </a:extLst>
          </p:cNvPr>
          <p:cNvGrpSpPr/>
          <p:nvPr/>
        </p:nvGrpSpPr>
        <p:grpSpPr>
          <a:xfrm>
            <a:off x="971550" y="1556792"/>
            <a:ext cx="7240588" cy="4643341"/>
            <a:chOff x="971550" y="1700809"/>
            <a:chExt cx="7240588" cy="4643341"/>
          </a:xfrm>
          <a:solidFill>
            <a:srgbClr val="FFFFCC"/>
          </a:solidFill>
        </p:grpSpPr>
        <p:sp>
          <p:nvSpPr>
            <p:cNvPr id="7" name="Выноска: стрелка вниз 6">
              <a:extLst>
                <a:ext uri="{FF2B5EF4-FFF2-40B4-BE49-F238E27FC236}">
                  <a16:creationId xmlns="" xmlns:a16="http://schemas.microsoft.com/office/drawing/2014/main" id="{8181A28B-3DE5-4FBC-A6FF-E809EE631EA0}"/>
                </a:ext>
              </a:extLst>
            </p:cNvPr>
            <p:cNvSpPr/>
            <p:nvPr/>
          </p:nvSpPr>
          <p:spPr>
            <a:xfrm>
              <a:off x="996950" y="1700809"/>
              <a:ext cx="7200900" cy="1080492"/>
            </a:xfrm>
            <a:prstGeom prst="downArrowCallout">
              <a:avLst/>
            </a:prstGeom>
            <a:grpFill/>
            <a:ln w="28575">
              <a:solidFill>
                <a:srgbClr val="FF098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2000" dirty="0">
                  <a:solidFill>
                    <a:schemeClr val="tx1"/>
                  </a:solidFill>
                </a:rPr>
                <a:t>Рост числа детей с недоразвитием фонематических процессов</a:t>
              </a:r>
            </a:p>
          </p:txBody>
        </p:sp>
        <p:sp>
          <p:nvSpPr>
            <p:cNvPr id="8" name="Выноска: стрелка вниз 7">
              <a:extLst>
                <a:ext uri="{FF2B5EF4-FFF2-40B4-BE49-F238E27FC236}">
                  <a16:creationId xmlns="" xmlns:a16="http://schemas.microsoft.com/office/drawing/2014/main" id="{570FEAC1-97C0-49C9-8881-BC19057BCBDB}"/>
                </a:ext>
              </a:extLst>
            </p:cNvPr>
            <p:cNvSpPr/>
            <p:nvPr/>
          </p:nvSpPr>
          <p:spPr>
            <a:xfrm>
              <a:off x="971550" y="2888917"/>
              <a:ext cx="7229475" cy="1080000"/>
            </a:xfrm>
            <a:prstGeom prst="downArrowCallout">
              <a:avLst/>
            </a:prstGeom>
            <a:grpFill/>
            <a:ln w="28575">
              <a:solidFill>
                <a:srgbClr val="FF098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2000" dirty="0">
                  <a:solidFill>
                    <a:schemeClr val="tx1"/>
                  </a:solidFill>
                </a:rPr>
                <a:t>Нарушение взаимодействия слухового и </a:t>
              </a:r>
              <a:r>
                <a:rPr lang="ru-RU" sz="2000" dirty="0" err="1">
                  <a:solidFill>
                    <a:schemeClr val="tx1"/>
                  </a:solidFill>
                </a:rPr>
                <a:t>речедвигательного</a:t>
              </a:r>
              <a:r>
                <a:rPr lang="ru-RU" sz="2000" dirty="0">
                  <a:solidFill>
                    <a:schemeClr val="tx1"/>
                  </a:solidFill>
                </a:rPr>
                <a:t> аппаратов </a:t>
              </a:r>
            </a:p>
          </p:txBody>
        </p:sp>
        <p:sp>
          <p:nvSpPr>
            <p:cNvPr id="9" name="Выноска: стрелка вниз 8">
              <a:extLst>
                <a:ext uri="{FF2B5EF4-FFF2-40B4-BE49-F238E27FC236}">
                  <a16:creationId xmlns="" xmlns:a16="http://schemas.microsoft.com/office/drawing/2014/main" id="{C18EC666-8423-4F7A-8FF0-5E9F31DA5D3B}"/>
                </a:ext>
              </a:extLst>
            </p:cNvPr>
            <p:cNvSpPr/>
            <p:nvPr/>
          </p:nvSpPr>
          <p:spPr>
            <a:xfrm>
              <a:off x="982663" y="4076533"/>
              <a:ext cx="7229475" cy="1080000"/>
            </a:xfrm>
            <a:prstGeom prst="downArrowCallout">
              <a:avLst/>
            </a:prstGeom>
            <a:grpFill/>
            <a:ln w="28575">
              <a:solidFill>
                <a:srgbClr val="FF098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2000" dirty="0">
                  <a:solidFill>
                    <a:schemeClr val="tx1"/>
                  </a:solidFill>
                </a:rPr>
                <a:t>Недостаточное овладение звуковым составом слова</a:t>
              </a:r>
            </a:p>
          </p:txBody>
        </p:sp>
        <p:sp>
          <p:nvSpPr>
            <p:cNvPr id="10" name="Выноска: стрелка вниз 9">
              <a:extLst>
                <a:ext uri="{FF2B5EF4-FFF2-40B4-BE49-F238E27FC236}">
                  <a16:creationId xmlns="" xmlns:a16="http://schemas.microsoft.com/office/drawing/2014/main" id="{F5E0F9A0-1022-4DA7-975C-77C6F777A5AB}"/>
                </a:ext>
              </a:extLst>
            </p:cNvPr>
            <p:cNvSpPr/>
            <p:nvPr/>
          </p:nvSpPr>
          <p:spPr>
            <a:xfrm>
              <a:off x="971550" y="5264150"/>
              <a:ext cx="7229475" cy="1080000"/>
            </a:xfrm>
            <a:prstGeom prst="downArrowCallout">
              <a:avLst/>
            </a:prstGeom>
            <a:grpFill/>
            <a:ln w="28575">
              <a:solidFill>
                <a:srgbClr val="FF098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2000" dirty="0">
                  <a:solidFill>
                    <a:schemeClr val="tx1"/>
                  </a:solidFill>
                </a:rPr>
                <a:t>Искажённое восприятие чужой и своей речи</a:t>
              </a:r>
            </a:p>
            <a:p>
              <a:pPr algn="ctr">
                <a:defRPr/>
              </a:pPr>
              <a:r>
                <a:rPr lang="ru-RU" sz="2000" dirty="0">
                  <a:solidFill>
                    <a:schemeClr val="tx1"/>
                  </a:solidFill>
                </a:rPr>
                <a:t>Трудности в овладении чтением и письмом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="" xmlns:a16="http://schemas.microsoft.com/office/drawing/2014/main" id="{E7BF2F4C-0CCE-4E01-A94C-21AD2BB8CA5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04825" y="332656"/>
            <a:ext cx="8134350" cy="1333202"/>
          </a:xfrm>
        </p:spPr>
        <p:txBody>
          <a:bodyPr/>
          <a:lstStyle/>
          <a:p>
            <a:pPr>
              <a:lnSpc>
                <a:spcPct val="100000"/>
              </a:lnSpc>
              <a:defRPr/>
            </a:pPr>
            <a:r>
              <a:rPr lang="ru-RU" sz="2800" b="1" dirty="0">
                <a:solidFill>
                  <a:srgbClr val="FF0984"/>
                </a:solidFill>
                <a:latin typeface="+mn-lt"/>
              </a:rPr>
              <a:t>Основные этапы работы по формированию фонематического восприятия</a:t>
            </a:r>
            <a:endParaRPr lang="ru-RU" altLang="ru-RU" sz="2800" b="1" dirty="0">
              <a:solidFill>
                <a:srgbClr val="FF0984"/>
              </a:solidFill>
              <a:latin typeface="+mn-lt"/>
            </a:endParaRPr>
          </a:p>
        </p:txBody>
      </p:sp>
      <p:sp>
        <p:nvSpPr>
          <p:cNvPr id="5123" name="Прямоугольник 2">
            <a:extLst>
              <a:ext uri="{FF2B5EF4-FFF2-40B4-BE49-F238E27FC236}">
                <a16:creationId xmlns="" xmlns:a16="http://schemas.microsoft.com/office/drawing/2014/main" id="{6F336922-C1BB-4D34-8F8B-32DA63A7D2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" y="2808288"/>
            <a:ext cx="7956550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Aft>
                <a:spcPts val="1200"/>
              </a:spcAft>
              <a:buFont typeface="Calibri Light" panose="020F0302020204030204" pitchFamily="34" charset="0"/>
              <a:buAutoNum type="arabicPeriod"/>
            </a:pPr>
            <a:r>
              <a:rPr lang="ru-RU" altLang="ru-RU" sz="2000" dirty="0"/>
              <a:t>Узнавание неречевых звуков.</a:t>
            </a:r>
          </a:p>
          <a:p>
            <a:pPr>
              <a:spcAft>
                <a:spcPts val="1200"/>
              </a:spcAft>
              <a:buFont typeface="Calibri Light" panose="020F0302020204030204" pitchFamily="34" charset="0"/>
              <a:buAutoNum type="arabicPeriod"/>
            </a:pPr>
            <a:r>
              <a:rPr lang="ru-RU" altLang="ru-RU" sz="2000" dirty="0"/>
              <a:t>Различение одинаковых звуко-комплексов по высоте, силе, тембру.</a:t>
            </a:r>
          </a:p>
          <a:p>
            <a:pPr>
              <a:spcAft>
                <a:spcPts val="1200"/>
              </a:spcAft>
              <a:buFont typeface="Calibri Light" panose="020F0302020204030204" pitchFamily="34" charset="0"/>
              <a:buAutoNum type="arabicPeriod"/>
            </a:pPr>
            <a:r>
              <a:rPr lang="ru-RU" altLang="ru-RU" sz="2000" dirty="0"/>
              <a:t>Различение слов, близких по звуковому составу.</a:t>
            </a:r>
          </a:p>
          <a:p>
            <a:pPr>
              <a:spcAft>
                <a:spcPts val="1200"/>
              </a:spcAft>
              <a:buFont typeface="Calibri Light" panose="020F0302020204030204" pitchFamily="34" charset="0"/>
              <a:buAutoNum type="arabicPeriod"/>
            </a:pPr>
            <a:r>
              <a:rPr lang="ru-RU" altLang="ru-RU" sz="2000" dirty="0"/>
              <a:t>Дифференциация слогов.</a:t>
            </a:r>
          </a:p>
          <a:p>
            <a:pPr>
              <a:spcAft>
                <a:spcPts val="1200"/>
              </a:spcAft>
              <a:buFont typeface="Calibri Light" panose="020F0302020204030204" pitchFamily="34" charset="0"/>
              <a:buAutoNum type="arabicPeriod"/>
            </a:pPr>
            <a:r>
              <a:rPr lang="ru-RU" altLang="ru-RU" sz="2000" dirty="0"/>
              <a:t>Дифференциация фонем.</a:t>
            </a:r>
          </a:p>
          <a:p>
            <a:pPr>
              <a:spcAft>
                <a:spcPts val="1200"/>
              </a:spcAft>
              <a:buFont typeface="Calibri Light" panose="020F0302020204030204" pitchFamily="34" charset="0"/>
              <a:buAutoNum type="arabicPeriod"/>
            </a:pPr>
            <a:r>
              <a:rPr lang="ru-RU" altLang="ru-RU" sz="2000" dirty="0"/>
              <a:t>Формирование навыков элементарного звукового анализа.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E369E9E0-4E7F-4CA3-AFB0-2F2A59110FF0}"/>
              </a:ext>
            </a:extLst>
          </p:cNvPr>
          <p:cNvSpPr/>
          <p:nvPr/>
        </p:nvSpPr>
        <p:spPr>
          <a:xfrm>
            <a:off x="1547664" y="1700808"/>
            <a:ext cx="5976938" cy="3698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i="1" dirty="0">
                <a:solidFill>
                  <a:srgbClr val="002F8E"/>
                </a:solidFill>
                <a:latin typeface="+mn-lt"/>
              </a:rPr>
              <a:t>(Т. Б. Филичева, Г. В. Чиркина </a:t>
            </a:r>
            <a:r>
              <a:rPr lang="ru-RU" b="1" i="1" dirty="0">
                <a:solidFill>
                  <a:srgbClr val="002F8E"/>
                </a:solidFill>
              </a:rPr>
              <a:t>«Основы логопедии» )</a:t>
            </a:r>
            <a:endParaRPr lang="ru-RU" b="1" i="1" dirty="0">
              <a:solidFill>
                <a:srgbClr val="002F8E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6">
            <a:extLst>
              <a:ext uri="{FF2B5EF4-FFF2-40B4-BE49-F238E27FC236}">
                <a16:creationId xmlns="" xmlns:a16="http://schemas.microsoft.com/office/drawing/2014/main" id="{BA39999A-3D6A-45E5-A711-445AFA5E3B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088" y="1196975"/>
            <a:ext cx="74898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/>
            <a:r>
              <a:rPr lang="ru-RU" altLang="ru-RU" sz="2000" b="1" dirty="0"/>
              <a:t>Цель: </a:t>
            </a:r>
            <a:r>
              <a:rPr lang="ru-RU" altLang="ru-RU" sz="2000" dirty="0"/>
              <a:t>создание ситуации развития фонематического восприятия детей в процессе игровой деятельности с </a:t>
            </a:r>
            <a:r>
              <a:rPr lang="ru-RU" altLang="ru-RU" sz="2000" dirty="0" smtClean="0"/>
              <a:t>использованием аудиозаписи  неречевых </a:t>
            </a:r>
            <a:r>
              <a:rPr lang="ru-RU" altLang="ru-RU" sz="2000" dirty="0"/>
              <a:t>звуков.</a:t>
            </a:r>
          </a:p>
        </p:txBody>
      </p:sp>
      <p:pic>
        <p:nvPicPr>
          <p:cNvPr id="6147" name="Рисунок 2">
            <a:extLst>
              <a:ext uri="{FF2B5EF4-FFF2-40B4-BE49-F238E27FC236}">
                <a16:creationId xmlns="" xmlns:a16="http://schemas.microsoft.com/office/drawing/2014/main" id="{2C1B7CD1-3A55-4D56-8B10-2D2CECECAD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200" y="2060575"/>
            <a:ext cx="5689600" cy="476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TextBox 6">
            <a:extLst>
              <a:ext uri="{FF2B5EF4-FFF2-40B4-BE49-F238E27FC236}">
                <a16:creationId xmlns="" xmlns:a16="http://schemas.microsoft.com/office/drawing/2014/main" id="{0F35F766-0ED4-4CE7-89FF-B768FCADED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088" y="599998"/>
            <a:ext cx="74898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ru-RU" altLang="ru-RU" sz="2000" b="1" dirty="0" smtClean="0">
                <a:solidFill>
                  <a:srgbClr val="FF0984"/>
                </a:solidFill>
              </a:rPr>
              <a:t>Дидактическое </a:t>
            </a:r>
            <a:r>
              <a:rPr lang="ru-RU" altLang="ru-RU" sz="2000" b="1" dirty="0">
                <a:solidFill>
                  <a:srgbClr val="FF0984"/>
                </a:solidFill>
              </a:rPr>
              <a:t>пособие «Звуки вокруг»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Box 6">
            <a:extLst>
              <a:ext uri="{FF2B5EF4-FFF2-40B4-BE49-F238E27FC236}">
                <a16:creationId xmlns="" xmlns:a16="http://schemas.microsoft.com/office/drawing/2014/main" id="{700BFA25-02F1-4D73-81D5-43F0EB181D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9" y="795064"/>
            <a:ext cx="4176712" cy="400208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285750" indent="-285750">
              <a:buFont typeface="Wingdings" panose="05000000000000000000" pitchFamily="2" charset="2"/>
              <a:buChar char="v"/>
              <a:defRPr/>
            </a:pPr>
            <a:r>
              <a:rPr lang="ru-RU" sz="2000" dirty="0"/>
              <a:t> </a:t>
            </a:r>
            <a:r>
              <a:rPr lang="ru-RU" dirty="0"/>
              <a:t>Обогатить представления детей о  </a:t>
            </a:r>
          </a:p>
          <a:p>
            <a:pPr>
              <a:defRPr/>
            </a:pPr>
            <a:r>
              <a:rPr lang="ru-RU" dirty="0"/>
              <a:t>       неречевых звуках.</a:t>
            </a:r>
          </a:p>
          <a:p>
            <a:pPr marL="342900" indent="-342900">
              <a:buFont typeface="Wingdings" panose="05000000000000000000" pitchFamily="2" charset="2"/>
              <a:buChar char="v"/>
              <a:defRPr/>
            </a:pPr>
            <a:r>
              <a:rPr lang="ru-RU" dirty="0"/>
              <a:t>Формировать умение узнавать и различать неречевые звуки.</a:t>
            </a:r>
          </a:p>
          <a:p>
            <a:pPr marL="342900" indent="-342900">
              <a:buFont typeface="Wingdings" panose="05000000000000000000" pitchFamily="2" charset="2"/>
              <a:buChar char="v"/>
              <a:defRPr/>
            </a:pPr>
            <a:r>
              <a:rPr lang="ru-RU" dirty="0"/>
              <a:t>Создать условия для возникновения мотивации к познавательной деятельности посредством игры.</a:t>
            </a:r>
          </a:p>
          <a:p>
            <a:pPr marL="342900" indent="-342900">
              <a:buFont typeface="Wingdings" panose="05000000000000000000" pitchFamily="2" charset="2"/>
              <a:buChar char="v"/>
              <a:defRPr/>
            </a:pPr>
            <a:r>
              <a:rPr lang="ru-RU" dirty="0"/>
              <a:t>Обеспечить условия развития поисковой активности детей.</a:t>
            </a:r>
          </a:p>
          <a:p>
            <a:pPr marL="342900" indent="-342900">
              <a:buFont typeface="Wingdings" panose="05000000000000000000" pitchFamily="2" charset="2"/>
              <a:buChar char="v"/>
              <a:defRPr/>
            </a:pPr>
            <a:r>
              <a:rPr lang="ru-RU" dirty="0"/>
              <a:t>Создать условия для побуждения детей к речевой активности, развития словарного запаса.</a:t>
            </a:r>
          </a:p>
          <a:p>
            <a:pPr marL="342900" indent="-342900">
              <a:buFont typeface="Wingdings" panose="05000000000000000000" pitchFamily="2" charset="2"/>
              <a:buChar char="v"/>
              <a:defRPr/>
            </a:pPr>
            <a:r>
              <a:rPr lang="ru-RU" dirty="0"/>
              <a:t>Развивать слуховое внимание и слуховую память.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CF9E762C-A7AC-4C44-955C-8A353C9135CA}"/>
              </a:ext>
            </a:extLst>
          </p:cNvPr>
          <p:cNvSpPr/>
          <p:nvPr/>
        </p:nvSpPr>
        <p:spPr>
          <a:xfrm>
            <a:off x="482600" y="4941888"/>
            <a:ext cx="8410575" cy="169277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FF0984"/>
                </a:solidFill>
              </a:rPr>
              <a:t>Оборудование:</a:t>
            </a:r>
          </a:p>
          <a:p>
            <a:pPr algn="ctr">
              <a:defRPr/>
            </a:pPr>
            <a:endParaRPr lang="ru-RU" sz="1200" dirty="0">
              <a:solidFill>
                <a:srgbClr val="002F8E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§"/>
              <a:defRPr/>
            </a:pPr>
            <a:r>
              <a:rPr lang="ru-RU" dirty="0"/>
              <a:t>Библиотека звуков и набор картинок к ним (более 110  шт.). Для удобства звуки и карточки пронумерованы.</a:t>
            </a:r>
          </a:p>
          <a:p>
            <a:pPr marL="342900" indent="-342900" algn="just">
              <a:buFont typeface="Wingdings" panose="05000000000000000000" pitchFamily="2" charset="2"/>
              <a:buChar char="§"/>
              <a:defRPr/>
            </a:pPr>
            <a:r>
              <a:rPr lang="ru-RU" dirty="0"/>
              <a:t>Источник воспроизведения звуков (телефон, планшет или ПК)</a:t>
            </a:r>
          </a:p>
          <a:p>
            <a:pPr marL="342900" indent="-342900" algn="just">
              <a:buFont typeface="Wingdings" panose="05000000000000000000" pitchFamily="2" charset="2"/>
              <a:buChar char="§"/>
              <a:defRPr/>
            </a:pPr>
            <a:r>
              <a:rPr lang="ru-RU" dirty="0"/>
              <a:t>Беспроводная портативная колонка (при желании усилить звук)</a:t>
            </a:r>
          </a:p>
        </p:txBody>
      </p:sp>
      <p:sp>
        <p:nvSpPr>
          <p:cNvPr id="7173" name="Прямоугольник 2">
            <a:extLst>
              <a:ext uri="{FF2B5EF4-FFF2-40B4-BE49-F238E27FC236}">
                <a16:creationId xmlns="" xmlns:a16="http://schemas.microsoft.com/office/drawing/2014/main" id="{23551F96-94D6-4637-819B-EA4B094550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8804" y="322808"/>
            <a:ext cx="110639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ru-RU" altLang="ru-RU" sz="2000" b="1" dirty="0">
                <a:solidFill>
                  <a:srgbClr val="FF0984"/>
                </a:solidFill>
              </a:rPr>
              <a:t>Задачи: </a:t>
            </a:r>
          </a:p>
        </p:txBody>
      </p:sp>
      <p:pic>
        <p:nvPicPr>
          <p:cNvPr id="6" name="Рисунок 6">
            <a:extLst>
              <a:ext uri="{FF2B5EF4-FFF2-40B4-BE49-F238E27FC236}">
                <a16:creationId xmlns="" xmlns:a16="http://schemas.microsoft.com/office/drawing/2014/main" id="{832AE473-7671-4B8C-A864-326F1BA099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4299" b="2751"/>
          <a:stretch>
            <a:fillRect/>
          </a:stretch>
        </p:blipFill>
        <p:spPr bwMode="auto">
          <a:xfrm>
            <a:off x="4572000" y="1001762"/>
            <a:ext cx="4140200" cy="3435350"/>
          </a:xfrm>
          <a:prstGeom prst="rect">
            <a:avLst/>
          </a:prstGeom>
          <a:noFill/>
          <a:ln w="57150" cmpd="thickThin">
            <a:solidFill>
              <a:srgbClr val="92D05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6">
            <a:extLst>
              <a:ext uri="{FF2B5EF4-FFF2-40B4-BE49-F238E27FC236}">
                <a16:creationId xmlns="" xmlns:a16="http://schemas.microsoft.com/office/drawing/2014/main" id="{6E05CAE9-6514-4784-B9C9-54B3FE1669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857250"/>
            <a:ext cx="8420100" cy="232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ru-RU" altLang="ru-RU" sz="2000" dirty="0"/>
              <a:t>«Живая природа» (животные, птицы, насекомые);</a:t>
            </a:r>
          </a:p>
          <a:p>
            <a:pPr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ru-RU" altLang="ru-RU" sz="2000" dirty="0"/>
              <a:t>«Неживая природа»;</a:t>
            </a:r>
          </a:p>
          <a:p>
            <a:pPr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ru-RU" altLang="ru-RU" sz="2000" dirty="0"/>
              <a:t>«Человек»;</a:t>
            </a:r>
          </a:p>
          <a:p>
            <a:pPr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ru-RU" altLang="ru-RU" sz="2000" dirty="0"/>
              <a:t>«Бытовые шумы»;</a:t>
            </a:r>
          </a:p>
          <a:p>
            <a:pPr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ru-RU" altLang="ru-RU" sz="2000" dirty="0"/>
              <a:t>«Музыкальные инструменты»;</a:t>
            </a:r>
          </a:p>
          <a:p>
            <a:pPr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ru-RU" altLang="ru-RU" sz="2000" dirty="0"/>
              <a:t>«Транспорт».</a:t>
            </a:r>
          </a:p>
        </p:txBody>
      </p:sp>
      <p:sp>
        <p:nvSpPr>
          <p:cNvPr id="8195" name="Прямоугольник 2">
            <a:extLst>
              <a:ext uri="{FF2B5EF4-FFF2-40B4-BE49-F238E27FC236}">
                <a16:creationId xmlns="" xmlns:a16="http://schemas.microsoft.com/office/drawing/2014/main" id="{55F8DF75-0E97-4463-9061-9EC9FEBAB3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4612" y="360363"/>
            <a:ext cx="433477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ru-RU" altLang="ru-RU" sz="2000" b="1" dirty="0">
                <a:solidFill>
                  <a:srgbClr val="FF0984"/>
                </a:solidFill>
              </a:rPr>
              <a:t>Все звуки объединены в 5 разделов: </a:t>
            </a:r>
          </a:p>
        </p:txBody>
      </p:sp>
      <p:pic>
        <p:nvPicPr>
          <p:cNvPr id="8196" name="Рисунок 8">
            <a:extLst>
              <a:ext uri="{FF2B5EF4-FFF2-40B4-BE49-F238E27FC236}">
                <a16:creationId xmlns="" xmlns:a16="http://schemas.microsoft.com/office/drawing/2014/main" id="{5DA4F03B-CFEB-49E9-95B5-873F61D42F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4725" y="1944688"/>
            <a:ext cx="3960813" cy="2968625"/>
          </a:xfrm>
          <a:prstGeom prst="rect">
            <a:avLst/>
          </a:prstGeom>
          <a:noFill/>
          <a:ln w="57150" cmpd="thickThin">
            <a:solidFill>
              <a:srgbClr val="92D05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Рисунок 10">
            <a:extLst>
              <a:ext uri="{FF2B5EF4-FFF2-40B4-BE49-F238E27FC236}">
                <a16:creationId xmlns="" xmlns:a16="http://schemas.microsoft.com/office/drawing/2014/main" id="{64B0195C-4FC4-4251-8152-0D04E8B40B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429000"/>
            <a:ext cx="3959225" cy="2968625"/>
          </a:xfrm>
          <a:prstGeom prst="rect">
            <a:avLst/>
          </a:prstGeom>
          <a:noFill/>
          <a:ln w="57150" cmpd="thickThin">
            <a:solidFill>
              <a:srgbClr val="92D05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6">
            <a:extLst>
              <a:ext uri="{FF2B5EF4-FFF2-40B4-BE49-F238E27FC236}">
                <a16:creationId xmlns="" xmlns:a16="http://schemas.microsoft.com/office/drawing/2014/main" id="{88B1DD90-BDEF-4550-9DBE-FD41271D59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260648"/>
            <a:ext cx="8421688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/>
            <a:r>
              <a:rPr lang="ru-RU" altLang="ru-RU" dirty="0"/>
              <a:t>            Пособие предполагает проведение разнообразных игр в зависимости от </a:t>
            </a:r>
            <a:r>
              <a:rPr lang="ru-RU" altLang="ru-RU" b="1" dirty="0"/>
              <a:t>индивидуальных возможностей ребенка. </a:t>
            </a:r>
          </a:p>
          <a:p>
            <a:pPr algn="just"/>
            <a:r>
              <a:rPr lang="ru-RU" altLang="ru-RU" b="1" dirty="0"/>
              <a:t>            </a:t>
            </a:r>
            <a:r>
              <a:rPr lang="ru-RU" altLang="ru-RU" dirty="0"/>
              <a:t>Начинать работу следует с</a:t>
            </a:r>
            <a:r>
              <a:rPr lang="ru-RU" altLang="ru-RU" b="1" dirty="0"/>
              <a:t> </a:t>
            </a:r>
            <a:r>
              <a:rPr lang="ru-RU" altLang="ru-RU" dirty="0"/>
              <a:t>контрастных звуков, отличающихся не только по </a:t>
            </a:r>
            <a:r>
              <a:rPr lang="ru-RU" altLang="ru-RU" dirty="0" err="1"/>
              <a:t>звуконаполнению</a:t>
            </a:r>
            <a:r>
              <a:rPr lang="ru-RU" altLang="ru-RU" dirty="0"/>
              <a:t>, но и по тематике, например: звонок в дверь, мычание коровы, шум дождя.</a:t>
            </a:r>
            <a:endParaRPr lang="ru-RU" altLang="ru-RU" sz="1200" dirty="0"/>
          </a:p>
          <a:p>
            <a:pPr algn="just"/>
            <a:r>
              <a:rPr lang="ru-RU" altLang="ru-RU" dirty="0"/>
              <a:t> </a:t>
            </a:r>
          </a:p>
          <a:p>
            <a:pPr algn="just"/>
            <a:endParaRPr lang="ru-RU" altLang="ru-RU" dirty="0"/>
          </a:p>
          <a:p>
            <a:pPr algn="just"/>
            <a:endParaRPr lang="ru-RU" altLang="ru-RU" dirty="0"/>
          </a:p>
          <a:p>
            <a:pPr algn="just"/>
            <a:endParaRPr lang="ru-RU" altLang="ru-RU" dirty="0"/>
          </a:p>
          <a:p>
            <a:pPr algn="just"/>
            <a:endParaRPr lang="ru-RU" altLang="ru-RU" dirty="0"/>
          </a:p>
          <a:p>
            <a:pPr algn="just"/>
            <a:endParaRPr lang="ru-RU" altLang="ru-RU" dirty="0"/>
          </a:p>
          <a:p>
            <a:pPr algn="just"/>
            <a:endParaRPr lang="ru-RU" altLang="ru-RU" dirty="0"/>
          </a:p>
          <a:p>
            <a:pPr algn="just"/>
            <a:r>
              <a:rPr lang="ru-RU" altLang="ru-RU" dirty="0"/>
              <a:t>Постепенно вводится большее количество звуков и сужается тематика, например, «В лесу», «На ферме», «На прогулке», тем самым развивается более тонкая слуховая дифференциация звуков.</a:t>
            </a:r>
          </a:p>
        </p:txBody>
      </p:sp>
      <p:pic>
        <p:nvPicPr>
          <p:cNvPr id="9219" name="Рисунок 3">
            <a:extLst>
              <a:ext uri="{FF2B5EF4-FFF2-40B4-BE49-F238E27FC236}">
                <a16:creationId xmlns="" xmlns:a16="http://schemas.microsoft.com/office/drawing/2014/main" id="{FF7F8353-06D0-4717-BAE7-51F9C3B9F0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1558479"/>
            <a:ext cx="5365750" cy="201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Рисунок 6">
            <a:extLst>
              <a:ext uri="{FF2B5EF4-FFF2-40B4-BE49-F238E27FC236}">
                <a16:creationId xmlns="" xmlns:a16="http://schemas.microsoft.com/office/drawing/2014/main" id="{D01035C5-5306-4709-827F-1EEBE02C59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4311476"/>
            <a:ext cx="5164138" cy="250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6">
            <a:extLst>
              <a:ext uri="{FF2B5EF4-FFF2-40B4-BE49-F238E27FC236}">
                <a16:creationId xmlns="" xmlns:a16="http://schemas.microsoft.com/office/drawing/2014/main" id="{FA6EFB30-74A8-4929-ADBB-CEAB7A1E31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332656"/>
            <a:ext cx="8421688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/>
            <a:r>
              <a:rPr lang="ru-RU" altLang="ru-RU" b="1" dirty="0"/>
              <a:t>            В качестве усложнений </a:t>
            </a:r>
            <a:r>
              <a:rPr lang="ru-RU" altLang="ru-RU" dirty="0"/>
              <a:t>можно использовать упражнения на различение звуков:</a:t>
            </a:r>
          </a:p>
          <a:p>
            <a:pPr algn="just"/>
            <a:r>
              <a:rPr lang="ru-RU" altLang="ru-RU" dirty="0"/>
              <a:t>- по тембру (мужской, женский и детский голоса);</a:t>
            </a:r>
          </a:p>
          <a:p>
            <a:pPr algn="just"/>
            <a:r>
              <a:rPr lang="ru-RU" altLang="ru-RU" dirty="0"/>
              <a:t>- по высоте и силе (лай большой и маленькой собаки, смех одного или нескольких детей и т.д.);</a:t>
            </a:r>
          </a:p>
          <a:p>
            <a:pPr algn="just"/>
            <a:r>
              <a:rPr lang="ru-RU" altLang="ru-RU" dirty="0"/>
              <a:t>- по ритмичности (медленные, обычные, быстрые шаги, бег);</a:t>
            </a:r>
          </a:p>
          <a:p>
            <a:pPr algn="just"/>
            <a:r>
              <a:rPr lang="ru-RU" altLang="ru-RU" dirty="0"/>
              <a:t>- по характеру звуков (шаги по твердой поверхности, по воде, по сухим листьям, по снегу).</a:t>
            </a:r>
          </a:p>
        </p:txBody>
      </p:sp>
      <p:pic>
        <p:nvPicPr>
          <p:cNvPr id="10243" name="Рисунок 6">
            <a:extLst>
              <a:ext uri="{FF2B5EF4-FFF2-40B4-BE49-F238E27FC236}">
                <a16:creationId xmlns="" xmlns:a16="http://schemas.microsoft.com/office/drawing/2014/main" id="{AE22CCB1-3137-4F24-A7D9-A98C22061B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2564904"/>
            <a:ext cx="7921625" cy="417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6">
            <a:extLst>
              <a:ext uri="{FF2B5EF4-FFF2-40B4-BE49-F238E27FC236}">
                <a16:creationId xmlns="" xmlns:a16="http://schemas.microsoft.com/office/drawing/2014/main" id="{3CDE1360-1CF1-4E93-93AA-06E8B4B2AF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6723" y="714356"/>
            <a:ext cx="3819525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altLang="ru-RU" b="1" dirty="0">
                <a:solidFill>
                  <a:srgbClr val="002F8E"/>
                </a:solidFill>
              </a:rPr>
              <a:t> </a:t>
            </a:r>
            <a:r>
              <a:rPr lang="ru-RU" altLang="ru-RU" b="1" dirty="0"/>
              <a:t>1. «Послушай и покажи»</a:t>
            </a:r>
            <a:endParaRPr lang="ru-RU" altLang="ru-RU" dirty="0"/>
          </a:p>
          <a:p>
            <a:pPr algn="just"/>
            <a:r>
              <a:rPr lang="ru-RU" altLang="ru-RU" dirty="0"/>
              <a:t>Перед ребенком на столе несколько </a:t>
            </a:r>
            <a:r>
              <a:rPr lang="ru-RU" altLang="ru-RU" dirty="0" smtClean="0"/>
              <a:t>предметов или карточек </a:t>
            </a:r>
            <a:r>
              <a:rPr lang="ru-RU" altLang="ru-RU" dirty="0"/>
              <a:t>с </a:t>
            </a:r>
            <a:r>
              <a:rPr lang="ru-RU" altLang="ru-RU" dirty="0" smtClean="0"/>
              <a:t>изображением предметов/ </a:t>
            </a:r>
            <a:r>
              <a:rPr lang="ru-RU" altLang="ru-RU" dirty="0"/>
              <a:t>звуковых ситуаций. Педагог предлагает прослушать один звук и </a:t>
            </a:r>
            <a:r>
              <a:rPr lang="ru-RU" altLang="ru-RU" dirty="0" smtClean="0"/>
              <a:t>показать соответствующий предмет или найти  картинку.</a:t>
            </a:r>
            <a:endParaRPr lang="ru-RU" altLang="ru-RU" dirty="0"/>
          </a:p>
        </p:txBody>
      </p:sp>
      <p:sp>
        <p:nvSpPr>
          <p:cNvPr id="11267" name="Прямоугольник 2">
            <a:extLst>
              <a:ext uri="{FF2B5EF4-FFF2-40B4-BE49-F238E27FC236}">
                <a16:creationId xmlns="" xmlns:a16="http://schemas.microsoft.com/office/drawing/2014/main" id="{0038BAD6-C259-415F-9827-70323D8708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5034" y="188913"/>
            <a:ext cx="17139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ru-RU" altLang="ru-RU" sz="2000" b="1" dirty="0">
                <a:solidFill>
                  <a:srgbClr val="FF0984"/>
                </a:solidFill>
              </a:rPr>
              <a:t>Варианты игр</a:t>
            </a:r>
          </a:p>
        </p:txBody>
      </p:sp>
      <p:sp>
        <p:nvSpPr>
          <p:cNvPr id="11268" name="TextBox 6">
            <a:extLst>
              <a:ext uri="{FF2B5EF4-FFF2-40B4-BE49-F238E27FC236}">
                <a16:creationId xmlns="" xmlns:a16="http://schemas.microsoft.com/office/drawing/2014/main" id="{2BF16890-B012-4927-B5EF-6F6BF99FA5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4876" y="4429132"/>
            <a:ext cx="392909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/>
            <a:r>
              <a:rPr lang="ru-RU" altLang="ru-RU" b="1" dirty="0"/>
              <a:t>2. «Кто быстрее?»</a:t>
            </a:r>
            <a:endParaRPr lang="ru-RU" altLang="ru-RU" dirty="0"/>
          </a:p>
          <a:p>
            <a:pPr algn="just"/>
            <a:r>
              <a:rPr lang="ru-RU" altLang="ru-RU" dirty="0"/>
              <a:t>Играют 2-3 человека. Перед детьми на столе картинки. Педагог предлагает прослушать звук и быстрее остальных указать на картинку (или положить сверху свою фишку).</a:t>
            </a:r>
          </a:p>
          <a:p>
            <a:pPr algn="just"/>
            <a:endParaRPr lang="ru-RU" altLang="ru-RU" dirty="0"/>
          </a:p>
        </p:txBody>
      </p:sp>
      <p:pic>
        <p:nvPicPr>
          <p:cNvPr id="11269" name="Рисунок 6">
            <a:extLst>
              <a:ext uri="{FF2B5EF4-FFF2-40B4-BE49-F238E27FC236}">
                <a16:creationId xmlns="" xmlns:a16="http://schemas.microsoft.com/office/drawing/2014/main" id="{AD8A3453-4ABF-41B3-9011-54B7A4BBCF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2035"/>
          <a:stretch>
            <a:fillRect/>
          </a:stretch>
        </p:blipFill>
        <p:spPr bwMode="auto">
          <a:xfrm>
            <a:off x="4787900" y="836613"/>
            <a:ext cx="3819525" cy="3360737"/>
          </a:xfrm>
          <a:prstGeom prst="rect">
            <a:avLst/>
          </a:prstGeom>
          <a:noFill/>
          <a:ln w="57150" cmpd="thickThin">
            <a:solidFill>
              <a:srgbClr val="92D05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Elena\Desktop\Новая папка (2)\20210426_110925 копия.jpg"/>
          <p:cNvPicPr>
            <a:picLocks noChangeAspect="1" noChangeArrowheads="1"/>
          </p:cNvPicPr>
          <p:nvPr/>
        </p:nvPicPr>
        <p:blipFill>
          <a:blip r:embed="rId3" cstate="print"/>
          <a:srcRect t="7216" b="2585"/>
          <a:stretch>
            <a:fillRect/>
          </a:stretch>
        </p:blipFill>
        <p:spPr bwMode="auto">
          <a:xfrm>
            <a:off x="571472" y="3143248"/>
            <a:ext cx="3816000" cy="3442013"/>
          </a:xfrm>
          <a:prstGeom prst="rect">
            <a:avLst/>
          </a:prstGeom>
          <a:noFill/>
          <a:ln w="57150" cmpd="thickThin">
            <a:solidFill>
              <a:srgbClr val="92D050"/>
            </a:solidFill>
          </a:ln>
        </p:spPr>
      </p:pic>
      <p:pic>
        <p:nvPicPr>
          <p:cNvPr id="7" name="Picture 3" descr="C:\Users\Elena\Desktop\Новая папка (2)\20210426_110925 копия.jpg"/>
          <p:cNvPicPr>
            <a:picLocks noChangeAspect="1" noChangeArrowheads="1"/>
          </p:cNvPicPr>
          <p:nvPr/>
        </p:nvPicPr>
        <p:blipFill>
          <a:blip r:embed="rId3" cstate="print"/>
          <a:srcRect t="7216" b="2585"/>
          <a:stretch>
            <a:fillRect/>
          </a:stretch>
        </p:blipFill>
        <p:spPr bwMode="auto">
          <a:xfrm>
            <a:off x="723872" y="3295648"/>
            <a:ext cx="3816000" cy="3442013"/>
          </a:xfrm>
          <a:prstGeom prst="rect">
            <a:avLst/>
          </a:prstGeom>
          <a:noFill/>
          <a:ln w="57150" cmpd="thickThin">
            <a:solidFill>
              <a:srgbClr val="92D050"/>
            </a:solidFill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3101</TotalTime>
  <Words>963</Words>
  <Application>Microsoft Office PowerPoint</Application>
  <PresentationFormat>Экран (4:3)</PresentationFormat>
  <Paragraphs>94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Актуальность</vt:lpstr>
      <vt:lpstr>Основные этапы работы по формированию фонематического восприятия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Elena Yarkina</cp:lastModifiedBy>
  <cp:revision>322</cp:revision>
  <dcterms:created xsi:type="dcterms:W3CDTF">2010-05-23T14:28:12Z</dcterms:created>
  <dcterms:modified xsi:type="dcterms:W3CDTF">2022-11-21T14:27:32Z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93004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D5.0.3</vt:lpwstr>
  </property>
</Properties>
</file>