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322" r:id="rId3"/>
    <p:sldId id="308" r:id="rId4"/>
    <p:sldId id="323" r:id="rId5"/>
    <p:sldId id="325" r:id="rId6"/>
    <p:sldId id="324" r:id="rId7"/>
    <p:sldId id="309" r:id="rId8"/>
    <p:sldId id="314" r:id="rId9"/>
    <p:sldId id="318" r:id="rId10"/>
    <p:sldId id="319" r:id="rId11"/>
    <p:sldId id="328" r:id="rId12"/>
    <p:sldId id="320" r:id="rId13"/>
    <p:sldId id="316" r:id="rId14"/>
    <p:sldId id="315" r:id="rId15"/>
    <p:sldId id="326" r:id="rId16"/>
    <p:sldId id="327" r:id="rId17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Чаладзе Е.А." initials="ЧЕ" lastIdx="5" clrIdx="0">
    <p:extLst>
      <p:ext uri="{19B8F6BF-5375-455C-9EA6-DF929625EA0E}">
        <p15:presenceInfo xmlns:p15="http://schemas.microsoft.com/office/powerpoint/2012/main" userId="Чаладзе Е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BAA"/>
    <a:srgbClr val="96A4BF"/>
    <a:srgbClr val="366BAA"/>
    <a:srgbClr val="B89506"/>
    <a:srgbClr val="6385B9"/>
    <a:srgbClr val="083D8A"/>
    <a:srgbClr val="CCD2DE"/>
    <a:srgbClr val="366BAB"/>
    <a:srgbClr val="97A5BF"/>
    <a:srgbClr val="467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8FFE4-A568-4BC7-319F-A9C8DA2F9D58}" v="11" dt="2025-06-13T10:33:26.603"/>
    <p1510:client id="{A1857DF5-D858-6D40-08CB-F3AD129A0770}" v="3" dt="2025-06-13T10:14:22.689"/>
    <p1510:client id="{A2389F1F-BC2F-95C6-9843-5518ABDC2D5E}" v="2" dt="2025-06-14T15:36:57.6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467" autoAdjust="0"/>
  </p:normalViewPr>
  <p:slideViewPr>
    <p:cSldViewPr snapToGrid="0">
      <p:cViewPr varScale="1">
        <p:scale>
          <a:sx n="76" d="100"/>
          <a:sy n="76" d="100"/>
        </p:scale>
        <p:origin x="96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Пилюгина А.В." userId="S::pilyugina.av@sgspu.ru::b4f9c6fb-a93a-4fc0-a336-baa69032939d" providerId="AD" clId="Web-{A2389F1F-BC2F-95C6-9843-5518ABDC2D5E}"/>
    <pc:docChg chg="modSld">
      <pc:chgData name="Пилюгина А.В." userId="S::pilyugina.av@sgspu.ru::b4f9c6fb-a93a-4fc0-a336-baa69032939d" providerId="AD" clId="Web-{A2389F1F-BC2F-95C6-9843-5518ABDC2D5E}" dt="2025-06-14T15:36:57.654" v="1" actId="1076"/>
      <pc:docMkLst>
        <pc:docMk/>
      </pc:docMkLst>
      <pc:sldChg chg="addSp modSp">
        <pc:chgData name="Пилюгина А.В." userId="S::pilyugina.av@sgspu.ru::b4f9c6fb-a93a-4fc0-a336-baa69032939d" providerId="AD" clId="Web-{A2389F1F-BC2F-95C6-9843-5518ABDC2D5E}" dt="2025-06-14T15:36:57.654" v="1" actId="1076"/>
        <pc:sldMkLst>
          <pc:docMk/>
          <pc:sldMk cId="62245539" sldId="258"/>
        </pc:sldMkLst>
        <pc:picChg chg="add mod">
          <ac:chgData name="Пилюгина А.В." userId="S::pilyugina.av@sgspu.ru::b4f9c6fb-a93a-4fc0-a336-baa69032939d" providerId="AD" clId="Web-{A2389F1F-BC2F-95C6-9843-5518ABDC2D5E}" dt="2025-06-14T15:36:57.654" v="1" actId="1076"/>
          <ac:picMkLst>
            <pc:docMk/>
            <pc:sldMk cId="62245539" sldId="258"/>
            <ac:picMk id="2" creationId="{1BAABCD3-8254-95AE-8A3C-87CED5125A0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6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6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fld id="{C8F2A347-C428-400E-B9BC-8A831AD23F17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07" tIns="46003" rIns="92007" bIns="460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2007" tIns="46003" rIns="92007" bIns="4600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5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5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856FDA88-21DA-4A06-ADAF-C64537E05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126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FDA88-21DA-4A06-ADAF-C64537E059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42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FDA88-21DA-4A06-ADAF-C64537E0595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95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FDA88-21DA-4A06-ADAF-C64537E0595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зарисовка, шабло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CD1A057-3097-65D3-761D-553D22548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02657"/>
            <a:ext cx="9144000" cy="1207306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A94CDA-D246-4532-FAB1-83E61D912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9732" y="3884178"/>
            <a:ext cx="669376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>
            <a:off x="3751943" y="3830775"/>
            <a:ext cx="4688114" cy="0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1123FC6-C982-EA8E-2366-C45516117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187" y="526802"/>
            <a:ext cx="3255626" cy="19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6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рисунковм (во всю высот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0" y="0"/>
            <a:ext cx="4820575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07FCE18B-4F5E-D9EC-A3AC-298124027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20576" y="0"/>
            <a:ext cx="7371424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C7609BC-512B-230F-12DD-A45CDFC6B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25" y="1674601"/>
            <a:ext cx="3559946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2CA3D6F4-87E4-8A14-6385-CE8129DA69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224" y="3518455"/>
            <a:ext cx="3559946" cy="22347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954D99-8289-2260-BD9A-09096E12886A}"/>
              </a:ext>
            </a:extLst>
          </p:cNvPr>
          <p:cNvSpPr>
            <a:spLocks/>
          </p:cNvSpPr>
          <p:nvPr userDrawn="1"/>
        </p:nvSpPr>
        <p:spPr>
          <a:xfrm>
            <a:off x="368263" y="1853514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40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ву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2614708-2B52-0904-4BA2-2C39171FA338}"/>
              </a:ext>
            </a:extLst>
          </p:cNvPr>
          <p:cNvSpPr/>
          <p:nvPr userDrawn="1"/>
        </p:nvSpPr>
        <p:spPr>
          <a:xfrm>
            <a:off x="8182539" y="3644024"/>
            <a:ext cx="3444536" cy="2255589"/>
          </a:xfrm>
          <a:prstGeom prst="roundRect">
            <a:avLst>
              <a:gd name="adj" fmla="val 60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771B869-94E7-7B57-6EA4-7BA4BD83879F}"/>
              </a:ext>
            </a:extLst>
          </p:cNvPr>
          <p:cNvSpPr/>
          <p:nvPr userDrawn="1"/>
        </p:nvSpPr>
        <p:spPr>
          <a:xfrm>
            <a:off x="5273336" y="976544"/>
            <a:ext cx="3444536" cy="2255589"/>
          </a:xfrm>
          <a:prstGeom prst="roundRect">
            <a:avLst>
              <a:gd name="adj" fmla="val 60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0" y="0"/>
            <a:ext cx="4820575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C7609BC-512B-230F-12DD-A45CDFC6B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756" y="2860241"/>
            <a:ext cx="3559946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2CA3D6F4-87E4-8A14-6385-CE8129DA69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44069" y="1074360"/>
            <a:ext cx="2715706" cy="2041903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954D99-8289-2260-BD9A-09096E12886A}"/>
              </a:ext>
            </a:extLst>
          </p:cNvPr>
          <p:cNvSpPr>
            <a:spLocks/>
          </p:cNvSpPr>
          <p:nvPr userDrawn="1"/>
        </p:nvSpPr>
        <p:spPr>
          <a:xfrm>
            <a:off x="368263" y="1853514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949BFA62-87A7-BDB6-0B71-1B630C942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45113" y="1071462"/>
            <a:ext cx="3309937" cy="2044801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285A08FD-B127-C52F-58DB-9055383F6B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49839" y="3771841"/>
            <a:ext cx="3309937" cy="2044801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ADDCEF4-9577-FE72-B93F-C4A52032C1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5112" y="3774940"/>
            <a:ext cx="2715706" cy="2041903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</p:spTree>
    <p:extLst>
      <p:ext uri="{BB962C8B-B14F-4D97-AF65-F5344CB8AC3E}">
        <p14:creationId xmlns:p14="http://schemas.microsoft.com/office/powerpoint/2010/main" val="1432512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ремя рисунками и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EB19E61-BF7B-5451-C758-A98DD828282D}"/>
              </a:ext>
            </a:extLst>
          </p:cNvPr>
          <p:cNvSpPr/>
          <p:nvPr userDrawn="1"/>
        </p:nvSpPr>
        <p:spPr>
          <a:xfrm>
            <a:off x="7971997" y="1660009"/>
            <a:ext cx="3444536" cy="2255589"/>
          </a:xfrm>
          <a:prstGeom prst="roundRect">
            <a:avLst>
              <a:gd name="adj" fmla="val 60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90F06D9-B9DF-CD95-5509-B12963A3C5FC}"/>
              </a:ext>
            </a:extLst>
          </p:cNvPr>
          <p:cNvSpPr/>
          <p:nvPr userDrawn="1"/>
        </p:nvSpPr>
        <p:spPr>
          <a:xfrm>
            <a:off x="4391782" y="1660009"/>
            <a:ext cx="3444536" cy="2255589"/>
          </a:xfrm>
          <a:prstGeom prst="roundRect">
            <a:avLst>
              <a:gd name="adj" fmla="val 60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0BAE228-9E3A-13A7-FECC-56CDE47284BA}"/>
              </a:ext>
            </a:extLst>
          </p:cNvPr>
          <p:cNvSpPr/>
          <p:nvPr userDrawn="1"/>
        </p:nvSpPr>
        <p:spPr>
          <a:xfrm>
            <a:off x="811566" y="1664341"/>
            <a:ext cx="3444536" cy="2255589"/>
          </a:xfrm>
          <a:prstGeom prst="roundRect">
            <a:avLst>
              <a:gd name="adj" fmla="val 60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3D96-9D27-1D49-148E-3B4C005F4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8185639" cy="923525"/>
          </a:xfrm>
        </p:spPr>
        <p:txBody>
          <a:bodyPr/>
          <a:lstStyle>
            <a:lvl1pPr>
              <a:defRPr sz="3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AE6129-002C-903B-E00C-FC4DBCF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E0AD0C-02D9-EE85-4361-6D509BA1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2417A9-4B5D-801A-2F26-C2656AE9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01871660-6862-E236-9447-C5180770A5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067299"/>
            <a:ext cx="10515600" cy="201441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:a16="http://schemas.microsoft.com/office/drawing/2014/main" id="{BBAAA8C6-DA60-88FD-25CC-882E7A76BB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811" y="1766873"/>
            <a:ext cx="3248046" cy="20505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5" name="Рисунок 9">
            <a:extLst>
              <a:ext uri="{FF2B5EF4-FFF2-40B4-BE49-F238E27FC236}">
                <a16:creationId xmlns:a16="http://schemas.microsoft.com/office/drawing/2014/main" id="{054DB894-3771-110F-D451-E2245238AE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90027" y="1766873"/>
            <a:ext cx="3248046" cy="20505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6" name="Рисунок 9">
            <a:extLst>
              <a:ext uri="{FF2B5EF4-FFF2-40B4-BE49-F238E27FC236}">
                <a16:creationId xmlns:a16="http://schemas.microsoft.com/office/drawing/2014/main" id="{E6B20314-B390-87C8-8519-F82B2A3309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0242" y="1768245"/>
            <a:ext cx="3248046" cy="2050526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0461BCA-BA8F-A504-7C21-AB7D257F8966}"/>
              </a:ext>
            </a:extLst>
          </p:cNvPr>
          <p:cNvCxnSpPr>
            <a:cxnSpLocks/>
          </p:cNvCxnSpPr>
          <p:nvPr userDrawn="1"/>
        </p:nvCxnSpPr>
        <p:spPr>
          <a:xfrm>
            <a:off x="9203103" y="359586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24A8A83-8023-9AF6-EF95-447DFE1D4B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366" y="237204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92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_ноутбу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-1" y="0"/>
            <a:ext cx="6640497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88204-C113-DB24-B19A-000136F3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3" y="1585145"/>
            <a:ext cx="3559946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4E2FFA0D-5B9D-47E8-0E5C-ABC699C2C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6442" y="3428999"/>
            <a:ext cx="3559946" cy="22347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71F92C2C-042F-DFAE-9701-205568A964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61" y="1537018"/>
            <a:ext cx="6889363" cy="457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0149B039-29D3-F51D-5DE9-28B12EC4BF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6112" y="1793875"/>
            <a:ext cx="5104645" cy="318649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  <a:p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FE1B72-1389-7C3A-763F-C2EF0466D3A7}"/>
              </a:ext>
            </a:extLst>
          </p:cNvPr>
          <p:cNvSpPr>
            <a:spLocks/>
          </p:cNvSpPr>
          <p:nvPr userDrawn="1"/>
        </p:nvSpPr>
        <p:spPr>
          <a:xfrm>
            <a:off x="792481" y="1764058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2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_смартфон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4A9BF93F-F20C-87BE-C509-303E313989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6942" y="334129"/>
            <a:ext cx="3059902" cy="60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id="{392F6AB0-9929-085A-17EA-E8D72D4AD3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09599" y="860920"/>
            <a:ext cx="2414588" cy="4748671"/>
          </a:xfrm>
          <a:prstGeom prst="roundRect">
            <a:avLst>
              <a:gd name="adj" fmla="val 5269"/>
            </a:avLst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-1" y="0"/>
            <a:ext cx="7723574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88204-C113-DB24-B19A-000136F3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2" y="1585145"/>
            <a:ext cx="5823752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4E2FFA0D-5B9D-47E8-0E5C-ABC699C2C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6441" y="3428999"/>
            <a:ext cx="5823751" cy="22347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FE1B72-1389-7C3A-763F-C2EF0466D3A7}"/>
              </a:ext>
            </a:extLst>
          </p:cNvPr>
          <p:cNvSpPr>
            <a:spLocks/>
          </p:cNvSpPr>
          <p:nvPr userDrawn="1"/>
        </p:nvSpPr>
        <p:spPr>
          <a:xfrm>
            <a:off x="792481" y="1764058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56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_смартфон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-1" y="0"/>
            <a:ext cx="6169982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88204-C113-DB24-B19A-000136F3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42" y="1585145"/>
            <a:ext cx="4288670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4E2FFA0D-5B9D-47E8-0E5C-ABC699C2C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6442" y="3428999"/>
            <a:ext cx="4288670" cy="22347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FE1B72-1389-7C3A-763F-C2EF0466D3A7}"/>
              </a:ext>
            </a:extLst>
          </p:cNvPr>
          <p:cNvSpPr>
            <a:spLocks/>
          </p:cNvSpPr>
          <p:nvPr userDrawn="1"/>
        </p:nvSpPr>
        <p:spPr>
          <a:xfrm>
            <a:off x="792481" y="1764058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Picture background">
            <a:extLst>
              <a:ext uri="{FF2B5EF4-FFF2-40B4-BE49-F238E27FC236}">
                <a16:creationId xmlns:a16="http://schemas.microsoft.com/office/drawing/2014/main" id="{CEA102FC-8924-5E8C-6DBD-2885598BC5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239674" y="393382"/>
            <a:ext cx="3223881" cy="634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E0474F32-3576-95CB-36EE-856B4CC684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2124" y="2290115"/>
            <a:ext cx="5025486" cy="2530459"/>
          </a:xfrm>
          <a:prstGeom prst="roundRect">
            <a:avLst>
              <a:gd name="adj" fmla="val 3957"/>
            </a:avLst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922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ри пун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8AF251B-79A2-1B7A-274B-8564239C8EB1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481550"/>
            <a:ext cx="12192000" cy="9525"/>
          </a:xfrm>
          <a:prstGeom prst="line">
            <a:avLst/>
          </a:prstGeom>
          <a:ln w="28575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76624-F560-CE88-C24A-0CC1C48BE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1775" y="2229435"/>
            <a:ext cx="8762260" cy="923525"/>
          </a:xfrm>
        </p:spPr>
        <p:txBody>
          <a:bodyPr/>
          <a:lstStyle>
            <a:lvl1pPr>
              <a:defRPr sz="3800"/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9C8B6-A8A2-ADF4-D35E-59A7C625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C9C23B-AF05-7D9F-CA26-847DA1EF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291215-6329-B148-AD36-73E6062D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7077FD72-8DE6-CEA4-3A27-D69CE72DCB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205105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ru-RU" dirty="0"/>
              <a:t>Вставка рисунка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43AF0E3-4427-0824-04E0-DFBECC6403EE}"/>
              </a:ext>
            </a:extLst>
          </p:cNvPr>
          <p:cNvCxnSpPr>
            <a:cxnSpLocks/>
          </p:cNvCxnSpPr>
          <p:nvPr userDrawn="1"/>
        </p:nvCxnSpPr>
        <p:spPr>
          <a:xfrm>
            <a:off x="2672180" y="2229435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>
            <a:extLst>
              <a:ext uri="{FF2B5EF4-FFF2-40B4-BE49-F238E27FC236}">
                <a16:creationId xmlns:a16="http://schemas.microsoft.com/office/drawing/2014/main" id="{E562C564-C02E-FE74-546F-C41FAA937171}"/>
              </a:ext>
            </a:extLst>
          </p:cNvPr>
          <p:cNvSpPr/>
          <p:nvPr userDrawn="1"/>
        </p:nvSpPr>
        <p:spPr>
          <a:xfrm>
            <a:off x="1414230" y="3814802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E31B531-F574-A3E8-ACA8-A60791CA1B3E}"/>
              </a:ext>
            </a:extLst>
          </p:cNvPr>
          <p:cNvSpPr/>
          <p:nvPr userDrawn="1"/>
        </p:nvSpPr>
        <p:spPr>
          <a:xfrm>
            <a:off x="5533792" y="3814801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9FD8BD6-A65F-2A20-FA04-CA02D2D21D96}"/>
              </a:ext>
            </a:extLst>
          </p:cNvPr>
          <p:cNvSpPr/>
          <p:nvPr userDrawn="1"/>
        </p:nvSpPr>
        <p:spPr>
          <a:xfrm>
            <a:off x="9662879" y="3814801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85FBAA1A-C247-3C37-999F-E2D1D4326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99772" y="3920662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8" name="Рисунок 16">
            <a:extLst>
              <a:ext uri="{FF2B5EF4-FFF2-40B4-BE49-F238E27FC236}">
                <a16:creationId xmlns:a16="http://schemas.microsoft.com/office/drawing/2014/main" id="{9278CC5E-F6F4-E5B3-3377-89902DA067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19100" y="3913265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9" name="Рисунок 16">
            <a:extLst>
              <a:ext uri="{FF2B5EF4-FFF2-40B4-BE49-F238E27FC236}">
                <a16:creationId xmlns:a16="http://schemas.microsoft.com/office/drawing/2014/main" id="{AAD29E9F-44DA-2C2B-6161-1891ED77E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48187" y="3913265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626F28C3-73D0-71C2-8E23-BF3539103A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565" y="5238989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E9A58DE8-FE1A-E169-E62F-4505ED1B35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449" y="5238989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3BCB1E2F-79CB-23C0-E61D-366CADF53D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1333" y="5238989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pic>
        <p:nvPicPr>
          <p:cNvPr id="6" name="Рисунок 5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131CFF8-046A-2DBE-CAFA-6008445E1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65" y="2156910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74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пункта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8AF251B-79A2-1B7A-274B-8564239C8EB1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2963468"/>
            <a:ext cx="12192000" cy="9525"/>
          </a:xfrm>
          <a:prstGeom prst="line">
            <a:avLst/>
          </a:prstGeom>
          <a:ln w="28575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76624-F560-CE88-C24A-0CC1C48BE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9632" y="560434"/>
            <a:ext cx="8762260" cy="923525"/>
          </a:xfrm>
        </p:spPr>
        <p:txBody>
          <a:bodyPr/>
          <a:lstStyle>
            <a:lvl1pPr>
              <a:defRPr sz="3800"/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9C8B6-A8A2-ADF4-D35E-59A7C625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C9C23B-AF05-7D9F-CA26-847DA1EF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291215-6329-B148-AD36-73E6062D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562C564-C02E-FE74-546F-C41FAA937171}"/>
              </a:ext>
            </a:extLst>
          </p:cNvPr>
          <p:cNvSpPr/>
          <p:nvPr userDrawn="1"/>
        </p:nvSpPr>
        <p:spPr>
          <a:xfrm>
            <a:off x="1414230" y="2296720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E31B531-F574-A3E8-ACA8-A60791CA1B3E}"/>
              </a:ext>
            </a:extLst>
          </p:cNvPr>
          <p:cNvSpPr/>
          <p:nvPr userDrawn="1"/>
        </p:nvSpPr>
        <p:spPr>
          <a:xfrm>
            <a:off x="5533792" y="2296719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9FD8BD6-A65F-2A20-FA04-CA02D2D21D96}"/>
              </a:ext>
            </a:extLst>
          </p:cNvPr>
          <p:cNvSpPr/>
          <p:nvPr userDrawn="1"/>
        </p:nvSpPr>
        <p:spPr>
          <a:xfrm>
            <a:off x="9662879" y="2296719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85FBAA1A-C247-3C37-999F-E2D1D4326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99772" y="2402580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8" name="Рисунок 16">
            <a:extLst>
              <a:ext uri="{FF2B5EF4-FFF2-40B4-BE49-F238E27FC236}">
                <a16:creationId xmlns:a16="http://schemas.microsoft.com/office/drawing/2014/main" id="{9278CC5E-F6F4-E5B3-3377-89902DA067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19100" y="2395183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9" name="Рисунок 16">
            <a:extLst>
              <a:ext uri="{FF2B5EF4-FFF2-40B4-BE49-F238E27FC236}">
                <a16:creationId xmlns:a16="http://schemas.microsoft.com/office/drawing/2014/main" id="{AAD29E9F-44DA-2C2B-6161-1891ED77E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48187" y="2395183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626F28C3-73D0-71C2-8E23-BF3539103A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7565" y="3720907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E9A58DE8-FE1A-E169-E62F-4505ED1B35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4449" y="3720907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3BCB1E2F-79CB-23C0-E61D-366CADF53D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1333" y="3720907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6A2E48C1-51B6-5E51-4CA2-1812B3A5B3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542203"/>
            <a:ext cx="10515600" cy="153950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CCEC9B8-9D0E-DCB5-82BD-61DB7A589BCF}"/>
              </a:ext>
            </a:extLst>
          </p:cNvPr>
          <p:cNvCxnSpPr>
            <a:cxnSpLocks/>
          </p:cNvCxnSpPr>
          <p:nvPr userDrawn="1"/>
        </p:nvCxnSpPr>
        <p:spPr>
          <a:xfrm>
            <a:off x="2521260" y="573373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20A6C0F-79DE-9F14-F7AE-D6C841411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45" y="500848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2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пун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8AF251B-79A2-1B7A-274B-8564239C8EB1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2986415"/>
            <a:ext cx="12192000" cy="9525"/>
          </a:xfrm>
          <a:prstGeom prst="line">
            <a:avLst/>
          </a:prstGeom>
          <a:ln w="28575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B76624-F560-CE88-C24A-0CC1C48BE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7387" y="322424"/>
            <a:ext cx="8762260" cy="923525"/>
          </a:xfrm>
        </p:spPr>
        <p:txBody>
          <a:bodyPr/>
          <a:lstStyle>
            <a:lvl1pPr>
              <a:defRPr sz="3800"/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9C8B6-A8A2-ADF4-D35E-59A7C625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C9C23B-AF05-7D9F-CA26-847DA1EF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291215-6329-B148-AD36-73E6062D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562C564-C02E-FE74-546F-C41FAA937171}"/>
              </a:ext>
            </a:extLst>
          </p:cNvPr>
          <p:cNvSpPr/>
          <p:nvPr userDrawn="1"/>
        </p:nvSpPr>
        <p:spPr>
          <a:xfrm>
            <a:off x="1067294" y="2314957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E31B531-F574-A3E8-ACA8-A60791CA1B3E}"/>
              </a:ext>
            </a:extLst>
          </p:cNvPr>
          <p:cNvSpPr/>
          <p:nvPr userDrawn="1"/>
        </p:nvSpPr>
        <p:spPr>
          <a:xfrm>
            <a:off x="6927476" y="2314956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9FD8BD6-A65F-2A20-FA04-CA02D2D21D96}"/>
              </a:ext>
            </a:extLst>
          </p:cNvPr>
          <p:cNvSpPr/>
          <p:nvPr userDrawn="1"/>
        </p:nvSpPr>
        <p:spPr>
          <a:xfrm>
            <a:off x="9915932" y="2312665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85FBAA1A-C247-3C37-999F-E2D1D43264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52836" y="2420817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8" name="Рисунок 16">
            <a:extLst>
              <a:ext uri="{FF2B5EF4-FFF2-40B4-BE49-F238E27FC236}">
                <a16:creationId xmlns:a16="http://schemas.microsoft.com/office/drawing/2014/main" id="{9278CC5E-F6F4-E5B3-3377-89902DA067C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12784" y="2413420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9" name="Рисунок 16">
            <a:extLst>
              <a:ext uri="{FF2B5EF4-FFF2-40B4-BE49-F238E27FC236}">
                <a16:creationId xmlns:a16="http://schemas.microsoft.com/office/drawing/2014/main" id="{AAD29E9F-44DA-2C2B-6161-1891ED77E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01240" y="2411129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626F28C3-73D0-71C2-8E23-BF3539103A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0629" y="3739144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E9A58DE8-FE1A-E169-E62F-4505ED1B35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8133" y="3739144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3BCB1E2F-79CB-23C0-E61D-366CADF53D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74386" y="3736853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3E27C04-9F6C-4D5F-6052-31215B2282F6}"/>
              </a:ext>
            </a:extLst>
          </p:cNvPr>
          <p:cNvSpPr/>
          <p:nvPr userDrawn="1"/>
        </p:nvSpPr>
        <p:spPr>
          <a:xfrm>
            <a:off x="3981583" y="2314956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6">
            <a:extLst>
              <a:ext uri="{FF2B5EF4-FFF2-40B4-BE49-F238E27FC236}">
                <a16:creationId xmlns:a16="http://schemas.microsoft.com/office/drawing/2014/main" id="{8CAF3626-E893-4E53-0EEA-3A48907181F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66891" y="2413420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id="{3B962F30-58D3-8A14-E282-3319238FF0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32240" y="3739144"/>
            <a:ext cx="204171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6" name="Текст 20">
            <a:extLst>
              <a:ext uri="{FF2B5EF4-FFF2-40B4-BE49-F238E27FC236}">
                <a16:creationId xmlns:a16="http://schemas.microsoft.com/office/drawing/2014/main" id="{61BF98BF-2301-B2CE-604C-7EDA0DC96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0680" y="4322358"/>
            <a:ext cx="2041710" cy="89948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20" name="Текст 20">
            <a:extLst>
              <a:ext uri="{FF2B5EF4-FFF2-40B4-BE49-F238E27FC236}">
                <a16:creationId xmlns:a16="http://schemas.microsoft.com/office/drawing/2014/main" id="{C9F90933-055F-6E8A-F37E-61EF4840A8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32240" y="4322358"/>
            <a:ext cx="2041710" cy="89948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id="{0FEDDDEF-34E3-4B34-9750-BE0CA0A922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73800" y="4322358"/>
            <a:ext cx="2041710" cy="89948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25" name="Текст 20">
            <a:extLst>
              <a:ext uri="{FF2B5EF4-FFF2-40B4-BE49-F238E27FC236}">
                <a16:creationId xmlns:a16="http://schemas.microsoft.com/office/drawing/2014/main" id="{D7B002DF-FB72-35D2-D316-C20DACFFA0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66589" y="4322358"/>
            <a:ext cx="2041710" cy="89948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238662F-80C5-EF24-0DA3-3C799F29B448}"/>
              </a:ext>
            </a:extLst>
          </p:cNvPr>
          <p:cNvCxnSpPr>
            <a:cxnSpLocks/>
          </p:cNvCxnSpPr>
          <p:nvPr userDrawn="1"/>
        </p:nvCxnSpPr>
        <p:spPr>
          <a:xfrm>
            <a:off x="2588025" y="272913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F28BCE1-D3EC-36B9-E1A1-7FC700497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10" y="200388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49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пункт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0" y="0"/>
            <a:ext cx="4820575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C7609BC-512B-230F-12DD-A45CDFC6B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756" y="2860241"/>
            <a:ext cx="3559946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954D99-8289-2260-BD9A-09096E12886A}"/>
              </a:ext>
            </a:extLst>
          </p:cNvPr>
          <p:cNvSpPr>
            <a:spLocks/>
          </p:cNvSpPr>
          <p:nvPr userDrawn="1"/>
        </p:nvSpPr>
        <p:spPr>
          <a:xfrm>
            <a:off x="368263" y="1853514"/>
            <a:ext cx="45719" cy="3836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1EA085B-DE8A-950D-AC89-B79CB76A5D44}"/>
              </a:ext>
            </a:extLst>
          </p:cNvPr>
          <p:cNvSpPr/>
          <p:nvPr userDrawn="1"/>
        </p:nvSpPr>
        <p:spPr>
          <a:xfrm>
            <a:off x="5928800" y="535287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исунок 16">
            <a:extLst>
              <a:ext uri="{FF2B5EF4-FFF2-40B4-BE49-F238E27FC236}">
                <a16:creationId xmlns:a16="http://schemas.microsoft.com/office/drawing/2014/main" id="{B3CB6FF1-ED9C-0A5D-3CDE-43A874146B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4108" y="641147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6" name="Текст 20">
            <a:extLst>
              <a:ext uri="{FF2B5EF4-FFF2-40B4-BE49-F238E27FC236}">
                <a16:creationId xmlns:a16="http://schemas.microsoft.com/office/drawing/2014/main" id="{7616A6DC-C19C-C1F8-513B-554A9FE57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45112" y="1959474"/>
            <a:ext cx="251040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7" name="Текст 20">
            <a:extLst>
              <a:ext uri="{FF2B5EF4-FFF2-40B4-BE49-F238E27FC236}">
                <a16:creationId xmlns:a16="http://schemas.microsoft.com/office/drawing/2014/main" id="{5B4C9D14-DCCB-F2FC-2ACE-8A61911EB4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50087" y="2542688"/>
            <a:ext cx="2500451" cy="56671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739C736-3CE0-6DF3-C7CE-E9BDB768D4C2}"/>
              </a:ext>
            </a:extLst>
          </p:cNvPr>
          <p:cNvSpPr/>
          <p:nvPr userDrawn="1"/>
        </p:nvSpPr>
        <p:spPr>
          <a:xfrm>
            <a:off x="9422675" y="535287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исунок 16">
            <a:extLst>
              <a:ext uri="{FF2B5EF4-FFF2-40B4-BE49-F238E27FC236}">
                <a16:creationId xmlns:a16="http://schemas.microsoft.com/office/drawing/2014/main" id="{9D52904D-2ED9-16D5-3C1C-61C71AB21B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07983" y="641147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B9035164-DBC5-ECDF-5124-B886631053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8987" y="1959474"/>
            <a:ext cx="251040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35BD8F6C-CDEE-947C-950B-FFF753C3D6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43962" y="2542688"/>
            <a:ext cx="2500451" cy="56671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CC2DA457-8B3E-E68D-0124-6A0AFC3E9222}"/>
              </a:ext>
            </a:extLst>
          </p:cNvPr>
          <p:cNvSpPr/>
          <p:nvPr userDrawn="1"/>
        </p:nvSpPr>
        <p:spPr>
          <a:xfrm>
            <a:off x="5928800" y="3286020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исунок 16">
            <a:extLst>
              <a:ext uri="{FF2B5EF4-FFF2-40B4-BE49-F238E27FC236}">
                <a16:creationId xmlns:a16="http://schemas.microsoft.com/office/drawing/2014/main" id="{B9C84BD9-54D6-6411-9D5A-436E6B195C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14108" y="3391880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5" name="Текст 20">
            <a:extLst>
              <a:ext uri="{FF2B5EF4-FFF2-40B4-BE49-F238E27FC236}">
                <a16:creationId xmlns:a16="http://schemas.microsoft.com/office/drawing/2014/main" id="{23F13913-6647-3213-0F0F-E71B97FF21D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45112" y="4710207"/>
            <a:ext cx="251040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6" name="Текст 20">
            <a:extLst>
              <a:ext uri="{FF2B5EF4-FFF2-40B4-BE49-F238E27FC236}">
                <a16:creationId xmlns:a16="http://schemas.microsoft.com/office/drawing/2014/main" id="{EE1077B9-3D53-5BEE-7D1E-C61EBC416A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50087" y="5293421"/>
            <a:ext cx="2500451" cy="56671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DEA64C5-522E-001A-4ACE-CE3F3776D865}"/>
              </a:ext>
            </a:extLst>
          </p:cNvPr>
          <p:cNvSpPr/>
          <p:nvPr userDrawn="1"/>
        </p:nvSpPr>
        <p:spPr>
          <a:xfrm>
            <a:off x="9422675" y="3286020"/>
            <a:ext cx="1343025" cy="1343025"/>
          </a:xfrm>
          <a:prstGeom prst="ellipse">
            <a:avLst/>
          </a:prstGeom>
          <a:solidFill>
            <a:schemeClr val="bg1"/>
          </a:solidFill>
          <a:ln w="28575"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исунок 16">
            <a:extLst>
              <a:ext uri="{FF2B5EF4-FFF2-40B4-BE49-F238E27FC236}">
                <a16:creationId xmlns:a16="http://schemas.microsoft.com/office/drawing/2014/main" id="{DC53CD13-8B4E-C145-8BD4-D9884035447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507983" y="3391880"/>
            <a:ext cx="1172408" cy="113073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9" name="Текст 20">
            <a:extLst>
              <a:ext uri="{FF2B5EF4-FFF2-40B4-BE49-F238E27FC236}">
                <a16:creationId xmlns:a16="http://schemas.microsoft.com/office/drawing/2014/main" id="{5B650873-7264-4A5C-CF8A-900CAE3B57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8987" y="4710207"/>
            <a:ext cx="2510400" cy="3730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30" name="Текст 20">
            <a:extLst>
              <a:ext uri="{FF2B5EF4-FFF2-40B4-BE49-F238E27FC236}">
                <a16:creationId xmlns:a16="http://schemas.microsoft.com/office/drawing/2014/main" id="{611402E8-A563-831D-F2B9-12830DC96B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43962" y="5293421"/>
            <a:ext cx="2500451" cy="566716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ru-RU" dirty="0"/>
              <a:t>Уточнение</a:t>
            </a:r>
          </a:p>
        </p:txBody>
      </p:sp>
    </p:spTree>
    <p:extLst>
      <p:ext uri="{BB962C8B-B14F-4D97-AF65-F5344CB8AC3E}">
        <p14:creationId xmlns:p14="http://schemas.microsoft.com/office/powerpoint/2010/main" val="1714390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_(золото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диаграмма, шаблон, дизайн, оригами&#10;&#10;Автоматически созданное описание">
            <a:extLst>
              <a:ext uri="{FF2B5EF4-FFF2-40B4-BE49-F238E27FC236}">
                <a16:creationId xmlns:a16="http://schemas.microsoft.com/office/drawing/2014/main" id="{A165D2EE-E2ED-0330-C0D8-09112CD85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06" b="7780"/>
          <a:stretch/>
        </p:blipFill>
        <p:spPr>
          <a:xfrm>
            <a:off x="15430" y="0"/>
            <a:ext cx="12176569" cy="68493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02657"/>
            <a:ext cx="9144000" cy="1207306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A94CDA-D246-4532-FAB1-83E61D912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9732" y="3884178"/>
            <a:ext cx="669376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>
            <a:off x="3751943" y="3830775"/>
            <a:ext cx="4688114" cy="0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1123FC6-C982-EA8E-2366-C45516117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187" y="526802"/>
            <a:ext cx="3255626" cy="191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06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ремя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B6E9F792-BB75-378A-D09F-C24576E833B6}"/>
              </a:ext>
            </a:extLst>
          </p:cNvPr>
          <p:cNvSpPr/>
          <p:nvPr userDrawn="1"/>
        </p:nvSpPr>
        <p:spPr>
          <a:xfrm>
            <a:off x="4505455" y="1961965"/>
            <a:ext cx="3181089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6A75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5A50B587-B65D-64DC-B88F-E97E53D837EC}"/>
              </a:ext>
            </a:extLst>
          </p:cNvPr>
          <p:cNvSpPr/>
          <p:nvPr userDrawn="1"/>
        </p:nvSpPr>
        <p:spPr>
          <a:xfrm>
            <a:off x="8278095" y="1961964"/>
            <a:ext cx="3181089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8E9D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526B8201-72DC-240D-B204-647448B3F087}"/>
              </a:ext>
            </a:extLst>
          </p:cNvPr>
          <p:cNvSpPr/>
          <p:nvPr userDrawn="1"/>
        </p:nvSpPr>
        <p:spPr>
          <a:xfrm>
            <a:off x="732999" y="1961965"/>
            <a:ext cx="3181089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003B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3D96-9D27-1D49-148E-3B4C005F4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8185629" cy="923525"/>
          </a:xfrm>
        </p:spPr>
        <p:txBody>
          <a:bodyPr/>
          <a:lstStyle>
            <a:lvl1pPr>
              <a:defRPr sz="3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AE6129-002C-903B-E00C-FC4DBCF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E0AD0C-02D9-EE85-4361-6D509BA1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2417A9-4B5D-801A-2F26-C2656AE9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6EF0569-EC4F-6CD7-7550-C9F8DDE6EA9C}"/>
              </a:ext>
            </a:extLst>
          </p:cNvPr>
          <p:cNvSpPr/>
          <p:nvPr userDrawn="1"/>
        </p:nvSpPr>
        <p:spPr>
          <a:xfrm>
            <a:off x="839865" y="1713390"/>
            <a:ext cx="2970320" cy="923524"/>
          </a:xfrm>
          <a:prstGeom prst="roundRect">
            <a:avLst/>
          </a:prstGeom>
          <a:solidFill>
            <a:srgbClr val="083D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F97BDC51-410C-5A60-A5F5-68971B757011}"/>
              </a:ext>
            </a:extLst>
          </p:cNvPr>
          <p:cNvSpPr/>
          <p:nvPr userDrawn="1"/>
        </p:nvSpPr>
        <p:spPr>
          <a:xfrm>
            <a:off x="4611673" y="1713390"/>
            <a:ext cx="2970320" cy="923524"/>
          </a:xfrm>
          <a:prstGeom prst="roundRect">
            <a:avLst/>
          </a:prstGeom>
          <a:solidFill>
            <a:srgbClr val="366B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36C9685-9DB1-C218-0599-8554B824205D}"/>
              </a:ext>
            </a:extLst>
          </p:cNvPr>
          <p:cNvSpPr/>
          <p:nvPr userDrawn="1"/>
        </p:nvSpPr>
        <p:spPr>
          <a:xfrm>
            <a:off x="8383480" y="1713390"/>
            <a:ext cx="2970320" cy="923524"/>
          </a:xfrm>
          <a:prstGeom prst="roundRect">
            <a:avLst/>
          </a:prstGeom>
          <a:solidFill>
            <a:srgbClr val="97A5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0E9B1F87-8EB8-5088-C6B4-202B9F6BA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5024" y="1784720"/>
            <a:ext cx="2378375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CE1C7358-235F-7BC7-4128-8B0FA720D7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450" y="2835275"/>
            <a:ext cx="2779713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44" name="Текст 42">
            <a:extLst>
              <a:ext uri="{FF2B5EF4-FFF2-40B4-BE49-F238E27FC236}">
                <a16:creationId xmlns:a16="http://schemas.microsoft.com/office/drawing/2014/main" id="{3E3DC957-CC1E-F0C0-7AB3-297B706F08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6141" y="2835910"/>
            <a:ext cx="2779713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45" name="Текст 42">
            <a:extLst>
              <a:ext uri="{FF2B5EF4-FFF2-40B4-BE49-F238E27FC236}">
                <a16:creationId xmlns:a16="http://schemas.microsoft.com/office/drawing/2014/main" id="{FA34A897-FA50-B6D6-AE78-1A211C17B1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96528" y="2835275"/>
            <a:ext cx="2779713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46" name="Текст 38">
            <a:extLst>
              <a:ext uri="{FF2B5EF4-FFF2-40B4-BE49-F238E27FC236}">
                <a16:creationId xmlns:a16="http://schemas.microsoft.com/office/drawing/2014/main" id="{EA9CC618-D838-4C88-3F03-3BC9600AB6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04431" y="1831161"/>
            <a:ext cx="2378375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7" name="Текст 38">
            <a:extLst>
              <a:ext uri="{FF2B5EF4-FFF2-40B4-BE49-F238E27FC236}">
                <a16:creationId xmlns:a16="http://schemas.microsoft.com/office/drawing/2014/main" id="{1549DE3F-DF94-353D-DA99-8DF61761FE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97866" y="1831161"/>
            <a:ext cx="2378375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9" name="Рисунок 48">
            <a:extLst>
              <a:ext uri="{FF2B5EF4-FFF2-40B4-BE49-F238E27FC236}">
                <a16:creationId xmlns:a16="http://schemas.microsoft.com/office/drawing/2014/main" id="{EC4DBA75-6A2B-B3FC-74FC-4675F076E0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9750" y="1600200"/>
            <a:ext cx="687600" cy="687388"/>
          </a:xfrm>
          <a:prstGeom prst="ellipse">
            <a:avLst/>
          </a:prstGeom>
          <a:effectLst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Иконки</a:t>
            </a:r>
          </a:p>
        </p:txBody>
      </p:sp>
      <p:sp>
        <p:nvSpPr>
          <p:cNvPr id="50" name="Рисунок 48">
            <a:extLst>
              <a:ext uri="{FF2B5EF4-FFF2-40B4-BE49-F238E27FC236}">
                <a16:creationId xmlns:a16="http://schemas.microsoft.com/office/drawing/2014/main" id="{6F745D53-F062-86D4-DCD1-D72E817779F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11447" y="1600200"/>
            <a:ext cx="687600" cy="687388"/>
          </a:xfrm>
          <a:prstGeom prst="ellipse">
            <a:avLst/>
          </a:prstGeom>
          <a:effectLst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Иконки</a:t>
            </a:r>
          </a:p>
        </p:txBody>
      </p:sp>
      <p:sp>
        <p:nvSpPr>
          <p:cNvPr id="51" name="Рисунок 48">
            <a:extLst>
              <a:ext uri="{FF2B5EF4-FFF2-40B4-BE49-F238E27FC236}">
                <a16:creationId xmlns:a16="http://schemas.microsoft.com/office/drawing/2014/main" id="{85E9D1ED-A509-1636-CC48-D4C7F6EFC6E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16814" y="1600200"/>
            <a:ext cx="687600" cy="687388"/>
          </a:xfrm>
          <a:prstGeom prst="ellipse">
            <a:avLst/>
          </a:prstGeom>
          <a:effectLst/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ru-RU" dirty="0"/>
              <a:t>Иконки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30C1EED6-C057-4AC1-DB2E-F3798F8962BD}"/>
              </a:ext>
            </a:extLst>
          </p:cNvPr>
          <p:cNvCxnSpPr>
            <a:cxnSpLocks/>
          </p:cNvCxnSpPr>
          <p:nvPr userDrawn="1"/>
        </p:nvCxnSpPr>
        <p:spPr>
          <a:xfrm>
            <a:off x="9203103" y="359586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009BE6E-FD99-404B-DED7-10D91F714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366" y="237204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40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четырьмя столбц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526B8201-72DC-240D-B204-647448B3F087}"/>
              </a:ext>
            </a:extLst>
          </p:cNvPr>
          <p:cNvSpPr/>
          <p:nvPr userDrawn="1"/>
        </p:nvSpPr>
        <p:spPr>
          <a:xfrm>
            <a:off x="177317" y="1899351"/>
            <a:ext cx="2844702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003B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3D96-9D27-1D49-148E-3B4C005F4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8263721" cy="923525"/>
          </a:xfrm>
        </p:spPr>
        <p:txBody>
          <a:bodyPr/>
          <a:lstStyle>
            <a:lvl1pPr>
              <a:defRPr sz="3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AE6129-002C-903B-E00C-FC4DBCF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453118" cy="365125"/>
          </a:xfrm>
        </p:spPr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E0AD0C-02D9-EE85-4361-6D509BA1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2417A9-4B5D-801A-2F26-C2656AE9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6EF0569-EC4F-6CD7-7550-C9F8DDE6EA9C}"/>
              </a:ext>
            </a:extLst>
          </p:cNvPr>
          <p:cNvSpPr/>
          <p:nvPr userDrawn="1"/>
        </p:nvSpPr>
        <p:spPr>
          <a:xfrm>
            <a:off x="284182" y="1650776"/>
            <a:ext cx="2656221" cy="923524"/>
          </a:xfrm>
          <a:prstGeom prst="roundRect">
            <a:avLst/>
          </a:prstGeom>
          <a:solidFill>
            <a:srgbClr val="083D8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Текст 38">
            <a:extLst>
              <a:ext uri="{FF2B5EF4-FFF2-40B4-BE49-F238E27FC236}">
                <a16:creationId xmlns:a16="http://schemas.microsoft.com/office/drawing/2014/main" id="{0E9B1F87-8EB8-5088-C6B4-202B9F6BA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767" y="1722106"/>
            <a:ext cx="2485981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43" name="Текст 42">
            <a:extLst>
              <a:ext uri="{FF2B5EF4-FFF2-40B4-BE49-F238E27FC236}">
                <a16:creationId xmlns:a16="http://schemas.microsoft.com/office/drawing/2014/main" id="{CE1C7358-235F-7BC7-4128-8B0FA720D7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768" y="2772661"/>
            <a:ext cx="2485770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B38533D-797D-1F90-8737-53D97F41BED2}"/>
              </a:ext>
            </a:extLst>
          </p:cNvPr>
          <p:cNvSpPr/>
          <p:nvPr userDrawn="1"/>
        </p:nvSpPr>
        <p:spPr>
          <a:xfrm>
            <a:off x="3151212" y="1899351"/>
            <a:ext cx="2844702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6A75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9F8E8AA-1930-4A6E-705D-0AF3EFF2BE89}"/>
              </a:ext>
            </a:extLst>
          </p:cNvPr>
          <p:cNvSpPr/>
          <p:nvPr userDrawn="1"/>
        </p:nvSpPr>
        <p:spPr>
          <a:xfrm>
            <a:off x="3258077" y="1650776"/>
            <a:ext cx="2656221" cy="923524"/>
          </a:xfrm>
          <a:prstGeom prst="roundRect">
            <a:avLst/>
          </a:prstGeom>
          <a:solidFill>
            <a:srgbClr val="366B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38">
            <a:extLst>
              <a:ext uri="{FF2B5EF4-FFF2-40B4-BE49-F238E27FC236}">
                <a16:creationId xmlns:a16="http://schemas.microsoft.com/office/drawing/2014/main" id="{2E5C77C5-48FC-6A7E-EF4A-9EF3706E9B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1662" y="1722106"/>
            <a:ext cx="2485981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1" name="Текст 42">
            <a:extLst>
              <a:ext uri="{FF2B5EF4-FFF2-40B4-BE49-F238E27FC236}">
                <a16:creationId xmlns:a16="http://schemas.microsoft.com/office/drawing/2014/main" id="{9102AFFC-7BD6-D2B1-AF14-E7349B03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51663" y="2772661"/>
            <a:ext cx="2485770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DE5BD32-C482-3E0E-D20B-8D1068457105}"/>
              </a:ext>
            </a:extLst>
          </p:cNvPr>
          <p:cNvSpPr/>
          <p:nvPr userDrawn="1"/>
        </p:nvSpPr>
        <p:spPr>
          <a:xfrm>
            <a:off x="6150356" y="1899351"/>
            <a:ext cx="2844702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8E9D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D3FE441-3C39-7328-785C-F81A2A627DBF}"/>
              </a:ext>
            </a:extLst>
          </p:cNvPr>
          <p:cNvSpPr/>
          <p:nvPr userDrawn="1"/>
        </p:nvSpPr>
        <p:spPr>
          <a:xfrm>
            <a:off x="6257221" y="1650776"/>
            <a:ext cx="2656221" cy="923524"/>
          </a:xfrm>
          <a:prstGeom prst="roundRect">
            <a:avLst/>
          </a:prstGeom>
          <a:solidFill>
            <a:srgbClr val="6385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38">
            <a:extLst>
              <a:ext uri="{FF2B5EF4-FFF2-40B4-BE49-F238E27FC236}">
                <a16:creationId xmlns:a16="http://schemas.microsoft.com/office/drawing/2014/main" id="{1D198DBD-05B0-8219-E1D5-6F1A5E02A2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0806" y="1722106"/>
            <a:ext cx="2485981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5" name="Текст 42">
            <a:extLst>
              <a:ext uri="{FF2B5EF4-FFF2-40B4-BE49-F238E27FC236}">
                <a16:creationId xmlns:a16="http://schemas.microsoft.com/office/drawing/2014/main" id="{A04CFCB4-CA3E-909B-6615-73896A61DE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0807" y="2772661"/>
            <a:ext cx="2485770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D85D93B-0D11-ACD3-08BF-20BDB000704B}"/>
              </a:ext>
            </a:extLst>
          </p:cNvPr>
          <p:cNvSpPr/>
          <p:nvPr userDrawn="1"/>
        </p:nvSpPr>
        <p:spPr>
          <a:xfrm>
            <a:off x="9101923" y="1899351"/>
            <a:ext cx="2844702" cy="4219379"/>
          </a:xfrm>
          <a:prstGeom prst="roundRect">
            <a:avLst>
              <a:gd name="adj" fmla="val 6712"/>
            </a:avLst>
          </a:prstGeom>
          <a:solidFill>
            <a:schemeClr val="bg1"/>
          </a:solidFill>
          <a:ln>
            <a:solidFill>
              <a:srgbClr val="A9B7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CA861876-8CBE-1373-8274-518ED3073498}"/>
              </a:ext>
            </a:extLst>
          </p:cNvPr>
          <p:cNvSpPr/>
          <p:nvPr userDrawn="1"/>
        </p:nvSpPr>
        <p:spPr>
          <a:xfrm>
            <a:off x="9208788" y="1650776"/>
            <a:ext cx="2656221" cy="923524"/>
          </a:xfrm>
          <a:prstGeom prst="roundRect">
            <a:avLst/>
          </a:prstGeom>
          <a:solidFill>
            <a:srgbClr val="97A5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Текст 38">
            <a:extLst>
              <a:ext uri="{FF2B5EF4-FFF2-40B4-BE49-F238E27FC236}">
                <a16:creationId xmlns:a16="http://schemas.microsoft.com/office/drawing/2014/main" id="{7DBCA485-BA1D-0DE3-04DA-12F124F4ED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2373" y="1722106"/>
            <a:ext cx="2485981" cy="687981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9" name="Текст 42">
            <a:extLst>
              <a:ext uri="{FF2B5EF4-FFF2-40B4-BE49-F238E27FC236}">
                <a16:creationId xmlns:a16="http://schemas.microsoft.com/office/drawing/2014/main" id="{D41D63E6-4FF4-A569-0335-1E217FD26E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02374" y="2772661"/>
            <a:ext cx="2485770" cy="31353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8FF5E22-62F8-A3CC-E72A-D3835D0C2D35}"/>
              </a:ext>
            </a:extLst>
          </p:cNvPr>
          <p:cNvCxnSpPr>
            <a:cxnSpLocks/>
          </p:cNvCxnSpPr>
          <p:nvPr userDrawn="1"/>
        </p:nvCxnSpPr>
        <p:spPr>
          <a:xfrm>
            <a:off x="9203103" y="359586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CECAC4F-1C39-2BA0-7FFD-021A97ECF8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366" y="237204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90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solidFill>
          <a:srgbClr val="003B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92122" y="2160531"/>
            <a:ext cx="5772850" cy="2530733"/>
          </a:xfrm>
        </p:spPr>
        <p:txBody>
          <a:bodyPr anchor="ctr"/>
          <a:lstStyle>
            <a:lvl1pPr algn="ctr">
              <a:defRPr sz="48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043" y="6347411"/>
            <a:ext cx="332216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1417" y="6365105"/>
            <a:ext cx="2743200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 flipV="1">
            <a:off x="4661073" y="2123480"/>
            <a:ext cx="0" cy="261103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E8E8B7-37F0-4019-9775-5B4520631A4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028" y="2725426"/>
            <a:ext cx="2996828" cy="1211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1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зарисовка, шаблон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CD1A057-3097-65D3-761D-553D22548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60661"/>
            <a:ext cx="9144000" cy="2530733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В ДВЕ ИЛИ ТРИ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A94CDA-D246-4532-FAB1-83E61D912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099" y="4593685"/>
            <a:ext cx="6693763" cy="67894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>
            <a:off x="3751943" y="4327924"/>
            <a:ext cx="4688114" cy="0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4ACACAC-5E98-F468-4119-E401F88B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01" y="136525"/>
            <a:ext cx="2518539" cy="148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_2 (золото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диаграмма, шаблон, дизайн, оригами&#10;&#10;Автоматически созданное описание">
            <a:extLst>
              <a:ext uri="{FF2B5EF4-FFF2-40B4-BE49-F238E27FC236}">
                <a16:creationId xmlns:a16="http://schemas.microsoft.com/office/drawing/2014/main" id="{6AC1EE9F-CCC7-3EB4-7618-DCBE0018E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06" b="7780"/>
          <a:stretch/>
        </p:blipFill>
        <p:spPr>
          <a:xfrm>
            <a:off x="15430" y="0"/>
            <a:ext cx="12176569" cy="68493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60661"/>
            <a:ext cx="9144000" cy="2530733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en-US" dirty="0"/>
            </a:br>
            <a:r>
              <a:rPr lang="ru-RU" dirty="0"/>
              <a:t>В ДВЕ ИЛИ ТРИ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A94CDA-D246-4532-FAB1-83E61D912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099" y="4593685"/>
            <a:ext cx="6693763" cy="67894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>
            <a:off x="3751943" y="4327924"/>
            <a:ext cx="4688114" cy="0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4ACACAC-5E98-F468-4119-E401F88BA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01" y="136525"/>
            <a:ext cx="2518539" cy="148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9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3">
    <p:bg>
      <p:bgPr>
        <a:solidFill>
          <a:srgbClr val="003B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A90FFB4D-3D37-BC75-AEFA-2545FBAB7C1F}"/>
              </a:ext>
            </a:extLst>
          </p:cNvPr>
          <p:cNvSpPr/>
          <p:nvPr userDrawn="1"/>
        </p:nvSpPr>
        <p:spPr>
          <a:xfrm>
            <a:off x="4471445" y="-339437"/>
            <a:ext cx="7975048" cy="7536874"/>
          </a:xfrm>
          <a:custGeom>
            <a:avLst/>
            <a:gdLst>
              <a:gd name="connsiteX0" fmla="*/ 0 w 7242279"/>
              <a:gd name="connsiteY0" fmla="*/ 3768436 h 7536874"/>
              <a:gd name="connsiteX1" fmla="*/ 0 w 7242279"/>
              <a:gd name="connsiteY1" fmla="*/ 3768437 h 7536874"/>
              <a:gd name="connsiteX2" fmla="*/ 0 w 7242279"/>
              <a:gd name="connsiteY2" fmla="*/ 3768437 h 7536874"/>
              <a:gd name="connsiteX3" fmla="*/ 3768437 w 7242279"/>
              <a:gd name="connsiteY3" fmla="*/ 0 h 7536874"/>
              <a:gd name="connsiteX4" fmla="*/ 5823751 w 7242279"/>
              <a:gd name="connsiteY4" fmla="*/ 0 h 7536874"/>
              <a:gd name="connsiteX5" fmla="*/ 7119466 w 7242279"/>
              <a:gd name="connsiteY5" fmla="*/ 228668 h 7536874"/>
              <a:gd name="connsiteX6" fmla="*/ 7204694 w 7242279"/>
              <a:gd name="connsiteY6" fmla="*/ 262272 h 7536874"/>
              <a:gd name="connsiteX7" fmla="*/ 7008180 w 7242279"/>
              <a:gd name="connsiteY7" fmla="*/ 262272 h 7536874"/>
              <a:gd name="connsiteX8" fmla="*/ 7008180 w 7242279"/>
              <a:gd name="connsiteY8" fmla="*/ 7259782 h 7536874"/>
              <a:gd name="connsiteX9" fmla="*/ 7242279 w 7242279"/>
              <a:gd name="connsiteY9" fmla="*/ 7259782 h 7536874"/>
              <a:gd name="connsiteX10" fmla="*/ 7119465 w 7242279"/>
              <a:gd name="connsiteY10" fmla="*/ 7308206 h 7536874"/>
              <a:gd name="connsiteX11" fmla="*/ 5823750 w 7242279"/>
              <a:gd name="connsiteY11" fmla="*/ 7536874 h 7536874"/>
              <a:gd name="connsiteX12" fmla="*/ 3768437 w 7242279"/>
              <a:gd name="connsiteY12" fmla="*/ 7536873 h 7536874"/>
              <a:gd name="connsiteX13" fmla="*/ 19456 w 7242279"/>
              <a:gd name="connsiteY13" fmla="*/ 4153737 h 7536874"/>
              <a:gd name="connsiteX14" fmla="*/ 0 w 7242279"/>
              <a:gd name="connsiteY14" fmla="*/ 3768437 h 7536874"/>
              <a:gd name="connsiteX15" fmla="*/ 19456 w 7242279"/>
              <a:gd name="connsiteY15" fmla="*/ 3383136 h 7536874"/>
              <a:gd name="connsiteX16" fmla="*/ 3768437 w 7242279"/>
              <a:gd name="connsiteY16" fmla="*/ 0 h 753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42279" h="7536874">
                <a:moveTo>
                  <a:pt x="0" y="3768436"/>
                </a:moveTo>
                <a:lnTo>
                  <a:pt x="0" y="3768437"/>
                </a:lnTo>
                <a:lnTo>
                  <a:pt x="0" y="3768437"/>
                </a:lnTo>
                <a:close/>
                <a:moveTo>
                  <a:pt x="3768437" y="0"/>
                </a:moveTo>
                <a:lnTo>
                  <a:pt x="5823751" y="0"/>
                </a:lnTo>
                <a:cubicBezTo>
                  <a:pt x="6279024" y="0"/>
                  <a:pt x="6715441" y="80735"/>
                  <a:pt x="7119466" y="228668"/>
                </a:cubicBezTo>
                <a:lnTo>
                  <a:pt x="7204694" y="262272"/>
                </a:lnTo>
                <a:lnTo>
                  <a:pt x="7008180" y="262272"/>
                </a:lnTo>
                <a:lnTo>
                  <a:pt x="7008180" y="7259782"/>
                </a:lnTo>
                <a:lnTo>
                  <a:pt x="7242279" y="7259782"/>
                </a:lnTo>
                <a:lnTo>
                  <a:pt x="7119465" y="7308206"/>
                </a:lnTo>
                <a:cubicBezTo>
                  <a:pt x="6715440" y="7456140"/>
                  <a:pt x="6279023" y="7536874"/>
                  <a:pt x="5823750" y="7536874"/>
                </a:cubicBezTo>
                <a:lnTo>
                  <a:pt x="3768437" y="7536873"/>
                </a:lnTo>
                <a:cubicBezTo>
                  <a:pt x="1817266" y="7536873"/>
                  <a:pt x="212438" y="6053994"/>
                  <a:pt x="19456" y="4153737"/>
                </a:cubicBezTo>
                <a:lnTo>
                  <a:pt x="0" y="3768437"/>
                </a:lnTo>
                <a:lnTo>
                  <a:pt x="19456" y="3383136"/>
                </a:lnTo>
                <a:cubicBezTo>
                  <a:pt x="212438" y="1482879"/>
                  <a:pt x="1817266" y="0"/>
                  <a:pt x="37684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2F744-9CFF-30D8-E3DD-74154DBF9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75198" y="1660661"/>
            <a:ext cx="7023225" cy="2530733"/>
          </a:xfrm>
        </p:spPr>
        <p:txBody>
          <a:bodyPr anchor="b"/>
          <a:lstStyle>
            <a:lvl1pPr algn="ctr">
              <a:defRPr sz="48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en-US" dirty="0"/>
            </a:br>
            <a:r>
              <a:rPr lang="ru-RU" dirty="0"/>
              <a:t>В ДВЕ ИЛИ ТРИ</a:t>
            </a:r>
            <a:br>
              <a:rPr lang="ru-RU" dirty="0"/>
            </a:br>
            <a:r>
              <a:rPr lang="ru-RU" dirty="0"/>
              <a:t>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A94CDA-D246-4532-FAB1-83E61D912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650" y="4729026"/>
            <a:ext cx="5679440" cy="67894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169E0-2022-FF44-CA3E-31D9BADA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AA15B8-7EEE-9356-9403-08508237A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0640" y="6356350"/>
            <a:ext cx="439347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E0B43-85A4-E690-524B-EF2AFFB9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3919" y="6356350"/>
            <a:ext cx="1247847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4308F15-6E99-5DCF-7506-FFAB88433F37}"/>
              </a:ext>
            </a:extLst>
          </p:cNvPr>
          <p:cNvCxnSpPr>
            <a:cxnSpLocks/>
          </p:cNvCxnSpPr>
          <p:nvPr userDrawn="1"/>
        </p:nvCxnSpPr>
        <p:spPr>
          <a:xfrm>
            <a:off x="6214313" y="4297444"/>
            <a:ext cx="4688114" cy="0"/>
          </a:xfrm>
          <a:prstGeom prst="line">
            <a:avLst/>
          </a:prstGeom>
          <a:ln w="38100">
            <a:solidFill>
              <a:srgbClr val="B895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9E8E8B7-37F0-4019-9775-5B4520631A4D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901" y="425808"/>
            <a:ext cx="2996828" cy="12118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CD1BF0FE-049F-12CD-EB2D-D29884EDF8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272" y="2884488"/>
            <a:ext cx="3309028" cy="85248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мероприятия</a:t>
            </a:r>
          </a:p>
          <a:p>
            <a:pPr lvl="0"/>
            <a:r>
              <a:rPr lang="ru-RU" dirty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408910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извольн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23D96-9D27-1D49-148E-3B4C005F41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8101613" cy="923525"/>
          </a:xfrm>
        </p:spPr>
        <p:txBody>
          <a:bodyPr/>
          <a:lstStyle>
            <a:lvl1pPr>
              <a:defRPr sz="3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Заголовок слайда в одну или две строки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AE6129-002C-903B-E00C-FC4DBCF96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E0AD0C-02D9-EE85-4361-6D509BA1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2417A9-4B5D-801A-2F26-C2656AE9D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6DF6154-1080-BF02-2F42-C5C64EE029C9}"/>
              </a:ext>
            </a:extLst>
          </p:cNvPr>
          <p:cNvCxnSpPr>
            <a:cxnSpLocks/>
          </p:cNvCxnSpPr>
          <p:nvPr userDrawn="1"/>
        </p:nvCxnSpPr>
        <p:spPr>
          <a:xfrm>
            <a:off x="9203103" y="359586"/>
            <a:ext cx="0" cy="929064"/>
          </a:xfrm>
          <a:prstGeom prst="line">
            <a:avLst/>
          </a:prstGeom>
          <a:ln w="38100">
            <a:solidFill>
              <a:srgbClr val="003B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01871660-6862-E236-9447-C5180770A5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509713"/>
            <a:ext cx="10515600" cy="4572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ru-RU" dirty="0"/>
              <a:t>Основной текст</a:t>
            </a:r>
          </a:p>
        </p:txBody>
      </p:sp>
      <p:pic>
        <p:nvPicPr>
          <p:cNvPr id="8" name="Рисунок 7" descr="Изображение выглядит как текст, логотип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7623B39-E8BA-46FA-5F0D-A4016B309A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366" y="237204"/>
            <a:ext cx="1971434" cy="11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7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извольный маке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0" y="0"/>
            <a:ext cx="4820575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88204-C113-DB24-B19A-000136F3A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2237174"/>
            <a:ext cx="3649092" cy="2894120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CC212A5A-4F94-BCE6-5BB4-CB03D407B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5113" y="1071563"/>
            <a:ext cx="6215062" cy="494823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Основной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416252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извольный макет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1" y="0"/>
            <a:ext cx="3649092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88204-C113-DB24-B19A-000136F3A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349" y="1899820"/>
            <a:ext cx="2885798" cy="3577701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2947" y="6356288"/>
            <a:ext cx="2743200" cy="365125"/>
          </a:xfrm>
        </p:spPr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66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0F7A27-E67D-2B4F-15F0-7F9D1F8AEE2F}"/>
              </a:ext>
            </a:extLst>
          </p:cNvPr>
          <p:cNvSpPr/>
          <p:nvPr userDrawn="1"/>
        </p:nvSpPr>
        <p:spPr>
          <a:xfrm>
            <a:off x="0" y="0"/>
            <a:ext cx="4820575" cy="6858000"/>
          </a:xfrm>
          <a:prstGeom prst="rect">
            <a:avLst/>
          </a:prstGeom>
          <a:solidFill>
            <a:srgbClr val="003B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B63EF1-DCC2-B2B6-BA36-0595F4F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EFB7C8-C46F-1A25-EF2F-AD812ECEA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5112" y="6356350"/>
            <a:ext cx="387138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EAB585-77F3-F74F-3AAD-7ED3362C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7983" y="6356350"/>
            <a:ext cx="2052191" cy="365125"/>
          </a:xfrm>
        </p:spPr>
        <p:txBody>
          <a:bodyPr/>
          <a:lstStyle/>
          <a:p>
            <a:fld id="{B2E7D855-69B9-424B-BDB9-FDF01CCE5273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2FF4B5-E46B-55FF-3306-0BC3AA7FC43A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225" y="239378"/>
            <a:ext cx="2057709" cy="8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07FCE18B-4F5E-D9EC-A3AC-2981240272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5112" y="1071462"/>
            <a:ext cx="6215063" cy="417524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1F560E5-30D1-5928-9F95-3465C291C8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5113" y="5424488"/>
            <a:ext cx="6215062" cy="620712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92075" indent="0">
              <a:buNone/>
              <a:defRPr sz="1600"/>
            </a:lvl5pPr>
          </a:lstStyle>
          <a:p>
            <a:pPr lvl="4"/>
            <a:r>
              <a:rPr lang="ru-RU" dirty="0"/>
              <a:t>Подпись к рисунку/пояснение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6A5952E-FE1D-FC63-1DF6-FFD4E1ECF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25" y="1674601"/>
            <a:ext cx="3559946" cy="1707329"/>
          </a:xfrm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0623EDCA-8822-3B25-A1E0-C16540B567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224" y="3518455"/>
            <a:ext cx="3559946" cy="223475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Основной текст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9D23701-ECE2-E8C0-7310-EBCC48E7A0B9}"/>
              </a:ext>
            </a:extLst>
          </p:cNvPr>
          <p:cNvSpPr>
            <a:spLocks/>
          </p:cNvSpPr>
          <p:nvPr userDrawn="1"/>
        </p:nvSpPr>
        <p:spPr>
          <a:xfrm>
            <a:off x="368263" y="1853514"/>
            <a:ext cx="45719" cy="3836655"/>
          </a:xfrm>
          <a:prstGeom prst="rect">
            <a:avLst/>
          </a:prstGeom>
          <a:solidFill>
            <a:srgbClr val="B89506"/>
          </a:solidFill>
          <a:ln>
            <a:solidFill>
              <a:srgbClr val="B895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08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01B7E-1CE6-AFF7-87F1-8C597D78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36274" cy="923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 в одну или две строки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7A48AD-FB79-0D00-22D5-EAD73A73F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292F78-5BD3-78F9-EF71-7A833EBB6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31044F-1BA9-4873-9E76-83B87AB9D6C2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FFA5B-5A07-32C3-2A59-846882043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C18804-061E-111D-2C96-CE7BBE40A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E7D855-69B9-424B-BDB9-FDF01CCE52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71" r:id="rId4"/>
    <p:sldLayoutId id="2147483651" r:id="rId5"/>
    <p:sldLayoutId id="2147483652" r:id="rId6"/>
    <p:sldLayoutId id="2147483653" r:id="rId7"/>
    <p:sldLayoutId id="2147483668" r:id="rId8"/>
    <p:sldLayoutId id="2147483654" r:id="rId9"/>
    <p:sldLayoutId id="2147483655" r:id="rId10"/>
    <p:sldLayoutId id="2147483661" r:id="rId11"/>
    <p:sldLayoutId id="2147483664" r:id="rId12"/>
    <p:sldLayoutId id="2147483656" r:id="rId13"/>
    <p:sldLayoutId id="2147483657" r:id="rId14"/>
    <p:sldLayoutId id="2147483658" r:id="rId15"/>
    <p:sldLayoutId id="2147483659" r:id="rId16"/>
    <p:sldLayoutId id="2147483662" r:id="rId17"/>
    <p:sldLayoutId id="2147483660" r:id="rId18"/>
    <p:sldLayoutId id="2147483663" r:id="rId19"/>
    <p:sldLayoutId id="2147483665" r:id="rId20"/>
    <p:sldLayoutId id="2147483666" r:id="rId21"/>
    <p:sldLayoutId id="214748366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FFF803-191D-DA67-507A-F3F987DD427E}"/>
              </a:ext>
            </a:extLst>
          </p:cNvPr>
          <p:cNvSpPr/>
          <p:nvPr/>
        </p:nvSpPr>
        <p:spPr>
          <a:xfrm>
            <a:off x="3748035" y="4190163"/>
            <a:ext cx="4923692" cy="241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8899BE-C608-ADDC-B444-506C9EF7C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937255"/>
            <a:ext cx="5587218" cy="2254849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altLang="ru-RU" sz="1800" b="1" dirty="0">
                <a:cs typeface="Times New Roman" panose="02020603050405020304" pitchFamily="18" charset="0"/>
              </a:rPr>
              <a:t>Выполнил: </a:t>
            </a:r>
            <a:r>
              <a:rPr lang="ru-RU" altLang="ru-RU" sz="1800" dirty="0">
                <a:cs typeface="Times New Roman" panose="02020603050405020304" pitchFamily="18" charset="0"/>
              </a:rPr>
              <a:t>учитель-логопед, учитель-дефектолог ГБОУ СОШ № 1 </a:t>
            </a:r>
            <a:r>
              <a:rPr lang="ru-RU" altLang="ru-RU" sz="1800" dirty="0" err="1">
                <a:cs typeface="Times New Roman" panose="02020603050405020304" pitchFamily="18" charset="0"/>
              </a:rPr>
              <a:t>г.о</a:t>
            </a:r>
            <a:r>
              <a:rPr lang="ru-RU" altLang="ru-RU" sz="1800" dirty="0">
                <a:cs typeface="Times New Roman" panose="02020603050405020304" pitchFamily="18" charset="0"/>
              </a:rPr>
              <a:t>. Чапаевск СП «Детский сад № 8 «Тополёк»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altLang="ru-RU" sz="1800" dirty="0">
                <a:cs typeface="Times New Roman" panose="02020603050405020304" pitchFamily="18" charset="0"/>
              </a:rPr>
              <a:t>Пилюгина Анна Вячеславовна</a:t>
            </a:r>
          </a:p>
        </p:txBody>
      </p:sp>
      <p:sp>
        <p:nvSpPr>
          <p:cNvPr id="4" name="Rectangle: Rounded Corners 97">
            <a:extLst>
              <a:ext uri="{FF2B5EF4-FFF2-40B4-BE49-F238E27FC236}">
                <a16:creationId xmlns:a16="http://schemas.microsoft.com/office/drawing/2014/main" id="{36DFA757-D05F-F25A-18B6-3C7E54C2C805}"/>
              </a:ext>
            </a:extLst>
          </p:cNvPr>
          <p:cNvSpPr/>
          <p:nvPr/>
        </p:nvSpPr>
        <p:spPr>
          <a:xfrm>
            <a:off x="508781" y="2257175"/>
            <a:ext cx="11174437" cy="1507874"/>
          </a:xfrm>
          <a:prstGeom prst="roundRect">
            <a:avLst>
              <a:gd name="adj" fmla="val 10056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None/>
            </a:pPr>
            <a:r>
              <a:rPr lang="ru-RU" b="1" dirty="0"/>
              <a:t>МОДЕЛЬ ЛОГОПЕДИЧЕСКОЙ РАБОТЫ ПО ФОРМИРОВАНИЮ НАВЫКА СОСТАВЛЕНИЯ ОПИСАТЕЛЬНЫХ РАССКАЗОВ У ДЕТЕЙ СТАРШЕГО ДОШКОЛЬНОГО ВОЗРАСТА С ОБЩИМ НЕДОРАЗВИТИЕМ РЕЧИ С ИСПОЛЬЗОВАНИЕМ САЙТА ДЛЯ РОДИТЕЛЕЙ И ПЕДАГОГОВ</a:t>
            </a:r>
            <a:endParaRPr lang="ru-RU" sz="24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867E5F-F027-F0F2-7E27-65F0A2338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2" y="6364312"/>
            <a:ext cx="4752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Самара, 2025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BEF8DE-EB26-4D65-3842-AAFF9B64AE4C}"/>
              </a:ext>
            </a:extLst>
          </p:cNvPr>
          <p:cNvSpPr/>
          <p:nvPr/>
        </p:nvSpPr>
        <p:spPr>
          <a:xfrm>
            <a:off x="408298" y="251209"/>
            <a:ext cx="2877514" cy="11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626B57-BB5E-1596-6414-CEA69D6B29CA}"/>
              </a:ext>
            </a:extLst>
          </p:cNvPr>
          <p:cNvSpPr txBox="1"/>
          <p:nvPr/>
        </p:nvSpPr>
        <p:spPr>
          <a:xfrm>
            <a:off x="508781" y="2505670"/>
            <a:ext cx="112245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entury Gothic" panose="020B0502020202020204" pitchFamily="34" charset="0"/>
              </a:rPr>
              <a:t>Образовательный сайт учителя-логопеда как инструмент организации трёхстороннего взаимодействия при формировании навыка составления описательных рассказов у детей с общим недоразвитием речи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2611E-1E51-13B8-9255-A587D76C0959}"/>
              </a:ext>
            </a:extLst>
          </p:cNvPr>
          <p:cNvSpPr txBox="1"/>
          <p:nvPr/>
        </p:nvSpPr>
        <p:spPr>
          <a:xfrm>
            <a:off x="686469" y="421723"/>
            <a:ext cx="10798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V межрегиональный Интернет-форум «Особый ребенок в цифровой образовательной среде: от ограниченных возможностей – к возможностям без границ» 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1B6A1-0DE4-F41E-7953-2D67EA94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A6716-7F52-0210-DEBB-F1AAE855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688" y="232279"/>
            <a:ext cx="7182410" cy="923525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cs typeface="Times New Roman" panose="02020603050405020304" pitchFamily="18" charset="0"/>
              </a:rPr>
              <a:t>Обучение составлению описательного рассказа по представленным схемам</a:t>
            </a:r>
            <a:endParaRPr lang="ru-RU" sz="2800" dirty="0"/>
          </a:p>
        </p:txBody>
      </p:sp>
      <p:sp>
        <p:nvSpPr>
          <p:cNvPr id="6" name="işḻiḋè">
            <a:extLst>
              <a:ext uri="{FF2B5EF4-FFF2-40B4-BE49-F238E27FC236}">
                <a16:creationId xmlns:a16="http://schemas.microsoft.com/office/drawing/2014/main" id="{DE0B35EC-712E-5D63-BBE6-9F989DEF5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V="1">
            <a:off x="558096" y="2134256"/>
            <a:ext cx="6158249" cy="3559563"/>
          </a:xfrm>
          <a:prstGeom prst="roundRect">
            <a:avLst>
              <a:gd name="adj" fmla="val 12272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Приемы: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Использование опорной схемы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Использование различных наглядных опор (предметы, картинки, фотографии)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Моделирование высказывания логопедом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Совместное составление рассказа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Сравнение предметов</a:t>
            </a: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5ED6B149-D703-B4C7-4973-5D318FFD5F5F}"/>
              </a:ext>
            </a:extLst>
          </p:cNvPr>
          <p:cNvSpPr/>
          <p:nvPr/>
        </p:nvSpPr>
        <p:spPr>
          <a:xfrm>
            <a:off x="337801" y="275113"/>
            <a:ext cx="739534" cy="741237"/>
          </a:xfrm>
          <a:prstGeom prst="ellipse">
            <a:avLst/>
          </a:prstGeom>
          <a:solidFill>
            <a:srgbClr val="083D8A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700" dirty="0">
                <a:solidFill>
                  <a:schemeClr val="bg1"/>
                </a:solidFill>
                <a:latin typeface="Univers" panose="020B0503020202020204" pitchFamily="34" charset="0"/>
                <a:ea typeface="Microsoft YaHei Light" panose="020B0502040204020203" pitchFamily="34" charset="-122"/>
                <a:sym typeface="思源黑体 CN Medium" panose="020B0600000000000000" pitchFamily="34" charset="-122"/>
              </a:rPr>
              <a:t>2</a:t>
            </a:r>
            <a:endParaRPr lang="zh-CN" altLang="en-US" sz="2700" dirty="0">
              <a:solidFill>
                <a:schemeClr val="bg1"/>
              </a:solidFill>
              <a:latin typeface="Univers" panose="020B0503020202020204" pitchFamily="34" charset="0"/>
              <a:ea typeface="Microsoft YaHei Light" panose="020B0502040204020203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3CB74-8651-2CD0-BCA7-C352A389B78C}"/>
              </a:ext>
            </a:extLst>
          </p:cNvPr>
          <p:cNvSpPr txBox="1"/>
          <p:nvPr/>
        </p:nvSpPr>
        <p:spPr>
          <a:xfrm>
            <a:off x="1077335" y="445676"/>
            <a:ext cx="90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ЭТАП</a:t>
            </a:r>
          </a:p>
        </p:txBody>
      </p:sp>
      <p:pic>
        <p:nvPicPr>
          <p:cNvPr id="5" name="Рисунок 4" descr="Школьный класс со сплошной заливкой">
            <a:extLst>
              <a:ext uri="{FF2B5EF4-FFF2-40B4-BE49-F238E27FC236}">
                <a16:creationId xmlns:a16="http://schemas.microsoft.com/office/drawing/2014/main" id="{8884F186-6BED-57B5-0AB2-9F5A67318F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067" y="1277647"/>
            <a:ext cx="614059" cy="6140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8BBDA2-4C32-26DC-20E7-19D5B0BDB4FA}"/>
              </a:ext>
            </a:extLst>
          </p:cNvPr>
          <p:cNvSpPr txBox="1"/>
          <p:nvPr/>
        </p:nvSpPr>
        <p:spPr>
          <a:xfrm>
            <a:off x="7169559" y="5386043"/>
            <a:ext cx="40424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Пример схемы описательного рассказа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B99460-2AA4-47EE-BF32-B24DB1EED2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60" y="2303980"/>
            <a:ext cx="4042431" cy="3002424"/>
          </a:xfrm>
          <a:prstGeom prst="rect">
            <a:avLst/>
          </a:prstGeom>
          <a:ln w="25400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1DD7DD-84C2-445E-B672-6B76408AE951}"/>
              </a:ext>
            </a:extLst>
          </p:cNvPr>
          <p:cNvSpPr txBox="1"/>
          <p:nvPr/>
        </p:nvSpPr>
        <p:spPr>
          <a:xfrm>
            <a:off x="865126" y="1326367"/>
            <a:ext cx="3715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Реализует логопед на занятиях по формированию связной речи</a:t>
            </a:r>
            <a:endParaRPr lang="ru-RU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243D2B-BE33-2F2B-D507-975388911B8A}"/>
              </a:ext>
            </a:extLst>
          </p:cNvPr>
          <p:cNvSpPr/>
          <p:nvPr/>
        </p:nvSpPr>
        <p:spPr>
          <a:xfrm>
            <a:off x="9053565" y="275113"/>
            <a:ext cx="2572378" cy="118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13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B0A57-B89E-11F5-8559-2ADF72B9F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8D7F9-7439-A922-7D90-94D4D39F0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188" y="147557"/>
            <a:ext cx="6318746" cy="923525"/>
          </a:xfrm>
        </p:spPr>
        <p:txBody>
          <a:bodyPr/>
          <a:lstStyle/>
          <a:p>
            <a:r>
              <a:rPr lang="ru-RU" sz="2400" dirty="0"/>
              <a:t>Закрепление навыка составления описательного рассказа по схемам</a:t>
            </a:r>
          </a:p>
        </p:txBody>
      </p:sp>
      <p:sp>
        <p:nvSpPr>
          <p:cNvPr id="6" name="işḻiḋè">
            <a:extLst>
              <a:ext uri="{FF2B5EF4-FFF2-40B4-BE49-F238E27FC236}">
                <a16:creationId xmlns:a16="http://schemas.microsoft.com/office/drawing/2014/main" id="{12A2C843-22F2-B992-2968-1C851EBCA2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V="1">
            <a:off x="554398" y="2404974"/>
            <a:ext cx="4577863" cy="3335908"/>
          </a:xfrm>
          <a:prstGeom prst="roundRect">
            <a:avLst>
              <a:gd name="adj" fmla="val 12272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Приемы: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Использование готовых схем описательных рассказов по темам: птицы, домашние птицы, домашние животные, дикие животные, овощи и фрукты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Использование готовых описательных рассказов</a:t>
            </a:r>
          </a:p>
        </p:txBody>
      </p:sp>
      <p:pic>
        <p:nvPicPr>
          <p:cNvPr id="8" name="Рисунок 7" descr="Изображение выглядит как электроника, блокнот, компьютер, ноутб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02BA7A-E018-50FB-C1D4-36B7F1D23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96" y="2355209"/>
            <a:ext cx="7957248" cy="4412644"/>
          </a:xfrm>
          <a:prstGeom prst="rect">
            <a:avLst/>
          </a:prstGeom>
        </p:spPr>
      </p:pic>
      <p:sp>
        <p:nvSpPr>
          <p:cNvPr id="7" name="Oval 10">
            <a:extLst>
              <a:ext uri="{FF2B5EF4-FFF2-40B4-BE49-F238E27FC236}">
                <a16:creationId xmlns:a16="http://schemas.microsoft.com/office/drawing/2014/main" id="{511646BD-0F88-E5A3-3365-BE3D88881B09}"/>
              </a:ext>
            </a:extLst>
          </p:cNvPr>
          <p:cNvSpPr/>
          <p:nvPr/>
        </p:nvSpPr>
        <p:spPr>
          <a:xfrm>
            <a:off x="337801" y="275113"/>
            <a:ext cx="739534" cy="741237"/>
          </a:xfrm>
          <a:prstGeom prst="ellipse">
            <a:avLst/>
          </a:prstGeom>
          <a:solidFill>
            <a:srgbClr val="083D8A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700" dirty="0">
                <a:solidFill>
                  <a:schemeClr val="bg1"/>
                </a:solidFill>
                <a:latin typeface="Univers" panose="020B0503020202020204" pitchFamily="34" charset="0"/>
                <a:ea typeface="Microsoft YaHei Light" panose="020B0502040204020203" pitchFamily="34" charset="-122"/>
                <a:sym typeface="思源黑体 CN Medium" panose="020B0600000000000000" pitchFamily="34" charset="-122"/>
              </a:rPr>
              <a:t>2</a:t>
            </a:r>
            <a:endParaRPr lang="zh-CN" altLang="en-US" sz="2700" dirty="0">
              <a:solidFill>
                <a:schemeClr val="bg1"/>
              </a:solidFill>
              <a:latin typeface="Univers" panose="020B0503020202020204" pitchFamily="34" charset="0"/>
              <a:ea typeface="Microsoft YaHei Light" panose="020B0502040204020203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99772-AC9D-C1BB-FA48-1E6008CB5E58}"/>
              </a:ext>
            </a:extLst>
          </p:cNvPr>
          <p:cNvSpPr txBox="1"/>
          <p:nvPr/>
        </p:nvSpPr>
        <p:spPr>
          <a:xfrm>
            <a:off x="1077335" y="445676"/>
            <a:ext cx="90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ЭТАП</a:t>
            </a:r>
          </a:p>
        </p:txBody>
      </p:sp>
      <p:pic>
        <p:nvPicPr>
          <p:cNvPr id="9" name="Рисунок 8" descr="Преподаватель со сплошной заливкой">
            <a:extLst>
              <a:ext uri="{FF2B5EF4-FFF2-40B4-BE49-F238E27FC236}">
                <a16:creationId xmlns:a16="http://schemas.microsoft.com/office/drawing/2014/main" id="{946EDA9A-A23B-2DB3-3183-2E69A5C2FD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7369" y="1202166"/>
            <a:ext cx="614059" cy="614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B3D534-9528-6F84-5F15-FFADB9BF1D20}"/>
              </a:ext>
            </a:extLst>
          </p:cNvPr>
          <p:cNvSpPr txBox="1"/>
          <p:nvPr/>
        </p:nvSpPr>
        <p:spPr>
          <a:xfrm>
            <a:off x="876370" y="1256048"/>
            <a:ext cx="3715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Реализуют родители и воспитатели с использованием образовательного сайта</a:t>
            </a:r>
            <a:endParaRPr lang="ru-RU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289F51-7FB7-401C-9E27-899259CBD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495" y="2540669"/>
            <a:ext cx="5195977" cy="1786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C5409C-28EC-4096-9D79-DE3CF614D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551" r="243" b="65949"/>
          <a:stretch/>
        </p:blipFill>
        <p:spPr>
          <a:xfrm>
            <a:off x="5970495" y="2719341"/>
            <a:ext cx="5195977" cy="302154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0BC173-88DD-0ED6-3017-341713E6E8D2}"/>
              </a:ext>
            </a:extLst>
          </p:cNvPr>
          <p:cNvSpPr/>
          <p:nvPr/>
        </p:nvSpPr>
        <p:spPr>
          <a:xfrm>
            <a:off x="8993275" y="275113"/>
            <a:ext cx="2860924" cy="1238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72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E6A0A-2657-0C59-3536-25EF562D8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5EABF-FF28-ADB1-F93C-5B6C9D07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676" y="293367"/>
            <a:ext cx="7209324" cy="923525"/>
          </a:xfrm>
        </p:spPr>
        <p:txBody>
          <a:bodyPr/>
          <a:lstStyle/>
          <a:p>
            <a:r>
              <a:rPr lang="ru-RU" sz="2400" dirty="0">
                <a:latin typeface="Century Gothic"/>
              </a:rPr>
              <a:t>Закрепление навыка составления описательного рассказа без использования готовых схем</a:t>
            </a:r>
          </a:p>
        </p:txBody>
      </p:sp>
      <p:sp>
        <p:nvSpPr>
          <p:cNvPr id="6" name="işḻiḋè">
            <a:extLst>
              <a:ext uri="{FF2B5EF4-FFF2-40B4-BE49-F238E27FC236}">
                <a16:creationId xmlns:a16="http://schemas.microsoft.com/office/drawing/2014/main" id="{7D69E2A3-3559-FB78-1E5C-126A26E892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V="1">
            <a:off x="660556" y="2304169"/>
            <a:ext cx="10723724" cy="4262961"/>
          </a:xfrm>
          <a:prstGeom prst="roundRect">
            <a:avLst>
              <a:gd name="adj" fmla="val 12272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altLang="zh-CN" sz="24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Игры: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sz="24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«Собери круг»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sz="24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«Солнышко»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sz="24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«Расскажем вместе»</a:t>
            </a:r>
          </a:p>
          <a:p>
            <a:pPr algn="ctr"/>
            <a:r>
              <a:rPr lang="ru-RU" altLang="zh-CN" sz="24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Приемы: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zh-CN" sz="24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Самостоятельное составление схемы описательного рассказа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zh-CN" sz="24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Самостоятельный выбор содержания и порядка высказывания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zh-CN" sz="24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Логопед и ребенок составляют рассказ по частям, называя одни и те же признаки</a:t>
            </a:r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id="{9344A857-1F7A-0C9D-3973-C3301D052C98}"/>
              </a:ext>
            </a:extLst>
          </p:cNvPr>
          <p:cNvSpPr/>
          <p:nvPr/>
        </p:nvSpPr>
        <p:spPr>
          <a:xfrm>
            <a:off x="290790" y="384512"/>
            <a:ext cx="739534" cy="741237"/>
          </a:xfrm>
          <a:prstGeom prst="ellipse">
            <a:avLst/>
          </a:prstGeom>
          <a:solidFill>
            <a:srgbClr val="083D8A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700" dirty="0">
                <a:solidFill>
                  <a:schemeClr val="bg1"/>
                </a:solidFill>
                <a:latin typeface="Univers" panose="020B0503020202020204" pitchFamily="34" charset="0"/>
                <a:ea typeface="Microsoft YaHei Light" panose="020B0502040204020203" pitchFamily="34" charset="-122"/>
                <a:sym typeface="思源黑体 CN Medium" panose="020B0600000000000000" pitchFamily="34" charset="-122"/>
              </a:rPr>
              <a:t>3</a:t>
            </a:r>
            <a:endParaRPr lang="zh-CN" altLang="en-US" sz="2700" dirty="0">
              <a:solidFill>
                <a:schemeClr val="bg1"/>
              </a:solidFill>
              <a:latin typeface="Univers" panose="020B0503020202020204" pitchFamily="34" charset="0"/>
              <a:ea typeface="Microsoft YaHei Light" panose="020B0502040204020203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A5AA6-F5E1-E512-DB51-BA40F8AFC34B}"/>
              </a:ext>
            </a:extLst>
          </p:cNvPr>
          <p:cNvSpPr txBox="1"/>
          <p:nvPr/>
        </p:nvSpPr>
        <p:spPr>
          <a:xfrm>
            <a:off x="1030324" y="555075"/>
            <a:ext cx="90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ЭТАП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196B2-B12C-D96C-282C-0BEF05F02852}"/>
              </a:ext>
            </a:extLst>
          </p:cNvPr>
          <p:cNvSpPr txBox="1"/>
          <p:nvPr/>
        </p:nvSpPr>
        <p:spPr>
          <a:xfrm>
            <a:off x="878994" y="1406519"/>
            <a:ext cx="37157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Реализует логопед на занятиях по формированию связной речи</a:t>
            </a:r>
            <a:endParaRPr lang="ru-RU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 descr="Школьный класс со сплошной заливкой">
            <a:extLst>
              <a:ext uri="{FF2B5EF4-FFF2-40B4-BE49-F238E27FC236}">
                <a16:creationId xmlns:a16="http://schemas.microsoft.com/office/drawing/2014/main" id="{FBFFA46D-A182-0A81-F70F-487DDB95C5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935" y="1406519"/>
            <a:ext cx="614059" cy="61405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B5C247-0C63-9C7C-C9AC-338D0F1DB589}"/>
              </a:ext>
            </a:extLst>
          </p:cNvPr>
          <p:cNvSpPr/>
          <p:nvPr/>
        </p:nvSpPr>
        <p:spPr>
          <a:xfrm>
            <a:off x="9144000" y="290870"/>
            <a:ext cx="2682910" cy="1115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11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ABB56-D24F-1EAD-C2AE-9BC2C12B9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5ADA1-41BC-0A87-844F-C58DA671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676" y="293367"/>
            <a:ext cx="6924040" cy="923525"/>
          </a:xfrm>
        </p:spPr>
        <p:txBody>
          <a:bodyPr/>
          <a:lstStyle/>
          <a:p>
            <a:r>
              <a:rPr lang="ru-RU" sz="2400" dirty="0">
                <a:latin typeface="Century Gothic"/>
              </a:rPr>
              <a:t>Закрепление навыка составления описательного рассказа без использования схем</a:t>
            </a:r>
          </a:p>
        </p:txBody>
      </p:sp>
      <p:sp>
        <p:nvSpPr>
          <p:cNvPr id="6" name="işḻiḋè">
            <a:extLst>
              <a:ext uri="{FF2B5EF4-FFF2-40B4-BE49-F238E27FC236}">
                <a16:creationId xmlns:a16="http://schemas.microsoft.com/office/drawing/2014/main" id="{F416A536-B4DB-07E6-3CED-14B66B8EE7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V="1">
            <a:off x="660556" y="2295575"/>
            <a:ext cx="3934163" cy="4007350"/>
          </a:xfrm>
          <a:prstGeom prst="roundRect">
            <a:avLst>
              <a:gd name="adj" fmla="val 12272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Игры: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«Радио»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«Магазин»</a:t>
            </a:r>
          </a:p>
          <a:p>
            <a:pPr algn="ctr"/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Приемы: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Погружение в сюжетно-ролевую игру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Составление рассказа-описания без использования готовых схем в процессе игры</a:t>
            </a:r>
          </a:p>
        </p:txBody>
      </p:sp>
      <p:pic>
        <p:nvPicPr>
          <p:cNvPr id="8" name="Рисунок 7" descr="Изображение выглядит как электроника, блокнот, компьютер, ноутб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6FE522-0413-5B12-7883-D516EA75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14" y="1813560"/>
            <a:ext cx="8826458" cy="4894659"/>
          </a:xfrm>
          <a:prstGeom prst="rect">
            <a:avLst/>
          </a:prstGeom>
        </p:spPr>
      </p:pic>
      <p:sp>
        <p:nvSpPr>
          <p:cNvPr id="3" name="Oval 10">
            <a:extLst>
              <a:ext uri="{FF2B5EF4-FFF2-40B4-BE49-F238E27FC236}">
                <a16:creationId xmlns:a16="http://schemas.microsoft.com/office/drawing/2014/main" id="{40506A6C-F25F-7304-0C56-E467D3269ADC}"/>
              </a:ext>
            </a:extLst>
          </p:cNvPr>
          <p:cNvSpPr/>
          <p:nvPr/>
        </p:nvSpPr>
        <p:spPr>
          <a:xfrm>
            <a:off x="290790" y="384512"/>
            <a:ext cx="739534" cy="741237"/>
          </a:xfrm>
          <a:prstGeom prst="ellipse">
            <a:avLst/>
          </a:prstGeom>
          <a:solidFill>
            <a:srgbClr val="083D8A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700" dirty="0">
                <a:solidFill>
                  <a:schemeClr val="bg1"/>
                </a:solidFill>
                <a:latin typeface="Univers" panose="020B0503020202020204" pitchFamily="34" charset="0"/>
                <a:ea typeface="Microsoft YaHei Light" panose="020B0502040204020203" pitchFamily="34" charset="-122"/>
                <a:sym typeface="思源黑体 CN Medium" panose="020B0600000000000000" pitchFamily="34" charset="-122"/>
              </a:rPr>
              <a:t>3</a:t>
            </a:r>
            <a:endParaRPr lang="zh-CN" altLang="en-US" sz="2700" dirty="0">
              <a:solidFill>
                <a:schemeClr val="bg1"/>
              </a:solidFill>
              <a:latin typeface="Univers" panose="020B0503020202020204" pitchFamily="34" charset="0"/>
              <a:ea typeface="Microsoft YaHei Light" panose="020B0502040204020203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3CF7F2-201B-E86B-D845-ADB4990C5C4E}"/>
              </a:ext>
            </a:extLst>
          </p:cNvPr>
          <p:cNvSpPr txBox="1"/>
          <p:nvPr/>
        </p:nvSpPr>
        <p:spPr>
          <a:xfrm>
            <a:off x="1030324" y="555075"/>
            <a:ext cx="90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ЭТАП</a:t>
            </a:r>
          </a:p>
        </p:txBody>
      </p:sp>
      <p:pic>
        <p:nvPicPr>
          <p:cNvPr id="5" name="Рисунок 4" descr="Преподаватель со сплошной заливкой">
            <a:extLst>
              <a:ext uri="{FF2B5EF4-FFF2-40B4-BE49-F238E27FC236}">
                <a16:creationId xmlns:a16="http://schemas.microsoft.com/office/drawing/2014/main" id="{E2B61CF8-B258-0D30-51A4-475671A461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311" y="1360455"/>
            <a:ext cx="614059" cy="614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727130-4C85-0C69-2B3C-CC5DAD1D23C2}"/>
              </a:ext>
            </a:extLst>
          </p:cNvPr>
          <p:cNvSpPr txBox="1"/>
          <p:nvPr/>
        </p:nvSpPr>
        <p:spPr>
          <a:xfrm>
            <a:off x="878994" y="1406519"/>
            <a:ext cx="3715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Реализуют родители и воспитатели с использованием образовательного сайта</a:t>
            </a:r>
            <a:endParaRPr lang="ru-RU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0810C6-A068-45B9-AE1B-2919479BB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0851" y="1974514"/>
            <a:ext cx="5735730" cy="1972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D2A447-EC58-4515-AADD-A5D8B43FEE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869" r="244" b="1631"/>
          <a:stretch/>
        </p:blipFill>
        <p:spPr>
          <a:xfrm>
            <a:off x="5990851" y="2171746"/>
            <a:ext cx="5735730" cy="333541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761517B-CFBB-7A4B-509D-34DF34AC6DD1}"/>
              </a:ext>
            </a:extLst>
          </p:cNvPr>
          <p:cNvSpPr/>
          <p:nvPr/>
        </p:nvSpPr>
        <p:spPr>
          <a:xfrm>
            <a:off x="9023420" y="293367"/>
            <a:ext cx="2703161" cy="1067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53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B0A57-B89E-11F5-8559-2ADF72B9F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şḻiḋè">
            <a:extLst>
              <a:ext uri="{FF2B5EF4-FFF2-40B4-BE49-F238E27FC236}">
                <a16:creationId xmlns:a16="http://schemas.microsoft.com/office/drawing/2014/main" id="{12A2C843-22F2-B992-2968-1C851EBCA2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V="1">
            <a:off x="554398" y="2404974"/>
            <a:ext cx="4577863" cy="3335908"/>
          </a:xfrm>
          <a:prstGeom prst="roundRect">
            <a:avLst>
              <a:gd name="adj" fmla="val 12272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Приемы: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Использование готовых схем описательных рассказов по темам: птицы, домашние птицы, домашние животные, дикие животные, овощи и фрукты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Использование готовых описательных рассказов</a:t>
            </a:r>
          </a:p>
        </p:txBody>
      </p:sp>
      <p:pic>
        <p:nvPicPr>
          <p:cNvPr id="8" name="Рисунок 7" descr="Изображение выглядит как электроника, блокнот, компьютер, ноутб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02BA7A-E018-50FB-C1D4-36B7F1D23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096" y="2355209"/>
            <a:ext cx="7957248" cy="44126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289F51-7FB7-401C-9E27-899259CBD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495" y="2540669"/>
            <a:ext cx="5195977" cy="17867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C5409C-28EC-4096-9D79-DE3CF614D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51" r="243" b="65949"/>
          <a:stretch/>
        </p:blipFill>
        <p:spPr>
          <a:xfrm>
            <a:off x="5970495" y="2719341"/>
            <a:ext cx="5195977" cy="302154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D73ED39-DB2D-D616-08E4-5A87E395A8A3}"/>
              </a:ext>
            </a:extLst>
          </p:cNvPr>
          <p:cNvSpPr/>
          <p:nvPr/>
        </p:nvSpPr>
        <p:spPr>
          <a:xfrm>
            <a:off x="9080025" y="87914"/>
            <a:ext cx="2877514" cy="11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Rectangle: Rounded Corners 97">
            <a:extLst>
              <a:ext uri="{FF2B5EF4-FFF2-40B4-BE49-F238E27FC236}">
                <a16:creationId xmlns:a16="http://schemas.microsoft.com/office/drawing/2014/main" id="{5EE833DE-C4E6-6649-23C2-17C0ED2B45BF}"/>
              </a:ext>
            </a:extLst>
          </p:cNvPr>
          <p:cNvSpPr/>
          <p:nvPr/>
        </p:nvSpPr>
        <p:spPr>
          <a:xfrm>
            <a:off x="660551" y="224168"/>
            <a:ext cx="10975439" cy="923525"/>
          </a:xfrm>
          <a:prstGeom prst="roundRect">
            <a:avLst>
              <a:gd name="adj" fmla="val 10056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4050" dirty="0">
                <a:solidFill>
                  <a:schemeClr val="tx1"/>
                </a:solidFill>
                <a:latin typeface="Century Gothic" panose="020B0502020202020204" pitchFamily="34" charset="0"/>
                <a:ea typeface="Microsoft YaHei Light" panose="020B0502040204020203" pitchFamily="34" charset="-122"/>
              </a:rPr>
              <a:t>Картотека постоянно пополняется</a:t>
            </a:r>
            <a:endParaRPr lang="zh-CN" altLang="en-US" sz="4050" dirty="0">
              <a:solidFill>
                <a:schemeClr val="tx1"/>
              </a:solidFill>
              <a:latin typeface="Century Gothic" panose="020B0502020202020204" pitchFamily="34" charset="0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221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E2336-52A8-DC8E-6DB7-1A2192FDD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5A66832-106E-2898-5562-EF0430B73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8829" y="2555718"/>
            <a:ext cx="10515600" cy="191928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Как организовать форму обратной связи</a:t>
            </a:r>
            <a:r>
              <a:rPr lang="en-US" sz="4000" b="1" dirty="0"/>
              <a:t>?</a:t>
            </a:r>
            <a:endParaRPr lang="ru-RU" sz="40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2373D5-B8E3-E6E7-FD23-B8E889F85EF9}"/>
              </a:ext>
            </a:extLst>
          </p:cNvPr>
          <p:cNvSpPr/>
          <p:nvPr/>
        </p:nvSpPr>
        <p:spPr>
          <a:xfrm>
            <a:off x="9177618" y="197412"/>
            <a:ext cx="2877514" cy="11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2470819-12BF-CA56-7B33-0F1561D80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38" y="462223"/>
            <a:ext cx="2491991" cy="140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14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E2336-52A8-DC8E-6DB7-1A2192FDD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5A66832-106E-2898-5562-EF0430B73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5243" y="2878851"/>
            <a:ext cx="5376475" cy="298785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</a:rPr>
              <a:t>Используйте мессенджеры!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2373D5-B8E3-E6E7-FD23-B8E889F85EF9}"/>
              </a:ext>
            </a:extLst>
          </p:cNvPr>
          <p:cNvSpPr/>
          <p:nvPr/>
        </p:nvSpPr>
        <p:spPr>
          <a:xfrm>
            <a:off x="9177618" y="197412"/>
            <a:ext cx="2877514" cy="11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554714-EF18-DC55-53DA-4EF18650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282" y="315827"/>
            <a:ext cx="3541234" cy="6226345"/>
          </a:xfrm>
          <a:prstGeom prst="rect">
            <a:avLst/>
          </a:prstGeom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B8AB54A8-6207-ED40-E6DE-12DCCCB5C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122" y="473510"/>
            <a:ext cx="1563356" cy="156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34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B720D-68EC-687D-5900-14E3705C2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1120FE35-C539-87F5-7AF8-B24665BFD4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8829" y="2505475"/>
            <a:ext cx="10515600" cy="191928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Как правильно выстроить работу по формированию навыка составления описательных рассказов?</a:t>
            </a:r>
            <a:endParaRPr lang="ru-RU" sz="4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74BFD9-A454-D4C0-E30C-02108F53E8E0}"/>
              </a:ext>
            </a:extLst>
          </p:cNvPr>
          <p:cNvSpPr/>
          <p:nvPr/>
        </p:nvSpPr>
        <p:spPr>
          <a:xfrm>
            <a:off x="9177618" y="197412"/>
            <a:ext cx="2877514" cy="11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7A89414F-B193-0D04-4008-17E33096B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38" y="462223"/>
            <a:ext cx="2491991" cy="140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73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6BE71-5C26-A8FF-88FE-4FC456247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7">
            <a:extLst>
              <a:ext uri="{FF2B5EF4-FFF2-40B4-BE49-F238E27FC236}">
                <a16:creationId xmlns:a16="http://schemas.microsoft.com/office/drawing/2014/main" id="{4ADC9ADF-8EFA-B61D-BD0C-E3E216DF88E3}"/>
              </a:ext>
            </a:extLst>
          </p:cNvPr>
          <p:cNvSpPr/>
          <p:nvPr/>
        </p:nvSpPr>
        <p:spPr>
          <a:xfrm>
            <a:off x="660552" y="224168"/>
            <a:ext cx="8101612" cy="923525"/>
          </a:xfrm>
          <a:prstGeom prst="roundRect">
            <a:avLst>
              <a:gd name="adj" fmla="val 10056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D3914BE-A276-A782-95DD-0B3EAE96A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51" y="217591"/>
            <a:ext cx="8101611" cy="923525"/>
          </a:xfrm>
        </p:spPr>
        <p:txBody>
          <a:bodyPr/>
          <a:lstStyle/>
          <a:p>
            <a:pPr algn="ctr"/>
            <a:r>
              <a:rPr lang="ru-RU" sz="3200" dirty="0">
                <a:cs typeface="Times New Roman" panose="02020603050405020304" pitchFamily="18" charset="0"/>
              </a:rPr>
              <a:t>Модель логопедической работы</a:t>
            </a:r>
            <a:endParaRPr lang="ru-RU" sz="3200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D6B48AF-73D2-71AD-4A0B-647DC9DFED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4118" y="1943894"/>
            <a:ext cx="2378375" cy="617537"/>
          </a:xfrm>
        </p:spPr>
        <p:txBody>
          <a:bodyPr/>
          <a:lstStyle/>
          <a:p>
            <a:r>
              <a:rPr lang="ru-RU" sz="2400" dirty="0">
                <a:cs typeface="Times New Roman" panose="02020603050405020304" pitchFamily="18" charset="0"/>
              </a:rPr>
              <a:t>Первый этап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FF779893-FE6C-CCFE-1E49-EF8298CCAE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3450" y="2753248"/>
            <a:ext cx="2779713" cy="33561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ru-RU" sz="26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u="sng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100" u="sng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Формирование ориентировки в смысловой цельности рассказа</a:t>
            </a:r>
          </a:p>
          <a:p>
            <a:pPr>
              <a:lnSpc>
                <a:spcPct val="110000"/>
              </a:lnSpc>
              <a:spcBef>
                <a:spcPts val="500"/>
              </a:spcBef>
            </a:pPr>
            <a:endParaRPr lang="ru-RU" sz="2100" dirty="0">
              <a:solidFill>
                <a:schemeClr val="tx1"/>
              </a:solidFill>
              <a:effectLst/>
              <a:ea typeface="Aptos" panose="020B0004020202020204" pitchFamily="34" charset="0"/>
            </a:endParaRPr>
          </a:p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ru-RU" sz="21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2.Овладение детьми языковыми средствами, необходимыми для составления связных высказываний в форме описания.</a:t>
            </a:r>
          </a:p>
          <a:p>
            <a:pPr algn="just"/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41BD66C6-F2B2-5ED6-3A6E-A935A9B001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6141" y="2835910"/>
            <a:ext cx="2779713" cy="327348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1. Обучение составлению описательного рассказа по представленным схемам.</a:t>
            </a:r>
          </a:p>
          <a:p>
            <a:r>
              <a:rPr lang="ru-RU" u="sng" dirty="0">
                <a:solidFill>
                  <a:schemeClr val="tx1"/>
                </a:solidFill>
                <a:cs typeface="Times New Roman" panose="02020603050405020304" pitchFamily="18" charset="0"/>
              </a:rPr>
              <a:t>2. Закрепление навыка составления описательного рассказа по схеме.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86CB46F2-19AD-7A40-6C10-573549BF9A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96528" y="2835275"/>
            <a:ext cx="2779713" cy="335615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cs typeface="Times New Roman" panose="02020603050405020304" pitchFamily="18" charset="0"/>
              </a:rPr>
              <a:t>1. Обучение составлению описательного рассказа без использования схем.</a:t>
            </a:r>
          </a:p>
          <a:p>
            <a:r>
              <a:rPr lang="ru-RU" u="sng" dirty="0">
                <a:solidFill>
                  <a:schemeClr val="tx1"/>
                </a:solidFill>
                <a:cs typeface="Times New Roman" panose="02020603050405020304" pitchFamily="18" charset="0"/>
              </a:rPr>
              <a:t>2. Закрепление навыка самостоятельного составления описательного рассказа.</a:t>
            </a:r>
          </a:p>
          <a:p>
            <a:endParaRPr lang="ru-RU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96C83C03-B287-A08E-ED53-90A9AC7BCB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6812" y="1943894"/>
            <a:ext cx="2378375" cy="687981"/>
          </a:xfrm>
        </p:spPr>
        <p:txBody>
          <a:bodyPr/>
          <a:lstStyle/>
          <a:p>
            <a:r>
              <a:rPr lang="ru-RU" sz="2400" dirty="0">
                <a:cs typeface="Times New Roman" panose="02020603050405020304" pitchFamily="18" charset="0"/>
              </a:rPr>
              <a:t>Второй этап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2792CB0B-822F-444D-AE35-060A60D676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79507" y="1943894"/>
            <a:ext cx="2378375" cy="687981"/>
          </a:xfrm>
        </p:spPr>
        <p:txBody>
          <a:bodyPr/>
          <a:lstStyle/>
          <a:p>
            <a:r>
              <a:rPr lang="ru-RU" sz="2400" dirty="0">
                <a:cs typeface="Times New Roman" panose="02020603050405020304" pitchFamily="18" charset="0"/>
              </a:rPr>
              <a:t>Третий этап</a:t>
            </a: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1965E105-5401-47B3-B170-96C3CCD0CF34}"/>
              </a:ext>
            </a:extLst>
          </p:cNvPr>
          <p:cNvSpPr/>
          <p:nvPr/>
        </p:nvSpPr>
        <p:spPr>
          <a:xfrm>
            <a:off x="479132" y="1437193"/>
            <a:ext cx="739534" cy="741237"/>
          </a:xfrm>
          <a:prstGeom prst="ellipse">
            <a:avLst/>
          </a:prstGeom>
          <a:solidFill>
            <a:srgbClr val="083D8A"/>
          </a:solidFill>
          <a:ln w="31750">
            <a:solidFill>
              <a:schemeClr val="bg1"/>
            </a:solidFill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700" dirty="0">
                <a:solidFill>
                  <a:schemeClr val="bg1"/>
                </a:solidFill>
                <a:latin typeface="Univers" panose="020B0503020202020204" pitchFamily="34" charset="0"/>
                <a:ea typeface="Microsoft YaHei Light" panose="020B0502040204020203" pitchFamily="34" charset="-122"/>
                <a:sym typeface="思源黑体 CN Medium" panose="020B0600000000000000" pitchFamily="34" charset="-122"/>
              </a:rPr>
              <a:t>1</a:t>
            </a:r>
            <a:endParaRPr lang="zh-CN" altLang="en-US" sz="2700" dirty="0">
              <a:solidFill>
                <a:schemeClr val="bg1"/>
              </a:solidFill>
              <a:latin typeface="Univers" panose="020B0503020202020204" pitchFamily="34" charset="0"/>
              <a:ea typeface="Microsoft YaHei Light" panose="020B0502040204020203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26" name="Oval 10">
            <a:extLst>
              <a:ext uri="{FF2B5EF4-FFF2-40B4-BE49-F238E27FC236}">
                <a16:creationId xmlns:a16="http://schemas.microsoft.com/office/drawing/2014/main" id="{1646F1D2-C8AE-4205-9532-5DB08C57E46A}"/>
              </a:ext>
            </a:extLst>
          </p:cNvPr>
          <p:cNvSpPr/>
          <p:nvPr/>
        </p:nvSpPr>
        <p:spPr>
          <a:xfrm>
            <a:off x="4329344" y="1437193"/>
            <a:ext cx="739534" cy="741237"/>
          </a:xfrm>
          <a:prstGeom prst="ellipse">
            <a:avLst/>
          </a:prstGeom>
          <a:solidFill>
            <a:srgbClr val="356BAA"/>
          </a:solidFill>
          <a:ln w="31750">
            <a:solidFill>
              <a:schemeClr val="bg1"/>
            </a:solidFill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chemeClr val="bg1"/>
                </a:solidFill>
                <a:latin typeface="Univers" panose="020B0503020202020204" pitchFamily="34" charset="0"/>
                <a:ea typeface="Microsoft YaHei Light" panose="020B0502040204020203" pitchFamily="34" charset="-122"/>
                <a:sym typeface="思源黑体 CN Medium" panose="020B0600000000000000" pitchFamily="34" charset="-122"/>
              </a:rPr>
              <a:t>2</a:t>
            </a:r>
            <a:endParaRPr lang="zh-CN" altLang="en-US" sz="2700" dirty="0">
              <a:solidFill>
                <a:schemeClr val="bg1"/>
              </a:solidFill>
              <a:latin typeface="Univers" panose="020B0503020202020204" pitchFamily="34" charset="0"/>
              <a:ea typeface="Microsoft YaHei Light" panose="020B0502040204020203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27" name="Oval 10">
            <a:extLst>
              <a:ext uri="{FF2B5EF4-FFF2-40B4-BE49-F238E27FC236}">
                <a16:creationId xmlns:a16="http://schemas.microsoft.com/office/drawing/2014/main" id="{5C3EEC13-6215-411D-BAF5-535BE712C8B2}"/>
              </a:ext>
            </a:extLst>
          </p:cNvPr>
          <p:cNvSpPr/>
          <p:nvPr/>
        </p:nvSpPr>
        <p:spPr>
          <a:xfrm>
            <a:off x="8102038" y="1437193"/>
            <a:ext cx="739534" cy="741237"/>
          </a:xfrm>
          <a:prstGeom prst="ellipse">
            <a:avLst/>
          </a:prstGeom>
          <a:solidFill>
            <a:srgbClr val="96A4BF"/>
          </a:solidFill>
          <a:ln w="31750">
            <a:solidFill>
              <a:schemeClr val="bg1"/>
            </a:solidFill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chemeClr val="bg1"/>
                </a:solidFill>
                <a:latin typeface="Univers" panose="020B0503020202020204" pitchFamily="34" charset="0"/>
                <a:ea typeface="Microsoft YaHei Light" panose="020B0502040204020203" pitchFamily="34" charset="-122"/>
                <a:sym typeface="思源黑体 CN Medium" panose="020B0600000000000000" pitchFamily="34" charset="-122"/>
              </a:rPr>
              <a:t>3</a:t>
            </a:r>
            <a:endParaRPr lang="zh-CN" altLang="en-US" sz="2700" dirty="0">
              <a:solidFill>
                <a:schemeClr val="bg1"/>
              </a:solidFill>
              <a:latin typeface="Univers" panose="020B0503020202020204" pitchFamily="34" charset="0"/>
              <a:ea typeface="Microsoft YaHei Light" panose="020B0502040204020203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812657-611A-4CBD-0A1A-C7C00C689EBC}"/>
              </a:ext>
            </a:extLst>
          </p:cNvPr>
          <p:cNvSpPr/>
          <p:nvPr/>
        </p:nvSpPr>
        <p:spPr>
          <a:xfrm>
            <a:off x="9069977" y="217591"/>
            <a:ext cx="2877514" cy="11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55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133F2-CFAF-3FC6-899A-1BE55A643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170958E-8D52-D81A-EFB9-AA2FA95379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8829" y="2374847"/>
            <a:ext cx="10515600" cy="191928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Как организовать трёхстороннее взаимодействие логопеда, воспитателя и родителей и внедрить разработанную мною модель в эту работу?</a:t>
            </a:r>
            <a:endParaRPr lang="ru-RU" sz="4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A66E78-22CC-D640-271C-E854423B4FE9}"/>
              </a:ext>
            </a:extLst>
          </p:cNvPr>
          <p:cNvSpPr/>
          <p:nvPr/>
        </p:nvSpPr>
        <p:spPr>
          <a:xfrm>
            <a:off x="9177618" y="197412"/>
            <a:ext cx="2877514" cy="11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E83DEF4-0FC7-652B-5388-FF18BCDA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38" y="462223"/>
            <a:ext cx="2491991" cy="140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87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39C4A-49C4-53F5-32E7-8887FEAB4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E9095A80-AF5C-B873-5BA7-D7ABD5893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8829" y="2374847"/>
            <a:ext cx="10515600" cy="1919287"/>
          </a:xfrm>
        </p:spPr>
        <p:txBody>
          <a:bodyPr>
            <a:noAutofit/>
          </a:bodyPr>
          <a:lstStyle/>
          <a:p>
            <a:pPr algn="ctr"/>
            <a:endParaRPr lang="ru-RU" sz="4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05E531-DE00-8EFC-27E8-D94D68792482}"/>
              </a:ext>
            </a:extLst>
          </p:cNvPr>
          <p:cNvSpPr/>
          <p:nvPr/>
        </p:nvSpPr>
        <p:spPr>
          <a:xfrm>
            <a:off x="9177618" y="197412"/>
            <a:ext cx="2877514" cy="11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95AA964-ED84-E1D9-CFE6-928FBB0E1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38" y="462223"/>
            <a:ext cx="2491991" cy="140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1F6C33-B8B5-D03B-F763-D85A06168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462223"/>
            <a:ext cx="11394831" cy="56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1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D9349-8D05-617B-FAA6-65A5B7F1C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C1660D0-DB5D-ABB3-201B-ABFCA6F045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8829" y="2374847"/>
            <a:ext cx="10515600" cy="191928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А что включить в образовательный сайт, чтобы он действительной помогал в работе?</a:t>
            </a:r>
            <a:endParaRPr lang="ru-RU" sz="4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63E9189-6176-2C71-EDEC-3057B05130E1}"/>
              </a:ext>
            </a:extLst>
          </p:cNvPr>
          <p:cNvSpPr/>
          <p:nvPr/>
        </p:nvSpPr>
        <p:spPr>
          <a:xfrm>
            <a:off x="9177618" y="197412"/>
            <a:ext cx="2877514" cy="11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F02F193-8700-756B-A99A-0D384798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438" y="462223"/>
            <a:ext cx="2491991" cy="140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15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EE61E-FBCA-E7B2-61D2-BC58D8E8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97">
            <a:extLst>
              <a:ext uri="{FF2B5EF4-FFF2-40B4-BE49-F238E27FC236}">
                <a16:creationId xmlns:a16="http://schemas.microsoft.com/office/drawing/2014/main" id="{A8363259-361E-0977-809C-B72308C51DE3}"/>
              </a:ext>
            </a:extLst>
          </p:cNvPr>
          <p:cNvSpPr/>
          <p:nvPr/>
        </p:nvSpPr>
        <p:spPr>
          <a:xfrm>
            <a:off x="4575757" y="3470263"/>
            <a:ext cx="3040486" cy="1345705"/>
          </a:xfrm>
          <a:prstGeom prst="roundRect">
            <a:avLst>
              <a:gd name="adj" fmla="val 10056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9" name="Rectangle: Rounded Corners 97">
            <a:extLst>
              <a:ext uri="{FF2B5EF4-FFF2-40B4-BE49-F238E27FC236}">
                <a16:creationId xmlns:a16="http://schemas.microsoft.com/office/drawing/2014/main" id="{E85F728C-4662-B6AB-C909-94DCFEFB9188}"/>
              </a:ext>
            </a:extLst>
          </p:cNvPr>
          <p:cNvSpPr/>
          <p:nvPr/>
        </p:nvSpPr>
        <p:spPr>
          <a:xfrm>
            <a:off x="2874629" y="5284275"/>
            <a:ext cx="3040486" cy="1345705"/>
          </a:xfrm>
          <a:prstGeom prst="roundRect">
            <a:avLst>
              <a:gd name="adj" fmla="val 10056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5" name="Rectangle: Rounded Corners 97">
            <a:extLst>
              <a:ext uri="{FF2B5EF4-FFF2-40B4-BE49-F238E27FC236}">
                <a16:creationId xmlns:a16="http://schemas.microsoft.com/office/drawing/2014/main" id="{D72C931D-11D5-0468-368E-D64BA2428B31}"/>
              </a:ext>
            </a:extLst>
          </p:cNvPr>
          <p:cNvSpPr/>
          <p:nvPr/>
        </p:nvSpPr>
        <p:spPr>
          <a:xfrm>
            <a:off x="4575757" y="1639770"/>
            <a:ext cx="3040486" cy="1345705"/>
          </a:xfrm>
          <a:prstGeom prst="roundRect">
            <a:avLst>
              <a:gd name="adj" fmla="val 10056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9" name="Rectangle: Rounded Corners 97">
            <a:extLst>
              <a:ext uri="{FF2B5EF4-FFF2-40B4-BE49-F238E27FC236}">
                <a16:creationId xmlns:a16="http://schemas.microsoft.com/office/drawing/2014/main" id="{0908F6C2-2F63-4254-845C-730D5241C926}"/>
              </a:ext>
            </a:extLst>
          </p:cNvPr>
          <p:cNvSpPr/>
          <p:nvPr/>
        </p:nvSpPr>
        <p:spPr>
          <a:xfrm>
            <a:off x="1065999" y="1639770"/>
            <a:ext cx="3040486" cy="1345705"/>
          </a:xfrm>
          <a:prstGeom prst="roundRect">
            <a:avLst>
              <a:gd name="adj" fmla="val 10056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7" name="Скругленный прямоугольник 7">
            <a:extLst>
              <a:ext uri="{FF2B5EF4-FFF2-40B4-BE49-F238E27FC236}">
                <a16:creationId xmlns:a16="http://schemas.microsoft.com/office/drawing/2014/main" id="{2A8314A4-53F5-A505-F650-1CC85093EA07}"/>
              </a:ext>
            </a:extLst>
          </p:cNvPr>
          <p:cNvSpPr/>
          <p:nvPr/>
        </p:nvSpPr>
        <p:spPr>
          <a:xfrm>
            <a:off x="4668815" y="3587817"/>
            <a:ext cx="2862268" cy="1110598"/>
          </a:xfrm>
          <a:prstGeom prst="roundRect">
            <a:avLst/>
          </a:prstGeom>
          <a:solidFill>
            <a:srgbClr val="FFFFFF"/>
          </a:solidFill>
          <a:ln>
            <a:solidFill>
              <a:srgbClr val="003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7">
            <a:extLst>
              <a:ext uri="{FF2B5EF4-FFF2-40B4-BE49-F238E27FC236}">
                <a16:creationId xmlns:a16="http://schemas.microsoft.com/office/drawing/2014/main" id="{1182C13C-061D-0F4C-ED41-8D197F423114}"/>
              </a:ext>
            </a:extLst>
          </p:cNvPr>
          <p:cNvSpPr/>
          <p:nvPr/>
        </p:nvSpPr>
        <p:spPr>
          <a:xfrm>
            <a:off x="2973557" y="5398873"/>
            <a:ext cx="2863388" cy="1110598"/>
          </a:xfrm>
          <a:prstGeom prst="roundRect">
            <a:avLst/>
          </a:prstGeom>
          <a:solidFill>
            <a:srgbClr val="FFFFFF"/>
          </a:solidFill>
          <a:ln>
            <a:solidFill>
              <a:srgbClr val="003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Форма обратной связи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Скругленный прямоугольник 7">
            <a:extLst>
              <a:ext uri="{FF2B5EF4-FFF2-40B4-BE49-F238E27FC236}">
                <a16:creationId xmlns:a16="http://schemas.microsoft.com/office/drawing/2014/main" id="{7B6834CE-D224-ED23-8582-D129586A9B6C}"/>
              </a:ext>
            </a:extLst>
          </p:cNvPr>
          <p:cNvSpPr/>
          <p:nvPr/>
        </p:nvSpPr>
        <p:spPr>
          <a:xfrm>
            <a:off x="4664307" y="1768288"/>
            <a:ext cx="2863388" cy="1110598"/>
          </a:xfrm>
          <a:prstGeom prst="roundRect">
            <a:avLst/>
          </a:prstGeom>
          <a:solidFill>
            <a:srgbClr val="FFFFFF"/>
          </a:solidFill>
          <a:ln>
            <a:solidFill>
              <a:srgbClr val="003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7">
            <a:extLst>
              <a:ext uri="{FF2B5EF4-FFF2-40B4-BE49-F238E27FC236}">
                <a16:creationId xmlns:a16="http://schemas.microsoft.com/office/drawing/2014/main" id="{ED1A9AE3-0B76-06C6-B6E5-EF8EF2A23DA2}"/>
              </a:ext>
            </a:extLst>
          </p:cNvPr>
          <p:cNvSpPr/>
          <p:nvPr/>
        </p:nvSpPr>
        <p:spPr>
          <a:xfrm>
            <a:off x="1139332" y="1770500"/>
            <a:ext cx="2863388" cy="1110598"/>
          </a:xfrm>
          <a:prstGeom prst="roundRect">
            <a:avLst/>
          </a:prstGeom>
          <a:solidFill>
            <a:srgbClr val="FFFFFF"/>
          </a:solidFill>
          <a:ln>
            <a:solidFill>
              <a:srgbClr val="003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: Rounded Corners 97">
            <a:extLst>
              <a:ext uri="{FF2B5EF4-FFF2-40B4-BE49-F238E27FC236}">
                <a16:creationId xmlns:a16="http://schemas.microsoft.com/office/drawing/2014/main" id="{11C4D0CD-DC1D-94AB-DEAC-EC6C6FABE1B5}"/>
              </a:ext>
            </a:extLst>
          </p:cNvPr>
          <p:cNvSpPr/>
          <p:nvPr/>
        </p:nvSpPr>
        <p:spPr>
          <a:xfrm>
            <a:off x="660552" y="224168"/>
            <a:ext cx="8101612" cy="923525"/>
          </a:xfrm>
          <a:prstGeom prst="roundRect">
            <a:avLst>
              <a:gd name="adj" fmla="val 10056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82BB903-91D6-A767-2040-C481F2025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53" y="228020"/>
            <a:ext cx="8101612" cy="92352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Образовательный сайт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11DFE-CE64-5035-902A-3E2E64641346}"/>
              </a:ext>
            </a:extLst>
          </p:cNvPr>
          <p:cNvSpPr txBox="1"/>
          <p:nvPr/>
        </p:nvSpPr>
        <p:spPr>
          <a:xfrm>
            <a:off x="858914" y="1817968"/>
            <a:ext cx="3274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6600" b="1">
                <a:solidFill>
                  <a:schemeClr val="tx1">
                    <a:lumMod val="85000"/>
                    <a:lumOff val="15000"/>
                  </a:schemeClr>
                </a:solidFill>
                <a:latin typeface="Outfit Black" pitchFamily="2" charset="0"/>
                <a:ea typeface="Permanent Marker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Методические рекомендации для родителей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DD034-956F-96CC-E739-DD79FA218CC1}"/>
              </a:ext>
            </a:extLst>
          </p:cNvPr>
          <p:cNvSpPr txBox="1"/>
          <p:nvPr/>
        </p:nvSpPr>
        <p:spPr>
          <a:xfrm>
            <a:off x="4699891" y="1815755"/>
            <a:ext cx="279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6600" b="1">
                <a:solidFill>
                  <a:schemeClr val="tx1">
                    <a:lumMod val="85000"/>
                    <a:lumOff val="15000"/>
                  </a:schemeClr>
                </a:solidFill>
                <a:latin typeface="Outfit Black" pitchFamily="2" charset="0"/>
                <a:ea typeface="Permanent Marker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000" b="0" dirty="0">
                <a:latin typeface="Century Gothic" panose="020B0502020202020204" pitchFamily="34" charset="0"/>
              </a:rPr>
              <a:t>Методические рекомендации для педагогов</a:t>
            </a:r>
            <a:endParaRPr lang="en-US" sz="2000" b="0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BBC3C2-5F14-30AC-7B42-7D043A21C37F}"/>
              </a:ext>
            </a:extLst>
          </p:cNvPr>
          <p:cNvSpPr txBox="1"/>
          <p:nvPr/>
        </p:nvSpPr>
        <p:spPr>
          <a:xfrm>
            <a:off x="4721653" y="3789172"/>
            <a:ext cx="2763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spcBef>
                <a:spcPts val="1200"/>
              </a:spcBef>
              <a:defRPr sz="6600" b="1">
                <a:solidFill>
                  <a:schemeClr val="tx1">
                    <a:lumMod val="85000"/>
                    <a:lumOff val="15000"/>
                  </a:schemeClr>
                </a:solidFill>
                <a:latin typeface="Outfit Black" pitchFamily="2" charset="0"/>
                <a:ea typeface="Permanent Marker" panose="02000000000000000000" pitchFamily="2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sz="2000" b="0" dirty="0">
                <a:latin typeface="Century Gothic" panose="020B0502020202020204" pitchFamily="34" charset="0"/>
              </a:rPr>
              <a:t>Подборка игр и упражнений</a:t>
            </a:r>
            <a:endParaRPr lang="en-US" sz="2000" b="0" dirty="0">
              <a:latin typeface="Century Gothic" panose="020B0502020202020204" pitchFamily="34" charset="0"/>
            </a:endParaRPr>
          </a:p>
        </p:txBody>
      </p: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03CA645F-A470-37BF-84C5-975A336BBB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507958" y="1639770"/>
            <a:ext cx="2742781" cy="4990210"/>
          </a:xfrm>
          <a:prstGeom prst="rect">
            <a:avLst/>
          </a:prstGeom>
          <a:noFill/>
          <a:ln>
            <a:noFill/>
          </a:ln>
          <a:effectLst>
            <a:outerShdw blurRad="508000" dist="190500" dir="8100000" sx="103000" sy="103000" algn="tr" rotWithShape="0">
              <a:prstClr val="black">
                <a:alpha val="25000"/>
              </a:prstClr>
            </a:outerShdw>
          </a:effectLst>
        </p:spPr>
      </p:pic>
      <p:sp>
        <p:nvSpPr>
          <p:cNvPr id="26" name="Rectangle: Rounded Corners 97">
            <a:extLst>
              <a:ext uri="{FF2B5EF4-FFF2-40B4-BE49-F238E27FC236}">
                <a16:creationId xmlns:a16="http://schemas.microsoft.com/office/drawing/2014/main" id="{8763EAC2-E09A-4741-99A8-B8C38AC47398}"/>
              </a:ext>
            </a:extLst>
          </p:cNvPr>
          <p:cNvSpPr/>
          <p:nvPr/>
        </p:nvSpPr>
        <p:spPr>
          <a:xfrm>
            <a:off x="1065999" y="3464907"/>
            <a:ext cx="3040486" cy="1345705"/>
          </a:xfrm>
          <a:prstGeom prst="roundRect">
            <a:avLst>
              <a:gd name="adj" fmla="val 10056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5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27" name="Скругленный прямоугольник 7">
            <a:extLst>
              <a:ext uri="{FF2B5EF4-FFF2-40B4-BE49-F238E27FC236}">
                <a16:creationId xmlns:a16="http://schemas.microsoft.com/office/drawing/2014/main" id="{C17CFACC-4AF7-4E8E-BC4C-3C41838A0AF1}"/>
              </a:ext>
            </a:extLst>
          </p:cNvPr>
          <p:cNvSpPr/>
          <p:nvPr/>
        </p:nvSpPr>
        <p:spPr>
          <a:xfrm>
            <a:off x="1159058" y="3582461"/>
            <a:ext cx="2862268" cy="1110598"/>
          </a:xfrm>
          <a:prstGeom prst="roundRect">
            <a:avLst/>
          </a:prstGeom>
          <a:solidFill>
            <a:srgbClr val="FFFFFF"/>
          </a:solidFill>
          <a:ln>
            <a:solidFill>
              <a:srgbClr val="003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Описание логопедической работы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2AABAE6-479B-4B53-BC24-CAF93EA0C2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1" t="15278" r="36253" b="6870"/>
          <a:stretch/>
        </p:blipFill>
        <p:spPr>
          <a:xfrm>
            <a:off x="8680328" y="2018381"/>
            <a:ext cx="2398039" cy="421096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0EEECA-88E3-33F6-BBF6-BB47F669550E}"/>
              </a:ext>
            </a:extLst>
          </p:cNvPr>
          <p:cNvSpPr/>
          <p:nvPr/>
        </p:nvSpPr>
        <p:spPr>
          <a:xfrm>
            <a:off x="9080025" y="87914"/>
            <a:ext cx="2877514" cy="11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027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44296-50D0-7E0B-4D7C-89C74162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222" y="156716"/>
            <a:ext cx="6846396" cy="923525"/>
          </a:xfrm>
        </p:spPr>
        <p:txBody>
          <a:bodyPr/>
          <a:lstStyle/>
          <a:p>
            <a:r>
              <a:rPr lang="ru-RU" sz="2800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Формирование ориентировки в смысловой цельности рассказа</a:t>
            </a:r>
            <a:endParaRPr lang="ru-RU" sz="2800" dirty="0"/>
          </a:p>
        </p:txBody>
      </p:sp>
      <p:sp>
        <p:nvSpPr>
          <p:cNvPr id="5" name="Oval 10">
            <a:extLst>
              <a:ext uri="{FF2B5EF4-FFF2-40B4-BE49-F238E27FC236}">
                <a16:creationId xmlns:a16="http://schemas.microsoft.com/office/drawing/2014/main" id="{392DE398-DC0C-375B-5EE2-3104926CF94F}"/>
              </a:ext>
            </a:extLst>
          </p:cNvPr>
          <p:cNvSpPr/>
          <p:nvPr/>
        </p:nvSpPr>
        <p:spPr>
          <a:xfrm>
            <a:off x="247369" y="247861"/>
            <a:ext cx="739534" cy="741237"/>
          </a:xfrm>
          <a:prstGeom prst="ellipse">
            <a:avLst/>
          </a:prstGeom>
          <a:solidFill>
            <a:srgbClr val="083D8A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2700" dirty="0">
                <a:solidFill>
                  <a:schemeClr val="bg1"/>
                </a:solidFill>
                <a:latin typeface="Univers" panose="020B0503020202020204" pitchFamily="34" charset="0"/>
                <a:ea typeface="Microsoft YaHei Light" panose="020B0502040204020203" pitchFamily="34" charset="-122"/>
                <a:sym typeface="思源黑体 CN Medium" panose="020B0600000000000000" pitchFamily="34" charset="-122"/>
              </a:rPr>
              <a:t>1</a:t>
            </a:r>
            <a:endParaRPr lang="zh-CN" altLang="en-US" sz="2700" dirty="0">
              <a:solidFill>
                <a:schemeClr val="bg1"/>
              </a:solidFill>
              <a:latin typeface="Univers" panose="020B0503020202020204" pitchFamily="34" charset="0"/>
              <a:ea typeface="Microsoft YaHei Light" panose="020B0502040204020203" pitchFamily="34" charset="-122"/>
              <a:sym typeface="思源黑体 CN Medium" panose="020B0600000000000000" pitchFamily="34" charset="-122"/>
            </a:endParaRPr>
          </a:p>
        </p:txBody>
      </p:sp>
      <p:sp>
        <p:nvSpPr>
          <p:cNvPr id="6" name="işḻiḋè">
            <a:extLst>
              <a:ext uri="{FF2B5EF4-FFF2-40B4-BE49-F238E27FC236}">
                <a16:creationId xmlns:a16="http://schemas.microsoft.com/office/drawing/2014/main" id="{49364084-10C7-908A-9496-81BFFC170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V="1">
            <a:off x="457113" y="2170519"/>
            <a:ext cx="4396826" cy="4115981"/>
          </a:xfrm>
          <a:prstGeom prst="roundRect">
            <a:avLst>
              <a:gd name="adj" fmla="val 12272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Игры: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«Что пропало</a:t>
            </a:r>
            <a:r>
              <a:rPr lang="en-US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?</a:t>
            </a: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«Таня и Ваня»</a:t>
            </a:r>
          </a:p>
          <a:p>
            <a:pPr algn="ctr"/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Приемы: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Погружение в игровую ситуацию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Сравнение описательного рассказа от набора слов, бессвязного набора предложений, отдельного коммуникативно слабого или коммуникативно сильного предложения</a:t>
            </a:r>
          </a:p>
        </p:txBody>
      </p:sp>
      <p:pic>
        <p:nvPicPr>
          <p:cNvPr id="8" name="Рисунок 7" descr="Изображение выглядит как электроника, блокнот, компьютер, ноутб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D6D1E4-B64F-FCEA-D4BF-CD64499ED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61" y="2110798"/>
            <a:ext cx="7957248" cy="4412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8CFF0-D2D1-D39C-37A6-2CC271597917}"/>
              </a:ext>
            </a:extLst>
          </p:cNvPr>
          <p:cNvSpPr txBox="1"/>
          <p:nvPr/>
        </p:nvSpPr>
        <p:spPr>
          <a:xfrm>
            <a:off x="986903" y="409399"/>
            <a:ext cx="90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ЭТАП</a:t>
            </a:r>
          </a:p>
        </p:txBody>
      </p:sp>
      <p:pic>
        <p:nvPicPr>
          <p:cNvPr id="4" name="Рисунок 3" descr="Преподаватель со сплошной заливкой">
            <a:extLst>
              <a:ext uri="{FF2B5EF4-FFF2-40B4-BE49-F238E27FC236}">
                <a16:creationId xmlns:a16="http://schemas.microsoft.com/office/drawing/2014/main" id="{328E6BC8-0D6B-6DB7-9371-2CD25162BE4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369" y="1202166"/>
            <a:ext cx="614059" cy="614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F77B19-B94A-7635-174E-8BC39893ECC0}"/>
              </a:ext>
            </a:extLst>
          </p:cNvPr>
          <p:cNvSpPr txBox="1"/>
          <p:nvPr/>
        </p:nvSpPr>
        <p:spPr>
          <a:xfrm>
            <a:off x="876370" y="1256048"/>
            <a:ext cx="3715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Реализуют родители </a:t>
            </a:r>
            <a:r>
              <a:rPr lang="ru-RU" sz="1400" b="1" dirty="0">
                <a:solidFill>
                  <a:schemeClr val="accent1"/>
                </a:solidFill>
                <a:latin typeface="Century Gothic" panose="020B0502020202020204" pitchFamily="34" charset="0"/>
                <a:ea typeface="Aptos" panose="020B0004020202020204" pitchFamily="34" charset="0"/>
              </a:rPr>
              <a:t>и воспитатели с</a:t>
            </a:r>
            <a:r>
              <a:rPr lang="ru-RU" sz="14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 использованием образовательного сайта</a:t>
            </a:r>
            <a:endParaRPr lang="ru-RU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F19EF32-B13C-441C-9C68-1A72E0219D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" t="3087" b="89152"/>
          <a:stretch/>
        </p:blipFill>
        <p:spPr>
          <a:xfrm>
            <a:off x="6010275" y="2422301"/>
            <a:ext cx="5193951" cy="30679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832D30-C9FE-4CA9-A651-5273C6591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275" y="2241986"/>
            <a:ext cx="5193951" cy="18031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657FDE-0CCD-7294-BF1B-975D5F8F20C1}"/>
              </a:ext>
            </a:extLst>
          </p:cNvPr>
          <p:cNvSpPr/>
          <p:nvPr/>
        </p:nvSpPr>
        <p:spPr>
          <a:xfrm>
            <a:off x="8832501" y="247861"/>
            <a:ext cx="2743200" cy="1329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0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2AB1F-8B9C-9FC7-576D-2847956A5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DC76D-B9DB-9046-18DE-1A991B7FAB1C}"/>
              </a:ext>
            </a:extLst>
          </p:cNvPr>
          <p:cNvSpPr/>
          <p:nvPr/>
        </p:nvSpPr>
        <p:spPr>
          <a:xfrm>
            <a:off x="9047702" y="264642"/>
            <a:ext cx="2558144" cy="1086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E80F1B-902B-CFB6-8878-13AB4A56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015" y="169536"/>
            <a:ext cx="6931687" cy="1086512"/>
          </a:xfrm>
        </p:spPr>
        <p:txBody>
          <a:bodyPr/>
          <a:lstStyle/>
          <a:p>
            <a:r>
              <a:rPr lang="ru-RU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Овладение детьми языковыми средствами, необходимыми для составления связных высказываний в форме описания.</a:t>
            </a:r>
            <a:br>
              <a:rPr lang="ru-RU" sz="2800" u="sng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</a:br>
            <a:endParaRPr lang="ru-RU" sz="1600" dirty="0"/>
          </a:p>
        </p:txBody>
      </p:sp>
      <p:sp>
        <p:nvSpPr>
          <p:cNvPr id="5" name="Oval 10">
            <a:extLst>
              <a:ext uri="{FF2B5EF4-FFF2-40B4-BE49-F238E27FC236}">
                <a16:creationId xmlns:a16="http://schemas.microsoft.com/office/drawing/2014/main" id="{A91DEE89-DB9D-9D7F-F8A6-2EB769C517EB}"/>
              </a:ext>
            </a:extLst>
          </p:cNvPr>
          <p:cNvSpPr/>
          <p:nvPr/>
        </p:nvSpPr>
        <p:spPr>
          <a:xfrm>
            <a:off x="257417" y="264642"/>
            <a:ext cx="739534" cy="741237"/>
          </a:xfrm>
          <a:prstGeom prst="ellipse">
            <a:avLst/>
          </a:prstGeom>
          <a:solidFill>
            <a:srgbClr val="083D8A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" panose="020B0503020202020204" pitchFamily="34" charset="0"/>
                <a:ea typeface="Microsoft YaHei Light" panose="020B0502040204020203" pitchFamily="34" charset="-122"/>
                <a:cs typeface="+mn-cs"/>
                <a:sym typeface="思源黑体 CN Medium" panose="020B0600000000000000" pitchFamily="34" charset="-122"/>
              </a:rPr>
              <a:t>1</a:t>
            </a: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 panose="020B0503020202020204" pitchFamily="34" charset="0"/>
              <a:ea typeface="Microsoft YaHei Light" panose="020B0502040204020203" pitchFamily="34" charset="-122"/>
              <a:cs typeface="+mn-cs"/>
              <a:sym typeface="思源黑体 CN Medium" panose="020B0600000000000000" pitchFamily="34" charset="-122"/>
            </a:endParaRPr>
          </a:p>
        </p:txBody>
      </p:sp>
      <p:sp>
        <p:nvSpPr>
          <p:cNvPr id="6" name="işḻiḋè">
            <a:extLst>
              <a:ext uri="{FF2B5EF4-FFF2-40B4-BE49-F238E27FC236}">
                <a16:creationId xmlns:a16="http://schemas.microsoft.com/office/drawing/2014/main" id="{C8FE1D13-28A4-275A-3D7F-80B8B99468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V="1">
            <a:off x="437591" y="2076253"/>
            <a:ext cx="4154503" cy="4667859"/>
          </a:xfrm>
          <a:prstGeom prst="roundRect">
            <a:avLst>
              <a:gd name="adj" fmla="val 12272"/>
            </a:avLst>
          </a:prstGeom>
          <a:solidFill>
            <a:schemeClr val="bg1"/>
          </a:solidFill>
          <a:ln>
            <a:noFill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altLang="zh-CN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Задачи:</a:t>
            </a:r>
          </a:p>
          <a:p>
            <a:pPr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Овладение языковыми средствами, необходимыми для составления описательных рассказов.</a:t>
            </a:r>
          </a:p>
          <a:p>
            <a:pPr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Формирование умения выделять существенные признаки и «детали» предмета.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Обучение «чтению» схем описательного рассказа.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9F86E8-B2E4-334C-1AED-F28F2FA271FB}"/>
              </a:ext>
            </a:extLst>
          </p:cNvPr>
          <p:cNvSpPr txBox="1"/>
          <p:nvPr/>
        </p:nvSpPr>
        <p:spPr>
          <a:xfrm>
            <a:off x="996951" y="435205"/>
            <a:ext cx="90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ЭТАП</a:t>
            </a:r>
          </a:p>
        </p:txBody>
      </p:sp>
      <p:sp>
        <p:nvSpPr>
          <p:cNvPr id="4" name="işḻiḋè">
            <a:extLst>
              <a:ext uri="{FF2B5EF4-FFF2-40B4-BE49-F238E27FC236}">
                <a16:creationId xmlns:a16="http://schemas.microsoft.com/office/drawing/2014/main" id="{86E473AB-0AED-4908-1CEA-CEA958C9BE5C}"/>
              </a:ext>
            </a:extLst>
          </p:cNvPr>
          <p:cNvSpPr txBox="1">
            <a:spLocks/>
          </p:cNvSpPr>
          <p:nvPr/>
        </p:nvSpPr>
        <p:spPr>
          <a:xfrm rot="10800000" flipV="1">
            <a:off x="6418038" y="1625381"/>
            <a:ext cx="5516545" cy="5118732"/>
          </a:xfrm>
          <a:prstGeom prst="roundRect">
            <a:avLst>
              <a:gd name="adj" fmla="val 12272"/>
            </a:avLst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>
            <a:outerShdw blurRad="381000" dist="63500" dir="8100000" sx="103000" sy="103000" algn="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Игры: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«Волшебник»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«Классификация предметов»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«Найди лишний предмет»</a:t>
            </a:r>
          </a:p>
          <a:p>
            <a:pPr algn="ctr">
              <a:lnSpc>
                <a:spcPct val="100000"/>
              </a:lnSpc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Приемы: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Активизация словаря признаков, путем включения анализаторной системы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Классификация предметов по признакам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Сравнение и обобщение с выделением лишнего элемента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altLang="zh-CN" sz="1800" dirty="0">
                <a:solidFill>
                  <a:schemeClr val="tx1"/>
                </a:solidFill>
                <a:latin typeface="Century Gothic" panose="020B0502020202020204" pitchFamily="34" charset="0"/>
                <a:sym typeface="思源黑体 CN Normal" panose="020B0400000000000000" pitchFamily="34" charset="-122"/>
              </a:rPr>
              <a:t>Предъявление модели признака в виде карточки как средство подготовки к описанию по схеме</a:t>
            </a:r>
          </a:p>
        </p:txBody>
      </p:sp>
      <p:pic>
        <p:nvPicPr>
          <p:cNvPr id="14" name="Рисунок 13" descr="Школьный класс со сплошной заливкой">
            <a:extLst>
              <a:ext uri="{FF2B5EF4-FFF2-40B4-BE49-F238E27FC236}">
                <a16:creationId xmlns:a16="http://schemas.microsoft.com/office/drawing/2014/main" id="{BA51297A-7CC2-DFEF-036D-631D268CBB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417" y="1289937"/>
            <a:ext cx="614059" cy="6140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50E400-30C8-0810-F840-78DF3EC35A92}"/>
              </a:ext>
            </a:extLst>
          </p:cNvPr>
          <p:cNvSpPr txBox="1"/>
          <p:nvPr/>
        </p:nvSpPr>
        <p:spPr>
          <a:xfrm>
            <a:off x="876370" y="1256048"/>
            <a:ext cx="37157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  <a:ea typeface="Aptos" panose="020B0004020202020204" pitchFamily="34" charset="0"/>
              </a:rPr>
              <a:t>Реализует логопед на занятиях по формированию лексико-грамматических средств языка</a:t>
            </a:r>
            <a:endParaRPr lang="ru-RU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87C207CA-B77D-49C2-A4F0-8E48799F147C}"/>
              </a:ext>
            </a:extLst>
          </p:cNvPr>
          <p:cNvSpPr/>
          <p:nvPr/>
        </p:nvSpPr>
        <p:spPr>
          <a:xfrm>
            <a:off x="4983688" y="3761837"/>
            <a:ext cx="1196340" cy="845820"/>
          </a:xfrm>
          <a:prstGeom prst="rightArrow">
            <a:avLst>
              <a:gd name="adj1" fmla="val 44595"/>
              <a:gd name="adj2" fmla="val 66216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94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rgbClr val="000000"/>
      </a:dk1>
      <a:lt1>
        <a:sysClr val="window" lastClr="FFFFFF"/>
      </a:lt1>
      <a:dk2>
        <a:srgbClr val="3A3A3A"/>
      </a:dk2>
      <a:lt2>
        <a:srgbClr val="E8E8E8"/>
      </a:lt2>
      <a:accent1>
        <a:srgbClr val="083D8A"/>
      </a:accent1>
      <a:accent2>
        <a:srgbClr val="366BAB"/>
      </a:accent2>
      <a:accent3>
        <a:srgbClr val="6385B9"/>
      </a:accent3>
      <a:accent4>
        <a:srgbClr val="97A5BF"/>
      </a:accent4>
      <a:accent5>
        <a:srgbClr val="B89506"/>
      </a:accent5>
      <a:accent6>
        <a:srgbClr val="FFFFFF"/>
      </a:accent6>
      <a:hlink>
        <a:srgbClr val="083D8A"/>
      </a:hlink>
      <a:folHlink>
        <a:srgbClr val="366BAB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1562</TotalTime>
  <Words>629</Words>
  <Application>Microsoft Office PowerPoint</Application>
  <PresentationFormat>Широкоэкранный</PresentationFormat>
  <Paragraphs>105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Microsoft YaHei Light</vt:lpstr>
      <vt:lpstr>Aptos</vt:lpstr>
      <vt:lpstr>Arial</vt:lpstr>
      <vt:lpstr>Calibri</vt:lpstr>
      <vt:lpstr>Century Gothic</vt:lpstr>
      <vt:lpstr>Times New Roman</vt:lpstr>
      <vt:lpstr>Univers</vt:lpstr>
      <vt:lpstr>Wingdings</vt:lpstr>
      <vt:lpstr>Тема Office</vt:lpstr>
      <vt:lpstr>Презентация PowerPoint</vt:lpstr>
      <vt:lpstr>Презентация PowerPoint</vt:lpstr>
      <vt:lpstr>Модель логопедической работы</vt:lpstr>
      <vt:lpstr>Презентация PowerPoint</vt:lpstr>
      <vt:lpstr>Презентация PowerPoint</vt:lpstr>
      <vt:lpstr>Презентация PowerPoint</vt:lpstr>
      <vt:lpstr>Образовательный сайт</vt:lpstr>
      <vt:lpstr>Формирование ориентировки в смысловой цельности рассказа</vt:lpstr>
      <vt:lpstr>Овладение детьми языковыми средствами, необходимыми для составления связных высказываний в форме описания. </vt:lpstr>
      <vt:lpstr>Обучение составлению описательного рассказа по представленным схемам</vt:lpstr>
      <vt:lpstr>Закрепление навыка составления описательного рассказа по схемам</vt:lpstr>
      <vt:lpstr>Закрепление навыка составления описательного рассказа без использования готовых схем</vt:lpstr>
      <vt:lpstr>Закрепление навыка составления описательного рассказа без использования схем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Шаяхметова Марина В.</dc:creator>
  <cp:lastModifiedBy>Пилюгина А.В.</cp:lastModifiedBy>
  <cp:revision>93</cp:revision>
  <cp:lastPrinted>2025-10-28T14:02:31Z</cp:lastPrinted>
  <dcterms:created xsi:type="dcterms:W3CDTF">2024-06-16T13:06:07Z</dcterms:created>
  <dcterms:modified xsi:type="dcterms:W3CDTF">2025-11-24T06:33:41Z</dcterms:modified>
</cp:coreProperties>
</file>