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4"/>
  </p:notesMasterIdLst>
  <p:sldIdLst>
    <p:sldId id="1151" r:id="rId2"/>
    <p:sldId id="1171" r:id="rId3"/>
    <p:sldId id="1180" r:id="rId4"/>
    <p:sldId id="1179" r:id="rId5"/>
    <p:sldId id="1178" r:id="rId6"/>
    <p:sldId id="1177" r:id="rId7"/>
    <p:sldId id="1176" r:id="rId8"/>
    <p:sldId id="1181" r:id="rId9"/>
    <p:sldId id="1182" r:id="rId10"/>
    <p:sldId id="1183" r:id="rId11"/>
    <p:sldId id="1186" r:id="rId12"/>
    <p:sldId id="1185" r:id="rId13"/>
  </p:sldIdLst>
  <p:sldSz cx="7797800" cy="43815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4E5F16A7-0C58-4EB6-8A84-6C34C4FD4C82}">
          <p14:sldIdLst>
            <p14:sldId id="1151"/>
            <p14:sldId id="1171"/>
            <p14:sldId id="1180"/>
            <p14:sldId id="1179"/>
            <p14:sldId id="1178"/>
            <p14:sldId id="1177"/>
            <p14:sldId id="11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380">
          <p15:clr>
            <a:srgbClr val="A4A3A4"/>
          </p15:clr>
        </p15:guide>
        <p15:guide id="2" pos="24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12EA7"/>
    <a:srgbClr val="2525B1"/>
    <a:srgbClr val="013497"/>
    <a:srgbClr val="003399"/>
    <a:srgbClr val="1D1D8B"/>
    <a:srgbClr val="1230AE"/>
    <a:srgbClr val="102B9C"/>
    <a:srgbClr val="243AA8"/>
    <a:srgbClr val="2A41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44" autoAdjust="0"/>
    <p:restoredTop sz="86199" autoAdjust="0"/>
  </p:normalViewPr>
  <p:slideViewPr>
    <p:cSldViewPr>
      <p:cViewPr varScale="1">
        <p:scale>
          <a:sx n="150" d="100"/>
          <a:sy n="150" d="100"/>
        </p:scale>
        <p:origin x="-1158" y="-96"/>
      </p:cViewPr>
      <p:guideLst>
        <p:guide orient="horz" pos="13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4DCB-35F6-47E6-B046-8A3124B410E3}" type="datetimeFigureOut">
              <a:rPr lang="ru-RU" smtClean="0"/>
              <a:pPr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7585-BC28-4EE9-BFFB-B3656F739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49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3"/>
            </a:lvl1pPr>
            <a:lvl2pPr marL="292105" indent="0" algn="ctr">
              <a:buNone/>
              <a:defRPr sz="1278"/>
            </a:lvl2pPr>
            <a:lvl3pPr marL="584210" indent="0" algn="ctr">
              <a:buNone/>
              <a:defRPr sz="1150"/>
            </a:lvl3pPr>
            <a:lvl4pPr marL="876315" indent="0" algn="ctr">
              <a:buNone/>
              <a:defRPr sz="1022"/>
            </a:lvl4pPr>
            <a:lvl5pPr marL="1168420" indent="0" algn="ctr">
              <a:buNone/>
              <a:defRPr sz="1022"/>
            </a:lvl5pPr>
            <a:lvl6pPr marL="1460525" indent="0" algn="ctr">
              <a:buNone/>
              <a:defRPr sz="1022"/>
            </a:lvl6pPr>
            <a:lvl7pPr marL="1752630" indent="0" algn="ctr">
              <a:buNone/>
              <a:defRPr sz="1022"/>
            </a:lvl7pPr>
            <a:lvl8pPr marL="2044736" indent="0" algn="ctr">
              <a:buNone/>
              <a:defRPr sz="1022"/>
            </a:lvl8pPr>
            <a:lvl9pPr marL="2336841" indent="0" algn="ctr">
              <a:buNone/>
              <a:defRPr sz="10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2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0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35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1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2105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21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1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842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6052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263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4736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6841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2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6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9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8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4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4"/>
            </a:lvl1pPr>
            <a:lvl2pPr>
              <a:defRPr sz="1789"/>
            </a:lvl2pPr>
            <a:lvl3pPr>
              <a:defRPr sz="1533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7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4"/>
            </a:lvl1pPr>
            <a:lvl2pPr marL="292105" indent="0">
              <a:buNone/>
              <a:defRPr sz="1789"/>
            </a:lvl2pPr>
            <a:lvl3pPr marL="584210" indent="0">
              <a:buNone/>
              <a:defRPr sz="1533"/>
            </a:lvl3pPr>
            <a:lvl4pPr marL="876315" indent="0">
              <a:buNone/>
              <a:defRPr sz="1278"/>
            </a:lvl4pPr>
            <a:lvl5pPr marL="1168420" indent="0">
              <a:buNone/>
              <a:defRPr sz="1278"/>
            </a:lvl5pPr>
            <a:lvl6pPr marL="1460525" indent="0">
              <a:buNone/>
              <a:defRPr sz="1278"/>
            </a:lvl6pPr>
            <a:lvl7pPr marL="1752630" indent="0">
              <a:buNone/>
              <a:defRPr sz="1278"/>
            </a:lvl7pPr>
            <a:lvl8pPr marL="2044736" indent="0">
              <a:buNone/>
              <a:defRPr sz="1278"/>
            </a:lvl8pPr>
            <a:lvl9pPr marL="2336841" indent="0">
              <a:buNone/>
              <a:defRPr sz="127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9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5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84210" rtl="0" eaLnBrk="1" latinLnBrk="0" hangingPunct="1">
        <a:lnSpc>
          <a:spcPct val="90000"/>
        </a:lnSpc>
        <a:spcBef>
          <a:spcPct val="0"/>
        </a:spcBef>
        <a:buNone/>
        <a:defRPr sz="2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3" indent="-146053" algn="l" defTabSz="584210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1pPr>
      <a:lvl2pPr marL="43815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2pPr>
      <a:lvl3pPr marL="73026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102236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7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7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8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9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1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1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2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3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36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41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A817C8-DF50-4F1A-9739-9794D46D9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74526"/>
            <a:ext cx="1987876" cy="13013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BD69AD5-8FAE-43CF-B60B-51645211D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71" y="2061551"/>
            <a:ext cx="1905755" cy="21454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AC8FF6-EC9C-4F09-8F67-0D9CE5E9C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23" y="420245"/>
            <a:ext cx="1351081" cy="1055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92BD482-CF20-4C68-80BC-64F023AC0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2" y="389990"/>
            <a:ext cx="1080120" cy="94500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1FD3647-9CA0-40CA-8BA7-10F089EE05D7}"/>
              </a:ext>
            </a:extLst>
          </p:cNvPr>
          <p:cNvSpPr/>
          <p:nvPr/>
        </p:nvSpPr>
        <p:spPr>
          <a:xfrm>
            <a:off x="211703" y="1614686"/>
            <a:ext cx="479464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МАРАФОН </a:t>
            </a:r>
          </a:p>
          <a:p>
            <a:pPr algn="ctr"/>
            <a:r>
              <a:rPr lang="ru-RU" sz="1100" dirty="0"/>
              <a:t>ЛУЧШИХ ПЕДАГОГИЧЕСКИХ И ОБЩЕСТВЕННЫХ ПРАКТИК </a:t>
            </a:r>
          </a:p>
          <a:p>
            <a:pPr algn="ctr"/>
            <a:r>
              <a:rPr lang="ru-RU" sz="1100" dirty="0"/>
              <a:t>САМАРСКОЙ ОБЛАСТИ</a:t>
            </a:r>
          </a:p>
          <a:p>
            <a:pPr algn="ctr"/>
            <a:r>
              <a:rPr lang="ru-RU" sz="1200" dirty="0">
                <a:solidFill>
                  <a:srgbClr val="112EA7"/>
                </a:solidFill>
              </a:rPr>
              <a:t> </a:t>
            </a:r>
          </a:p>
          <a:p>
            <a:pPr algn="ctr"/>
            <a:r>
              <a:rPr lang="ru-RU" sz="1600" b="1" dirty="0" err="1" smtClean="0">
                <a:solidFill>
                  <a:srgbClr val="112EA7"/>
                </a:solidFill>
              </a:rPr>
              <a:t>Су-Джок</a:t>
            </a:r>
            <a:r>
              <a:rPr lang="ru-RU" sz="1600" b="1" dirty="0" smtClean="0">
                <a:solidFill>
                  <a:srgbClr val="112EA7"/>
                </a:solidFill>
              </a:rPr>
              <a:t> терапия как средство развития речи обучающихся с умственной отсталостью(интеллектуальными нарушениями) младшего школьного возраста.</a:t>
            </a:r>
          </a:p>
          <a:p>
            <a:pPr algn="ctr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C97F602-2814-49FD-A6A1-4B201CB67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9" y="279073"/>
            <a:ext cx="1337966" cy="13379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4124" y="340519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Выполнила:</a:t>
            </a:r>
          </a:p>
          <a:p>
            <a:r>
              <a:rPr lang="ru-RU" sz="1200" dirty="0" smtClean="0"/>
              <a:t>Учитель-логопед </a:t>
            </a:r>
          </a:p>
          <a:p>
            <a:r>
              <a:rPr lang="ru-RU" sz="1200" dirty="0" smtClean="0"/>
              <a:t>«</a:t>
            </a:r>
            <a:r>
              <a:rPr lang="ru-RU" sz="1200" dirty="0" err="1" smtClean="0"/>
              <a:t>Школы-интернат</a:t>
            </a:r>
            <a:r>
              <a:rPr lang="ru-RU" sz="1200" dirty="0" smtClean="0"/>
              <a:t> №71» г.о. Самара</a:t>
            </a:r>
          </a:p>
          <a:p>
            <a:r>
              <a:rPr lang="ru-RU" sz="1200" dirty="0" smtClean="0"/>
              <a:t>Пушкова А.С.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61493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612752" y="0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2EA7"/>
                </a:solidFill>
              </a:rPr>
              <a:t>Использование </a:t>
            </a:r>
            <a:r>
              <a:rPr lang="ru-RU" sz="2000" b="1" dirty="0" err="1" smtClean="0">
                <a:solidFill>
                  <a:srgbClr val="112EA7"/>
                </a:solidFill>
              </a:rPr>
              <a:t>Су-Джок</a:t>
            </a:r>
            <a:r>
              <a:rPr lang="ru-RU" sz="2000" b="1" dirty="0" smtClean="0">
                <a:solidFill>
                  <a:srgbClr val="112EA7"/>
                </a:solidFill>
              </a:rPr>
              <a:t> шаров при совершенствовании навыков употребления предлогов</a:t>
            </a:r>
            <a:endParaRPr lang="ru-RU" sz="2000" b="1" dirty="0">
              <a:solidFill>
                <a:srgbClr val="112EA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827066" y="976304"/>
            <a:ext cx="4577247" cy="211283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Например: положи шарик под стул, на стул, около стула, за стул, перед стулом (усложнения: слева, справа).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800" kern="0" dirty="0" smtClean="0">
              <a:solidFill>
                <a:sysClr val="windowText" lastClr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kern="0" dirty="0" smtClean="0">
                <a:solidFill>
                  <a:sysClr val="windowText" lastClr="000000"/>
                </a:solidFill>
              </a:rPr>
              <a:t>Красный мячик - в коробку, синий – на коробку , зеленый – около коробки , затем наоборот, ребенок должен описать действие взрослого.</a:t>
            </a:r>
          </a:p>
          <a:p>
            <a:endParaRPr lang="ru-RU" dirty="0"/>
          </a:p>
        </p:txBody>
      </p:sp>
      <p:sp>
        <p:nvSpPr>
          <p:cNvPr id="13" name="Объект 3"/>
          <p:cNvSpPr txBox="1">
            <a:spLocks/>
          </p:cNvSpPr>
          <p:nvPr/>
        </p:nvSpPr>
        <p:spPr>
          <a:xfrm>
            <a:off x="4827594" y="2905130"/>
            <a:ext cx="2643206" cy="774396"/>
          </a:xfrm>
          <a:prstGeom prst="rect">
            <a:avLst/>
          </a:prstGeom>
          <a:ln>
            <a:gradFill>
              <a:gsLst>
                <a:gs pos="0">
                  <a:srgbClr val="E7E6E6"/>
                </a:gs>
                <a:gs pos="50000">
                  <a:srgbClr val="E7E6E6"/>
                </a:gs>
                <a:gs pos="100000">
                  <a:srgbClr val="700000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Ребенок выполняет действия по инструкции взрослого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612752" y="119048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Чем можно заменить </a:t>
            </a:r>
          </a:p>
          <a:p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шарики </a:t>
            </a:r>
            <a:r>
              <a:rPr lang="ru-RU" sz="2000" b="1" dirty="0" err="1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Су-Джок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13" name="Рисунок 12" descr="detsad-479766-1559386028.jpg"/>
          <p:cNvPicPr>
            <a:picLocks noChangeAspect="1"/>
          </p:cNvPicPr>
          <p:nvPr/>
        </p:nvPicPr>
        <p:blipFill>
          <a:blip r:embed="rId4" cstate="print"/>
          <a:srcRect l="14314" r="14116" b="-335"/>
          <a:stretch>
            <a:fillRect/>
          </a:stretch>
        </p:blipFill>
        <p:spPr>
          <a:xfrm>
            <a:off x="2827330" y="1047742"/>
            <a:ext cx="1428760" cy="1500198"/>
          </a:xfrm>
          <a:prstGeom prst="rect">
            <a:avLst/>
          </a:prstGeom>
        </p:spPr>
      </p:pic>
      <p:pic>
        <p:nvPicPr>
          <p:cNvPr id="17" name="Рисунок 16" descr="detsad-350630-14343017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8438" y="2833692"/>
            <a:ext cx="1931535" cy="1286621"/>
          </a:xfrm>
          <a:prstGeom prst="rect">
            <a:avLst/>
          </a:prstGeom>
        </p:spPr>
      </p:pic>
      <p:pic>
        <p:nvPicPr>
          <p:cNvPr id="18" name="Рисунок 17" descr="82895_455138a21d419ccd11b241a3a62e410a.jp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0" y="1190618"/>
            <a:ext cx="1909755" cy="1272153"/>
          </a:xfrm>
          <a:prstGeom prst="rect">
            <a:avLst/>
          </a:prstGeom>
        </p:spPr>
      </p:pic>
      <p:pic>
        <p:nvPicPr>
          <p:cNvPr id="20" name="Рисунок 19" descr="1660180517_53-klubmama-ru-p-podelki-s-rebenkom-4-goda-kosmos-foto-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6156" y="2690816"/>
            <a:ext cx="1619246" cy="1619246"/>
          </a:xfrm>
          <a:prstGeom prst="rect">
            <a:avLst/>
          </a:prstGeom>
        </p:spPr>
      </p:pic>
      <p:pic>
        <p:nvPicPr>
          <p:cNvPr id="21" name="Рисунок 20" descr="bH28neJqXo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41578" y="2690816"/>
            <a:ext cx="1992306" cy="1494230"/>
          </a:xfrm>
          <a:prstGeom prst="rect">
            <a:avLst/>
          </a:prstGeom>
        </p:spPr>
      </p:pic>
      <p:pic>
        <p:nvPicPr>
          <p:cNvPr id="23" name="Рисунок 22" descr="b085921927ce4434de62f9da3cfcb0848b66078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41842" y="1404932"/>
            <a:ext cx="1698140" cy="1137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A817C8-DF50-4F1A-9739-9794D46D9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74526"/>
            <a:ext cx="1987876" cy="13013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BD69AD5-8FAE-43CF-B60B-51645211D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71" y="2061551"/>
            <a:ext cx="1905755" cy="21454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AC8FF6-EC9C-4F09-8F67-0D9CE5E9C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23" y="420245"/>
            <a:ext cx="1351081" cy="1055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92BD482-CF20-4C68-80BC-64F023AC0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2" y="389990"/>
            <a:ext cx="1080120" cy="9450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C97F602-2814-49FD-A6A1-4B201CB67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9" y="279073"/>
            <a:ext cx="1337966" cy="1337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-101628" y="2190750"/>
            <a:ext cx="5214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  <a:endParaRPr lang="ru-RU" sz="48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93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07" y="30510"/>
            <a:ext cx="1194145" cy="93300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4190" y="261924"/>
            <a:ext cx="6725603" cy="8468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12EA7"/>
                </a:solidFill>
                <a:latin typeface="Verdana" pitchFamily="34" charset="0"/>
                <a:ea typeface="Verdana" pitchFamily="34" charset="0"/>
              </a:rPr>
              <a:t>Цель и задачи </a:t>
            </a:r>
            <a:br>
              <a:rPr lang="ru-RU" b="1" dirty="0" smtClean="0">
                <a:solidFill>
                  <a:srgbClr val="112EA7"/>
                </a:solidFill>
                <a:latin typeface="Verdana" pitchFamily="34" charset="0"/>
                <a:ea typeface="Verdana" pitchFamily="34" charset="0"/>
              </a:rPr>
            </a:br>
            <a:r>
              <a:rPr lang="ru-RU" b="1" dirty="0" smtClean="0">
                <a:solidFill>
                  <a:srgbClr val="112EA7"/>
                </a:solidFill>
                <a:latin typeface="Verdana" pitchFamily="34" charset="0"/>
                <a:ea typeface="Verdana" pitchFamily="34" charset="0"/>
              </a:rPr>
              <a:t>          </a:t>
            </a:r>
            <a:r>
              <a:rPr lang="ru-RU" b="1" dirty="0" err="1" smtClean="0">
                <a:solidFill>
                  <a:srgbClr val="112EA7"/>
                </a:solidFill>
                <a:latin typeface="Verdana" pitchFamily="34" charset="0"/>
                <a:ea typeface="Verdana" pitchFamily="34" charset="0"/>
              </a:rPr>
              <a:t>Су-Джок</a:t>
            </a:r>
            <a:r>
              <a:rPr lang="ru-RU" b="1" dirty="0" smtClean="0">
                <a:solidFill>
                  <a:srgbClr val="112EA7"/>
                </a:solidFill>
                <a:latin typeface="Verdana" pitchFamily="34" charset="0"/>
                <a:ea typeface="Verdana" pitchFamily="34" charset="0"/>
              </a:rPr>
              <a:t> терапии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Цель:</a:t>
            </a:r>
            <a:endParaRPr lang="ru-RU" sz="2400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541314" y="1619246"/>
            <a:ext cx="3298835" cy="2354042"/>
          </a:xfrm>
        </p:spPr>
        <p:txBody>
          <a:bodyPr/>
          <a:lstStyle/>
          <a:p>
            <a:pPr lvl="0"/>
            <a:r>
              <a:rPr lang="ru-RU" sz="1800" dirty="0" smtClean="0">
                <a:solidFill>
                  <a:srgbClr val="000000"/>
                </a:solidFill>
                <a:latin typeface="Century Gothic"/>
              </a:rPr>
              <a:t>Активно использовать </a:t>
            </a:r>
            <a:r>
              <a:rPr lang="ru-RU" sz="1800" dirty="0" err="1" smtClean="0">
                <a:solidFill>
                  <a:srgbClr val="000000"/>
                </a:solidFill>
                <a:latin typeface="Century Gothic"/>
              </a:rPr>
              <a:t>Су-Джок</a:t>
            </a:r>
            <a:r>
              <a:rPr lang="ru-RU" sz="1800" dirty="0" smtClean="0">
                <a:solidFill>
                  <a:srgbClr val="000000"/>
                </a:solidFill>
                <a:latin typeface="Century Gothic"/>
              </a:rPr>
              <a:t> терапию в качестве массажа с целью речевого развития детей.</a:t>
            </a:r>
          </a:p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Задачи:</a:t>
            </a:r>
            <a:endParaRPr lang="ru-RU" sz="2400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4"/>
          </p:nvPr>
        </p:nvSpPr>
        <p:spPr>
          <a:xfrm>
            <a:off x="4041776" y="1619246"/>
            <a:ext cx="3571901" cy="2590549"/>
          </a:xfrm>
        </p:spPr>
        <p:txBody>
          <a:bodyPr>
            <a:normAutofit fontScale="47500" lnSpcReduction="20000"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defRPr/>
            </a:pPr>
            <a:r>
              <a:rPr lang="ru-RU" sz="2900" dirty="0" smtClean="0">
                <a:solidFill>
                  <a:srgbClr val="000000"/>
                </a:solidFill>
                <a:latin typeface="Century Gothic"/>
              </a:rPr>
              <a:t>Воздействовать на биологически активные точки по системе Су –</a:t>
            </a:r>
            <a:r>
              <a:rPr lang="ru-RU" sz="2900" dirty="0" err="1" smtClean="0">
                <a:solidFill>
                  <a:srgbClr val="000000"/>
                </a:solidFill>
                <a:latin typeface="Century Gothic"/>
              </a:rPr>
              <a:t>Джок</a:t>
            </a:r>
            <a:r>
              <a:rPr lang="ru-RU" sz="2900" dirty="0" smtClean="0">
                <a:solidFill>
                  <a:srgbClr val="000000"/>
                </a:solidFill>
                <a:latin typeface="Century Gothic"/>
              </a:rPr>
              <a:t>. 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defRPr/>
            </a:pPr>
            <a:r>
              <a:rPr lang="ru-RU" sz="2900" dirty="0" smtClean="0">
                <a:solidFill>
                  <a:srgbClr val="000000"/>
                </a:solidFill>
                <a:latin typeface="Century Gothic"/>
              </a:rPr>
              <a:t>Использование массажного эффекта, влияющего на развитие мелкой моторики, которое стимулирует речевое развитие. 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defRPr/>
            </a:pPr>
            <a:r>
              <a:rPr lang="ru-RU" sz="2900" dirty="0" smtClean="0">
                <a:solidFill>
                  <a:srgbClr val="000000"/>
                </a:solidFill>
                <a:latin typeface="Century Gothic"/>
              </a:rPr>
              <a:t>Повысить уровень компетентности педагогов и родителей в вопросах коррекции речи и здоровья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818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33872" y="2941134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612752" y="190486"/>
            <a:ext cx="5786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solidFill>
                  <a:srgbClr val="112EA7"/>
                </a:solidFill>
                <a:latin typeface="Verdana" pitchFamily="34" charset="0"/>
                <a:ea typeface="Verdana" pitchFamily="34" charset="0"/>
              </a:rPr>
              <a:t>Развитие движений пальцев рук подготавливает почву для формирования речи </a:t>
            </a:r>
            <a:endParaRPr lang="ru-RU" sz="1600" spc="-1" dirty="0">
              <a:solidFill>
                <a:srgbClr val="112EA7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184256" y="976304"/>
            <a:ext cx="3143272" cy="3405196"/>
          </a:xfrm>
        </p:spPr>
        <p:txBody>
          <a:bodyPr>
            <a:normAutofit fontScale="85000" lnSpcReduction="10000"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defRPr/>
            </a:pPr>
            <a:r>
              <a:rPr lang="ru-RU" sz="1800" dirty="0" smtClean="0">
                <a:solidFill>
                  <a:srgbClr val="000000"/>
                </a:solidFill>
                <a:latin typeface="Century Gothic"/>
              </a:rPr>
              <a:t>Это доказано исследованиями  физиолога М.М. Кольцовой, которая установила, что сначала развиваются движения пальцев рук, когда же они достигают достаточной точности, начинается развитие речи. 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defRPr/>
            </a:pPr>
            <a:r>
              <a:rPr lang="ru-RU" sz="1800" dirty="0" smtClean="0">
                <a:solidFill>
                  <a:srgbClr val="000000"/>
                </a:solidFill>
                <a:latin typeface="Century Gothic"/>
              </a:rPr>
              <a:t>Известный педагог В.А. Сухомлинский говорил: «Источники способностей и дарований детей – на кончиках их пальцев». </a:t>
            </a:r>
          </a:p>
          <a:p>
            <a:endParaRPr lang="ru-RU" dirty="0"/>
          </a:p>
        </p:txBody>
      </p:sp>
      <p:pic>
        <p:nvPicPr>
          <p:cNvPr id="15" name="Рисунок 14" descr="a30535e090637aa621fbe12c7620ed42-800x.jpg"/>
          <p:cNvPicPr>
            <a:picLocks noChangeAspect="1"/>
          </p:cNvPicPr>
          <p:nvPr/>
        </p:nvPicPr>
        <p:blipFill>
          <a:blip r:embed="rId4"/>
          <a:srcRect l="68343" t="9238" r="7201" b="51630"/>
          <a:stretch>
            <a:fillRect/>
          </a:stretch>
        </p:blipFill>
        <p:spPr>
          <a:xfrm>
            <a:off x="4541842" y="1119180"/>
            <a:ext cx="1428760" cy="1714512"/>
          </a:xfrm>
          <a:prstGeom prst="rect">
            <a:avLst/>
          </a:prstGeom>
        </p:spPr>
      </p:pic>
      <p:pic>
        <p:nvPicPr>
          <p:cNvPr id="16" name="Рисунок 15" descr="image_59cc5047cb1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2040" y="2047874"/>
            <a:ext cx="1570430" cy="2190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077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18" name="Содержимое 17" descr="544767e5c3c5a5e115c2a3bb96377156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797800" cy="4381499"/>
          </a:xfrm>
        </p:spPr>
      </p:pic>
    </p:spTree>
    <p:extLst>
      <p:ext uri="{BB962C8B-B14F-4D97-AF65-F5344CB8AC3E}">
        <p14:creationId xmlns="" xmlns:p14="http://schemas.microsoft.com/office/powerpoint/2010/main" val="251580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55628" y="190486"/>
            <a:ext cx="5000660" cy="6429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112EA7"/>
                </a:solidFill>
                <a:latin typeface="Verdana" pitchFamily="34" charset="0"/>
                <a:ea typeface="Verdana" pitchFamily="34" charset="0"/>
              </a:rPr>
              <a:t>Что же представляет собой </a:t>
            </a:r>
            <a:br>
              <a:rPr lang="ru-RU" sz="2000" b="1" dirty="0" smtClean="0">
                <a:solidFill>
                  <a:srgbClr val="112EA7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2000" b="1" dirty="0" err="1" smtClean="0">
                <a:solidFill>
                  <a:srgbClr val="112EA7"/>
                </a:solidFill>
                <a:latin typeface="Verdana" pitchFamily="34" charset="0"/>
                <a:ea typeface="Verdana" pitchFamily="34" charset="0"/>
              </a:rPr>
              <a:t>Су-Джок-массажёр</a:t>
            </a:r>
            <a:endParaRPr lang="ru-RU" sz="2000" dirty="0">
              <a:solidFill>
                <a:srgbClr val="112EA7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1255694" y="904866"/>
            <a:ext cx="3357586" cy="3429024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defRPr/>
            </a:pPr>
            <a:r>
              <a:rPr lang="ru-RU" sz="1400" dirty="0" smtClean="0">
                <a:solidFill>
                  <a:srgbClr val="000000"/>
                </a:solidFill>
                <a:latin typeface="Century Gothic"/>
              </a:rPr>
              <a:t>Это пластмассовый шарик с небольшими шипами и разделённый на две половинки. 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defRPr/>
            </a:pPr>
            <a:r>
              <a:rPr lang="ru-RU" sz="1400" dirty="0" smtClean="0">
                <a:solidFill>
                  <a:srgbClr val="000000"/>
                </a:solidFill>
                <a:latin typeface="Century Gothic"/>
              </a:rPr>
              <a:t>Внутри него, находятся два кольца. Колечки сделаны из эластичной, металлической проволоки и очень хорошо растягиваются. 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defRPr/>
            </a:pPr>
            <a:r>
              <a:rPr lang="ru-RU" sz="1400" dirty="0" smtClean="0">
                <a:solidFill>
                  <a:srgbClr val="000000"/>
                </a:solidFill>
                <a:latin typeface="Century Gothic"/>
              </a:rPr>
              <a:t>Массаж ладоней проводится шариком, а колечками мы массажируем пальчики. </a:t>
            </a:r>
          </a:p>
          <a:p>
            <a:endParaRPr lang="ru-RU" dirty="0"/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8" y="1619246"/>
            <a:ext cx="2571768" cy="20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393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684190" y="261924"/>
            <a:ext cx="521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Требования при выполнении массажа: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32" y="1333494"/>
            <a:ext cx="5072098" cy="288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827066" y="619114"/>
            <a:ext cx="2738639" cy="2380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700000"/>
              </a:buClr>
              <a:buSzPct val="80000"/>
              <a:buFont typeface="Wingdings 2" charset="2"/>
              <a:buChar char="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занятия; </a:t>
            </a:r>
            <a:endParaRPr lang="ru-RU" sz="2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700000"/>
              </a:buClr>
              <a:buSzPct val="80000"/>
              <a:buFont typeface="Wingdings 2" charset="2"/>
              <a:buChar char="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подгрупповые занятия;</a:t>
            </a:r>
            <a:endParaRPr lang="ru-RU" sz="20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4572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700000"/>
              </a:buClr>
              <a:buSzPct val="80000"/>
              <a:buFont typeface="Wingdings 2" charset="2"/>
              <a:buChar char="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фронтальные занятия.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08" y="0"/>
            <a:ext cx="1728192" cy="135026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2752" y="0"/>
            <a:ext cx="4857784" cy="83342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Форма организации:</a:t>
            </a:r>
            <a:r>
              <a:rPr lang="ru-RU" sz="32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dirty="0"/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2" y="2619378"/>
            <a:ext cx="2219317" cy="148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98" y="1690684"/>
            <a:ext cx="2179223" cy="182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110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755628" y="0"/>
            <a:ext cx="5214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400" algn="ctr">
              <a:lnSpc>
                <a:spcPct val="100000"/>
              </a:lnSpc>
              <a:spcBef>
                <a:spcPts val="1417"/>
              </a:spcBef>
            </a:pPr>
            <a:r>
              <a:rPr lang="ru-RU" sz="2000" b="1" dirty="0" smtClean="0">
                <a:solidFill>
                  <a:srgbClr val="112EA7"/>
                </a:solidFill>
              </a:rPr>
              <a:t>Использование Су – </a:t>
            </a:r>
            <a:r>
              <a:rPr lang="ru-RU" sz="2000" b="1" dirty="0" err="1" smtClean="0">
                <a:solidFill>
                  <a:srgbClr val="112EA7"/>
                </a:solidFill>
              </a:rPr>
              <a:t>Джок</a:t>
            </a:r>
            <a:r>
              <a:rPr lang="ru-RU" sz="2000" b="1" dirty="0" smtClean="0">
                <a:solidFill>
                  <a:srgbClr val="112EA7"/>
                </a:solidFill>
              </a:rPr>
              <a:t> шаров при автоматизации звуков</a:t>
            </a:r>
            <a:endParaRPr lang="ru-RU" sz="2000" spc="-1" dirty="0">
              <a:solidFill>
                <a:srgbClr val="112EA7"/>
              </a:solidFill>
              <a:latin typeface="Arial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3" name="Объект 2"/>
          <p:cNvSpPr txBox="1">
            <a:spLocks noGrp="1"/>
          </p:cNvSpPr>
          <p:nvPr>
            <p:ph idx="1"/>
          </p:nvPr>
        </p:nvSpPr>
        <p:spPr>
          <a:xfrm>
            <a:off x="755628" y="976304"/>
            <a:ext cx="2219793" cy="2255709"/>
          </a:xfrm>
          <a:prstGeom prst="rect">
            <a:avLst/>
          </a:prstGeom>
          <a:ln w="25400">
            <a:gradFill>
              <a:gsLst>
                <a:gs pos="0">
                  <a:srgbClr val="E7E6E6"/>
                </a:gs>
                <a:gs pos="50000">
                  <a:srgbClr val="4A3030"/>
                </a:gs>
                <a:gs pos="100000">
                  <a:srgbClr val="700000"/>
                </a:gs>
              </a:gsLst>
              <a:lin ang="5400000" scaled="1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Ребенок поочередно надевает массажное кольцо на каждый палец, одновременно проговаривая стихотворение на автоматизацию поставленного звука «Ш»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41644" y="761990"/>
            <a:ext cx="3387776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u="sng" dirty="0" smtClean="0">
                <a:solidFill>
                  <a:srgbClr val="000000"/>
                </a:solidFill>
                <a:latin typeface="Century Gothic"/>
              </a:rPr>
              <a:t>На правой руке:</a:t>
            </a:r>
            <a:endParaRPr lang="ru-RU" sz="1100" dirty="0" smtClean="0">
              <a:solidFill>
                <a:srgbClr val="000000"/>
              </a:solidFill>
              <a:latin typeface="Century Gothic"/>
            </a:endParaRP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Этот малыш-Илюша, (на большой палец)</a:t>
            </a: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Этот малыш-Ванюша, (указательный)</a:t>
            </a: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Этот малыш-Алеша,  (средний)</a:t>
            </a: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Этот малыш-Антоша, (безымянный)</a:t>
            </a: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А меньшего малыша зовут Мишуткой друзья. (мизинец)</a:t>
            </a: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u="sng" dirty="0" smtClean="0">
                <a:solidFill>
                  <a:srgbClr val="000000"/>
                </a:solidFill>
                <a:latin typeface="Century Gothic"/>
              </a:rPr>
              <a:t>На левой руке:</a:t>
            </a: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Эта малышка-Танюша, (на большой палец)</a:t>
            </a: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Эта малышка-Ксюша,   (указательный)</a:t>
            </a: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Эта малышка-Маша,   (средний)</a:t>
            </a: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Эта малышка-Даша,   (безымянный)</a:t>
            </a: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sz="1100" dirty="0" smtClean="0">
                <a:solidFill>
                  <a:srgbClr val="000000"/>
                </a:solidFill>
                <a:latin typeface="Century Gothic"/>
              </a:rPr>
              <a:t>А меньшую зовут Наташа.   (мизинец)</a:t>
            </a:r>
          </a:p>
          <a:p>
            <a:pPr lvl="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defRPr/>
            </a:pPr>
            <a:r>
              <a:rPr lang="ru-RU" dirty="0" smtClean="0">
                <a:solidFill>
                  <a:srgbClr val="000000"/>
                </a:solidFill>
                <a:latin typeface="Century Gothic"/>
              </a:rPr>
              <a:t> 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defRPr/>
            </a:pPr>
            <a:endParaRPr lang="ru-RU" dirty="0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541314" y="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12EA7"/>
                </a:solidFill>
              </a:rPr>
              <a:t>Использование Су – </a:t>
            </a:r>
            <a:r>
              <a:rPr lang="ru-RU" sz="2000" b="1" dirty="0" err="1" smtClean="0">
                <a:solidFill>
                  <a:srgbClr val="112EA7"/>
                </a:solidFill>
              </a:rPr>
              <a:t>Джок</a:t>
            </a:r>
            <a:r>
              <a:rPr lang="ru-RU" sz="2000" b="1" dirty="0" smtClean="0">
                <a:solidFill>
                  <a:srgbClr val="112EA7"/>
                </a:solidFill>
              </a:rPr>
              <a:t> шаров при совершенствовании лексико-грамматических категорий</a:t>
            </a:r>
            <a:endParaRPr lang="ru-RU" sz="2000" dirty="0">
              <a:solidFill>
                <a:srgbClr val="112EA7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41314" y="1047742"/>
            <a:ext cx="6363197" cy="2898651"/>
          </a:xfrm>
        </p:spPr>
        <p:txBody>
          <a:bodyPr/>
          <a:lstStyle/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defRPr/>
            </a:pPr>
            <a:r>
              <a:rPr lang="ru-RU" sz="1800" b="1" dirty="0" smtClean="0">
                <a:solidFill>
                  <a:srgbClr val="000000"/>
                </a:solidFill>
                <a:latin typeface="Century Gothic"/>
              </a:rPr>
              <a:t>Упражнение «Один-много».</a:t>
            </a:r>
            <a:r>
              <a:rPr lang="ru-RU" sz="1800" dirty="0" smtClean="0">
                <a:solidFill>
                  <a:srgbClr val="000000"/>
                </a:solidFill>
                <a:latin typeface="Century Gothic"/>
              </a:rPr>
              <a:t> Взрослый катит «шарик» по столу ребенку, называя предмет в единственном числе. Ребенок, поймав ладонью шарик, откатывает его назад, называя существительные во множественном числе.</a:t>
            </a:r>
          </a:p>
          <a:p>
            <a:pPr marL="342900" lvl="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700000"/>
              </a:buClr>
              <a:buSzPct val="80000"/>
              <a:buFont typeface="Wingdings 2" charset="2"/>
              <a:buChar char=""/>
              <a:defRPr/>
            </a:pPr>
            <a:r>
              <a:rPr lang="ru-RU" sz="1800" dirty="0" smtClean="0">
                <a:solidFill>
                  <a:srgbClr val="000000"/>
                </a:solidFill>
                <a:latin typeface="Century Gothic"/>
              </a:rPr>
              <a:t>Аналогично проводить упражнение </a:t>
            </a:r>
            <a:r>
              <a:rPr lang="ru-RU" sz="1800" b="1" dirty="0" smtClean="0">
                <a:solidFill>
                  <a:srgbClr val="000000"/>
                </a:solidFill>
                <a:latin typeface="Century Gothic"/>
              </a:rPr>
              <a:t>«Назови ласково»</a:t>
            </a:r>
            <a:r>
              <a:rPr lang="ru-RU" sz="1800" dirty="0" smtClean="0">
                <a:solidFill>
                  <a:srgbClr val="000000"/>
                </a:solidFill>
                <a:latin typeface="Century Gothic"/>
              </a:rPr>
              <a:t>,</a:t>
            </a:r>
            <a:r>
              <a:rPr lang="ru-RU" sz="1800" b="1" dirty="0" smtClean="0">
                <a:solidFill>
                  <a:srgbClr val="000000"/>
                </a:solidFill>
                <a:latin typeface="Century Gothic"/>
              </a:rPr>
              <a:t> «Скажи наоборот», «Чей?, Чья?, Чьи?»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0"/>
  <p:tag name="AS_OS" val="Unix 5.15.0.1041"/>
  <p:tag name="AS_RELEASE_DATE" val="2023.05.14"/>
  <p:tag name="AS_TITLE" val="Aspose.Slides for .NET Standard 2.0"/>
  <p:tag name="AS_VERSION" val="23.5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365</Words>
  <Application>Microsoft Office PowerPoint</Application>
  <PresentationFormat>Произвольный</PresentationFormat>
  <Paragraphs>65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4_Тема Office</vt:lpstr>
      <vt:lpstr>Слайд 1</vt:lpstr>
      <vt:lpstr>Цель и задачи            Су-Джок терапии </vt:lpstr>
      <vt:lpstr>Слайд 3</vt:lpstr>
      <vt:lpstr>Слайд 4</vt:lpstr>
      <vt:lpstr>Что же представляет собой  Су-Джок-массажёр</vt:lpstr>
      <vt:lpstr>Слайд 6</vt:lpstr>
      <vt:lpstr>Форма организации: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Ангелина</cp:lastModifiedBy>
  <cp:revision>201</cp:revision>
  <cp:lastPrinted>2023-08-29T08:22:54Z</cp:lastPrinted>
  <dcterms:created xsi:type="dcterms:W3CDTF">2023-08-29T08:22:54Z</dcterms:created>
  <dcterms:modified xsi:type="dcterms:W3CDTF">2023-11-30T20:18:37Z</dcterms:modified>
</cp:coreProperties>
</file>