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715" autoAdjust="0"/>
  </p:normalViewPr>
  <p:slideViewPr>
    <p:cSldViewPr>
      <p:cViewPr varScale="1">
        <p:scale>
          <a:sx n="63" d="100"/>
          <a:sy n="63" d="100"/>
        </p:scale>
        <p:origin x="159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568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845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574350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6392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640227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68995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6750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065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917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901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891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40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957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319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236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101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9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435280" cy="308495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Электронная дидактическая игра</a:t>
            </a:r>
            <a:br>
              <a:rPr lang="ru-RU" dirty="0" smtClean="0"/>
            </a:br>
            <a:r>
              <a:rPr lang="ru-RU" dirty="0" smtClean="0"/>
              <a:t>«Учимся считать»</a:t>
            </a:r>
            <a:r>
              <a:rPr lang="ru-RU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60032" y="5301208"/>
            <a:ext cx="60486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Мартынова Н.В.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1942" y="145190"/>
            <a:ext cx="3240360" cy="187264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482" name="Picture 2" descr="https://avatars.mds.yandex.net/i?id=4b02ae468d2e58b7176c7390a2c2498f926409da-15439913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45535" y="123054"/>
            <a:ext cx="3234338" cy="2759969"/>
          </a:xfrm>
          <a:prstGeom prst="rect">
            <a:avLst/>
          </a:prstGeom>
          <a:noFill/>
        </p:spPr>
      </p:pic>
      <p:pic>
        <p:nvPicPr>
          <p:cNvPr id="4098" name="Picture 2" descr="C:\Users\8D4C~1\AppData\Local\Temp\Rar$DIa0.210\IMG_20250929_0633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067" y="4098031"/>
            <a:ext cx="2738870" cy="2759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137640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Снеговика зимой слепили</a:t>
            </a:r>
          </a:p>
          <a:p>
            <a:r>
              <a:rPr lang="ru-RU" dirty="0"/>
              <a:t>И до весны его забыли.</a:t>
            </a:r>
          </a:p>
          <a:p>
            <a:r>
              <a:rPr lang="ru-RU" dirty="0"/>
              <a:t>На солнышке растаял он</a:t>
            </a:r>
          </a:p>
          <a:p>
            <a:r>
              <a:rPr lang="ru-RU" dirty="0"/>
              <a:t>И в цифру «восемь» перешел.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2780928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/>
              <a:t>Сенсорные эталоны (СЭ)</a:t>
            </a:r>
          </a:p>
          <a:p>
            <a:r>
              <a:rPr lang="ru-RU" sz="1200" dirty="0" err="1"/>
              <a:t>Графомоторное</a:t>
            </a:r>
            <a:r>
              <a:rPr lang="ru-RU" sz="1200" dirty="0"/>
              <a:t>  развитие (ГР)СР. Цвет:  белый, форма  прямоугольник</a:t>
            </a:r>
          </a:p>
          <a:p>
            <a:r>
              <a:rPr lang="ru-RU" sz="1200" dirty="0"/>
              <a:t>1.Рисуем стену из прямоугольных кирпичей. В каждый «кирпичик» вписываем цифру 8.</a:t>
            </a:r>
          </a:p>
          <a:p>
            <a:r>
              <a:rPr lang="ru-RU" sz="1200" dirty="0"/>
              <a:t>2. Запоминаем цифру 8:</a:t>
            </a:r>
          </a:p>
          <a:p>
            <a:r>
              <a:rPr lang="ru-RU" sz="1200" dirty="0"/>
              <a:t>-лепим из белого пластилина</a:t>
            </a:r>
          </a:p>
          <a:p>
            <a:r>
              <a:rPr lang="ru-RU" sz="1200" dirty="0"/>
              <a:t>-пишем цифру 8  в форматах целого альбомного листа, половины листа,  четверти,  восьмой части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801081" y="4365104"/>
            <a:ext cx="536408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Моторное развитие . Упражнения для здоровья «Треугольник». Ноги шире ширины плеч, носки смотрят наружу, руки поднять в стороны параллельно полу. Медленно наклоны вправо, влево., спина прямая. Стараться коснуться пола(по возможности)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81189" y="4535254"/>
            <a:ext cx="36724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 </a:t>
            </a:r>
          </a:p>
          <a:p>
            <a:r>
              <a:rPr lang="ru-RU" dirty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975" y="701321"/>
            <a:ext cx="3322712" cy="1356760"/>
          </a:xfrm>
        </p:spPr>
        <p:txBody>
          <a:bodyPr>
            <a:normAutofit fontScale="90000"/>
          </a:bodyPr>
          <a:lstStyle/>
          <a:p>
            <a:r>
              <a:rPr lang="ru-RU" sz="1800" dirty="0"/>
              <a:t>Змейка снова отдыхает,</a:t>
            </a:r>
            <a:br>
              <a:rPr lang="ru-RU" sz="1800" dirty="0"/>
            </a:br>
            <a:r>
              <a:rPr lang="ru-RU" sz="1800" dirty="0"/>
              <a:t>Длинный хвостик закругляет.</a:t>
            </a:r>
            <a:br>
              <a:rPr lang="ru-RU" sz="1800" dirty="0"/>
            </a:br>
            <a:r>
              <a:rPr lang="ru-RU" sz="1800" dirty="0"/>
              <a:t>Если змейка распрямится</a:t>
            </a:r>
            <a:br>
              <a:rPr lang="ru-RU" sz="1800" dirty="0"/>
            </a:br>
            <a:r>
              <a:rPr lang="ru-RU" sz="1800" dirty="0"/>
              <a:t>В шланг садовый превратится.</a:t>
            </a:r>
            <a:br>
              <a:rPr lang="ru-RU" sz="1800" dirty="0"/>
            </a:br>
            <a:r>
              <a:rPr lang="ru-RU" sz="1800" dirty="0"/>
              <a:t> .</a:t>
            </a:r>
          </a:p>
        </p:txBody>
      </p:sp>
      <p:pic>
        <p:nvPicPr>
          <p:cNvPr id="19460" name="Picture 4" descr="https://avatars.mds.yandex.net/i?id=07685fc3d16a4d0bac1cce13876a009fd4387620-5860005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73800" y="70737"/>
            <a:ext cx="2987048" cy="2790825"/>
          </a:xfrm>
          <a:prstGeom prst="rect">
            <a:avLst/>
          </a:prstGeom>
          <a:noFill/>
        </p:spPr>
      </p:pic>
      <p:pic>
        <p:nvPicPr>
          <p:cNvPr id="5122" name="Picture 2" descr="C:\Users\8D4C~1\AppData\Local\Temp\Rar$DIa0.858\IMG_20250929_0633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1324" y="3996012"/>
            <a:ext cx="2365812" cy="2784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564" y="2060848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>
                <a:solidFill>
                  <a:srgbClr val="0070C0"/>
                </a:solidFill>
              </a:rPr>
              <a:t>Сенсорные</a:t>
            </a:r>
            <a:r>
              <a:rPr lang="ru-RU" dirty="0">
                <a:solidFill>
                  <a:srgbClr val="0070C0"/>
                </a:solidFill>
              </a:rPr>
              <a:t> эталоны (СЭ)</a:t>
            </a:r>
          </a:p>
          <a:p>
            <a:r>
              <a:rPr lang="ru-RU" dirty="0" err="1">
                <a:solidFill>
                  <a:srgbClr val="0070C0"/>
                </a:solidFill>
              </a:rPr>
              <a:t>Графомоторное</a:t>
            </a:r>
            <a:r>
              <a:rPr lang="ru-RU" dirty="0">
                <a:solidFill>
                  <a:srgbClr val="0070C0"/>
                </a:solidFill>
              </a:rPr>
              <a:t>  развитие (ГР)Запоминаем цифру 9:</a:t>
            </a:r>
          </a:p>
          <a:p>
            <a:r>
              <a:rPr lang="ru-RU" dirty="0">
                <a:solidFill>
                  <a:srgbClr val="0070C0"/>
                </a:solidFill>
              </a:rPr>
              <a:t>-лепим из пластилина</a:t>
            </a:r>
          </a:p>
          <a:p>
            <a:r>
              <a:rPr lang="ru-RU" dirty="0">
                <a:solidFill>
                  <a:srgbClr val="0070C0"/>
                </a:solidFill>
              </a:rPr>
              <a:t>-пишем цифру 9  в форматах целого альбомного листа, половины листа,  четверти,  восьмой части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4365104"/>
            <a:ext cx="381642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70C0"/>
                </a:solidFill>
              </a:rPr>
              <a:t>Моторное развитие . Упражнения для здоровья «Змейка» Сидя или стоя. Кисти рук сомкнуты в замок перед грудью. Делаем волнообразные движения сомкнутыми кистями, направляя локти влево-вправо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95936" y="3356992"/>
            <a:ext cx="44644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err="1" smtClean="0">
                <a:solidFill>
                  <a:srgbClr val="0070C0"/>
                </a:solidFill>
              </a:rPr>
              <a:t>елю</a:t>
            </a:r>
            <a:r>
              <a:rPr lang="ru-RU" sz="1200" dirty="0" smtClean="0">
                <a:solidFill>
                  <a:srgbClr val="0070C0"/>
                </a:solidFill>
              </a:rPr>
              <a:t> </a:t>
            </a:r>
            <a:r>
              <a:rPr lang="ru-RU" sz="1200" dirty="0" smtClean="0">
                <a:solidFill>
                  <a:srgbClr val="0070C0"/>
                </a:solidFill>
              </a:rPr>
              <a:t>будем ждать.</a:t>
            </a:r>
            <a:endParaRPr lang="ru-RU" sz="12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534" y="133313"/>
            <a:ext cx="6347714" cy="13208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8434" name="Picture 2" descr="https://avatars.mds.yandex.net/i?id=c112fb5ddd15ff539bde3c61bcc927a86e736879-4669930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7275" y="548680"/>
            <a:ext cx="4276725" cy="3048001"/>
          </a:xfrm>
          <a:prstGeom prst="rect">
            <a:avLst/>
          </a:prstGeom>
          <a:noFill/>
        </p:spPr>
      </p:pic>
      <p:pic>
        <p:nvPicPr>
          <p:cNvPr id="6146" name="Picture 2" descr="C:\Users\8D4C~1\AppData\Local\Temp\Rar$DIa0.407\IMG_20250929_0633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187488"/>
            <a:ext cx="2206490" cy="3041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8D4C~1\AppData\Local\Temp\Rar$DIa0.188\IMG_20250929_06323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05" y="3252258"/>
            <a:ext cx="2294966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39700" y="1725178"/>
            <a:ext cx="4572000" cy="160043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/>
              <a:t>Цифра «ноль» похожа на овал.</a:t>
            </a:r>
          </a:p>
          <a:p>
            <a:r>
              <a:rPr lang="ru-RU" sz="1400" dirty="0"/>
              <a:t>Если  с единицей  нолик встал,</a:t>
            </a:r>
          </a:p>
          <a:p>
            <a:r>
              <a:rPr lang="ru-RU" sz="1400" dirty="0"/>
              <a:t>То десяткой сразу стал.</a:t>
            </a:r>
          </a:p>
          <a:p>
            <a:r>
              <a:rPr lang="ru-RU" sz="1400" dirty="0"/>
              <a:t>Десять пальцев на руке.</a:t>
            </a:r>
          </a:p>
          <a:p>
            <a:r>
              <a:rPr lang="ru-RU" sz="1400" dirty="0"/>
              <a:t> Много  знаний в голове</a:t>
            </a:r>
          </a:p>
          <a:p>
            <a:r>
              <a:rPr lang="ru-RU" sz="1400" dirty="0"/>
              <a:t>В сердце много доброты.</a:t>
            </a:r>
          </a:p>
          <a:p>
            <a:r>
              <a:rPr lang="ru-RU" sz="1400" dirty="0"/>
              <a:t>Все запомнил цифры ты?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67275" y="4708177"/>
            <a:ext cx="4572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/>
              <a:t>Моторное развитие . Упражнения для здоровья. Укрепляем кисти рук. Руки перед грудью, локти в стороны. Пальцы широко расставлены, с напряжением упираем друг в друга 1-3 сек., расслабить.Повторить4-6 раз.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ru-RU" i="1" dirty="0" smtClean="0">
                <a:solidFill>
                  <a:srgbClr val="0070C0"/>
                </a:solidFill>
              </a:rPr>
              <a:t>Обращение к взрослым</a:t>
            </a:r>
            <a:endParaRPr lang="ru-RU" i="1" dirty="0">
              <a:solidFill>
                <a:srgbClr val="0070C0"/>
              </a:solidFill>
            </a:endParaRPr>
          </a:p>
        </p:txBody>
      </p:sp>
      <p:pic>
        <p:nvPicPr>
          <p:cNvPr id="17410" name="Picture 2" descr="https://avatars.mds.yandex.net/i?id=1acb2af7f5f20f41107f88511c420d41aa63ec5c-7763258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3393146"/>
            <a:ext cx="3048000" cy="304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1520" y="1916832"/>
            <a:ext cx="63184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" indent="0" algn="just">
              <a:buNone/>
            </a:pP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Перед Вами игра,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которая познакомит Вашего ребенка с числом и цифрой.  Одна 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страница-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одно занятие. В простой стихотворной форме ребенок знакомится с количеством  природных предметов или явлений,  доступных детскому пониманию. </a:t>
            </a:r>
          </a:p>
          <a:p>
            <a:pPr marL="68580" indent="0" algn="just">
              <a:buNone/>
            </a:pP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 цифры соотносится со знакомым предметом. Для  лучшего запоминания  цифр , названия цвета в соответствии с расположением спектра радуги,  геометрических фигур   Вам понадобятся альбом, цветные карандаши, пластилин. </a:t>
            </a:r>
          </a:p>
          <a:p>
            <a:pPr marL="68580" indent="0" algn="just">
              <a:buNone/>
            </a:pP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Важная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часть занятий- упражнения для здоровья:  для укрепления мышц, профилактики нарушений осанки, развития вестибулярного аппарата ребенка.</a:t>
            </a:r>
          </a:p>
          <a:p>
            <a:pPr marL="68580" indent="0" algn="just">
              <a:buNone/>
            </a:pP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Помните: в игре, с  хорошим настроением,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узнавать 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новое ребенку  радостно!</a:t>
            </a:r>
            <a:endParaRPr lang="ru-RU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844" y="337220"/>
            <a:ext cx="8305800" cy="1143000"/>
          </a:xfrm>
        </p:spPr>
        <p:txBody>
          <a:bodyPr/>
          <a:lstStyle/>
          <a:p>
            <a:r>
              <a:rPr lang="ru-RU" dirty="0" smtClean="0"/>
              <a:t>1</a:t>
            </a:r>
            <a:endParaRPr lang="ru-RU" dirty="0"/>
          </a:p>
        </p:txBody>
      </p:sp>
      <p:pic>
        <p:nvPicPr>
          <p:cNvPr id="1026" name="Picture 2" descr="https://avatars.mds.yandex.net/i?id=483f4bac44057c879b3c29e6c3972e6b4d107fa7-10877238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655" y="4048099"/>
            <a:ext cx="2028825" cy="304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9512" y="188640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Посмотри на небо:</a:t>
            </a:r>
          </a:p>
          <a:p>
            <a:r>
              <a:rPr lang="ru-RU" dirty="0">
                <a:solidFill>
                  <a:srgbClr val="C00000"/>
                </a:solidFill>
              </a:rPr>
              <a:t>Солнышко одно.</a:t>
            </a:r>
          </a:p>
          <a:p>
            <a:r>
              <a:rPr lang="ru-RU" dirty="0">
                <a:solidFill>
                  <a:srgbClr val="C00000"/>
                </a:solidFill>
              </a:rPr>
              <a:t>Украшает один нос каждое лицо.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И,  язык, он </a:t>
            </a:r>
            <a:r>
              <a:rPr lang="ru-RU" dirty="0">
                <a:solidFill>
                  <a:srgbClr val="C00000"/>
                </a:solidFill>
              </a:rPr>
              <a:t>один.</a:t>
            </a:r>
          </a:p>
          <a:p>
            <a:r>
              <a:rPr lang="ru-RU" dirty="0">
                <a:solidFill>
                  <a:srgbClr val="C00000"/>
                </a:solidFill>
              </a:rPr>
              <a:t>Цифра «один» как господин:</a:t>
            </a:r>
          </a:p>
          <a:p>
            <a:r>
              <a:rPr lang="ru-RU" dirty="0">
                <a:solidFill>
                  <a:srgbClr val="C00000"/>
                </a:solidFill>
              </a:rPr>
              <a:t>Первая  </a:t>
            </a:r>
            <a:r>
              <a:rPr lang="ru-RU" dirty="0" smtClean="0">
                <a:solidFill>
                  <a:srgbClr val="C00000"/>
                </a:solidFill>
              </a:rPr>
              <a:t>стоит,</a:t>
            </a:r>
            <a:endParaRPr lang="ru-RU" dirty="0">
              <a:solidFill>
                <a:srgbClr val="C00000"/>
              </a:solidFill>
            </a:endParaRPr>
          </a:p>
          <a:p>
            <a:r>
              <a:rPr lang="ru-RU" dirty="0">
                <a:solidFill>
                  <a:srgbClr val="C00000"/>
                </a:solidFill>
              </a:rPr>
              <a:t>О начале счета говорит</a:t>
            </a:r>
            <a:r>
              <a:rPr lang="ru-RU" dirty="0" smtClean="0">
                <a:solidFill>
                  <a:srgbClr val="C00000"/>
                </a:solidFill>
              </a:rPr>
              <a:t>.</a:t>
            </a:r>
          </a:p>
          <a:p>
            <a:endParaRPr lang="ru-RU" dirty="0">
              <a:solidFill>
                <a:srgbClr val="C00000"/>
              </a:solidFill>
            </a:endParaRPr>
          </a:p>
          <a:p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8194" name="Picture 2" descr="C:\Users\8D4C~1\AppData\Local\Temp\Rar$DIa0.188\IMG_20250929_0632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669031"/>
            <a:ext cx="2294966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9512" y="2432720"/>
            <a:ext cx="4482232" cy="27976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Сенсорные эталоны (СЭ)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 err="1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Графомоторное</a:t>
            </a:r>
            <a:r>
              <a:rPr lang="ru-RU" sz="1200" dirty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  развитие (ГР)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 </a:t>
            </a:r>
            <a:r>
              <a:rPr lang="ru-RU" sz="1200" dirty="0" smtClean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СЭ</a:t>
            </a:r>
            <a:r>
              <a:rPr lang="ru-RU" sz="1200" dirty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. Цвет: красный, фигура-круг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ГР. 1. Рисуем солнышко правой рукой , «закручивая» спираль от большого к маленькому, затем «раскручиваем»-от маленького круга до большого.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То же самое левой рукой.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Усложнение:  рисуем обеими руками.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2.Запоминаем цифру 1(ассоциации)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-лепим из красного пластилина 1.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-пишем цифру  1 в форматах</a:t>
            </a:r>
          </a:p>
          <a:p>
            <a:r>
              <a:rPr lang="ru-RU" sz="1200" dirty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 целого альбомного листа, половины листа,  четверти,  восьмой части</a:t>
            </a:r>
            <a:endParaRPr lang="ru-RU" sz="12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3717032"/>
            <a:ext cx="4572000" cy="313624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Моторное развитие . Упражнения для здоровья «Человек-единица»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Встать у стены. Стопы параллельно друг другу. Плечи развернуты. Руки опущены. Тянемся макушкой вверх.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 Диафрагмальное дыхание : вдох-живот надуть, выдох-живот втянуть</a:t>
            </a:r>
            <a:r>
              <a:rPr lang="ru-RU" sz="1600" dirty="0" smtClean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200" dirty="0">
              <a:solidFill>
                <a:srgbClr val="C000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200" dirty="0" smtClean="0">
              <a:solidFill>
                <a:srgbClr val="C000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200" dirty="0">
              <a:solidFill>
                <a:srgbClr val="C000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200" dirty="0" smtClean="0">
              <a:solidFill>
                <a:srgbClr val="C000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200" dirty="0" smtClean="0">
              <a:solidFill>
                <a:srgbClr val="C00000"/>
              </a:solidFill>
              <a:latin typeface="Calibri"/>
              <a:ea typeface="Calibri"/>
              <a:cs typeface="Times New Roman"/>
            </a:endParaRPr>
          </a:p>
        </p:txBody>
      </p:sp>
      <p:pic>
        <p:nvPicPr>
          <p:cNvPr id="8196" name="Picture 4" descr="C:\Users\юрист\Downloads\i (3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3145" y="-15522"/>
            <a:ext cx="1185335" cy="116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</a:t>
            </a:r>
            <a:endParaRPr lang="ru-RU" dirty="0"/>
          </a:p>
        </p:txBody>
      </p:sp>
      <p:pic>
        <p:nvPicPr>
          <p:cNvPr id="15362" name="Picture 2" descr="https://avatars.mds.yandex.net/i?id=24f3c4c378563752445b56b41ba0bd959b25c6cb-16422495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42527" y="1425843"/>
            <a:ext cx="3505200" cy="3048001"/>
          </a:xfrm>
          <a:prstGeom prst="rect">
            <a:avLst/>
          </a:prstGeom>
          <a:noFill/>
        </p:spPr>
      </p:pic>
      <p:pic>
        <p:nvPicPr>
          <p:cNvPr id="9218" name="Picture 2" descr="C:\Users\8D4C~1\AppData\Local\Temp\Rar$DIa0.540\IMG_20250929_0632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80740"/>
            <a:ext cx="2429758" cy="3227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83129" y="515655"/>
            <a:ext cx="37444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C000"/>
                </a:solidFill>
              </a:rPr>
              <a:t>Две руки у тебя,  две ноги  и 2 уха.</a:t>
            </a:r>
          </a:p>
          <a:p>
            <a:r>
              <a:rPr lang="ru-RU" dirty="0">
                <a:solidFill>
                  <a:srgbClr val="FFC000"/>
                </a:solidFill>
              </a:rPr>
              <a:t>Два крыла у быстрой мухи.</a:t>
            </a:r>
          </a:p>
          <a:p>
            <a:r>
              <a:rPr lang="ru-RU" dirty="0">
                <a:solidFill>
                  <a:srgbClr val="FFC000"/>
                </a:solidFill>
              </a:rPr>
              <a:t> Цифра  «Два» как гусь  в воде</a:t>
            </a:r>
          </a:p>
          <a:p>
            <a:r>
              <a:rPr lang="ru-RU" dirty="0" smtClean="0">
                <a:solidFill>
                  <a:srgbClr val="FFC000"/>
                </a:solidFill>
              </a:rPr>
              <a:t>Проплывает </a:t>
            </a:r>
            <a:r>
              <a:rPr lang="ru-RU" dirty="0">
                <a:solidFill>
                  <a:srgbClr val="FFC000"/>
                </a:solidFill>
              </a:rPr>
              <a:t>по волне</a:t>
            </a:r>
            <a:r>
              <a:rPr lang="ru-RU" dirty="0" smtClean="0">
                <a:solidFill>
                  <a:srgbClr val="FFC000"/>
                </a:solidFill>
              </a:rPr>
              <a:t>.</a:t>
            </a:r>
          </a:p>
          <a:p>
            <a:endParaRPr lang="ru-RU" dirty="0">
              <a:solidFill>
                <a:srgbClr val="FFC000"/>
              </a:solidFill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2303005"/>
            <a:ext cx="4501008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 smtClean="0"/>
          </a:p>
          <a:p>
            <a:endParaRPr lang="ru-RU" sz="1200" dirty="0"/>
          </a:p>
          <a:p>
            <a:endParaRPr lang="ru-RU" sz="1200" dirty="0" smtClean="0"/>
          </a:p>
          <a:p>
            <a:endParaRPr lang="ru-RU" sz="1200" dirty="0"/>
          </a:p>
          <a:p>
            <a:endParaRPr lang="ru-RU" sz="1200" dirty="0" smtClean="0"/>
          </a:p>
          <a:p>
            <a:endParaRPr lang="ru-RU" sz="1200" dirty="0"/>
          </a:p>
          <a:p>
            <a:endParaRPr lang="ru-RU" sz="1200" dirty="0" smtClean="0"/>
          </a:p>
          <a:p>
            <a:endParaRPr lang="ru-RU" sz="1200" dirty="0"/>
          </a:p>
          <a:p>
            <a:endParaRPr lang="ru-RU" sz="1200" dirty="0" smtClean="0"/>
          </a:p>
          <a:p>
            <a:endParaRPr lang="ru-RU" sz="1200" dirty="0"/>
          </a:p>
          <a:p>
            <a:endParaRPr lang="ru-RU" sz="1200" dirty="0" smtClean="0"/>
          </a:p>
          <a:p>
            <a:r>
              <a:rPr lang="ru-RU" dirty="0" smtClean="0"/>
              <a:t>Сенсорные </a:t>
            </a:r>
            <a:r>
              <a:rPr lang="ru-RU" dirty="0"/>
              <a:t>эталоны (СЭ)</a:t>
            </a:r>
          </a:p>
          <a:p>
            <a:r>
              <a:rPr lang="ru-RU" dirty="0" err="1"/>
              <a:t>Графомоторное</a:t>
            </a:r>
            <a:r>
              <a:rPr lang="ru-RU" dirty="0"/>
              <a:t>  развитие (ГР)</a:t>
            </a:r>
            <a:r>
              <a:rPr lang="ru-RU" dirty="0" err="1"/>
              <a:t>СЭ.Цвет</a:t>
            </a:r>
            <a:r>
              <a:rPr lang="ru-RU" dirty="0"/>
              <a:t>: оранжевый, фигура-овал</a:t>
            </a:r>
          </a:p>
          <a:p>
            <a:r>
              <a:rPr lang="ru-RU" dirty="0"/>
              <a:t>ГР. Рисуем 2  оранжевых крыла волшебной мухи (перевернутая 8, знак бесконечности), дорисовать глаза, ножки.</a:t>
            </a:r>
          </a:p>
          <a:p>
            <a:r>
              <a:rPr lang="ru-RU" dirty="0"/>
              <a:t>2.Запоминаем цифру 2(ассоциации-гусь)</a:t>
            </a:r>
          </a:p>
          <a:p>
            <a:r>
              <a:rPr lang="ru-RU" dirty="0"/>
              <a:t>-лепим из оранжевого </a:t>
            </a:r>
            <a:r>
              <a:rPr lang="ru-RU" dirty="0" err="1"/>
              <a:t>пластитилина</a:t>
            </a:r>
            <a:endParaRPr lang="ru-RU" dirty="0"/>
          </a:p>
          <a:p>
            <a:r>
              <a:rPr lang="ru-RU" dirty="0"/>
              <a:t>-пишем цифру 2 в форматах целого альбомного листа, половины листа,  четверти,  восьмой части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220072" y="4069460"/>
            <a:ext cx="374441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Моторное развитие . Упражнения для здоровья «Человек-гусь»-развиваем вестибулярный аппарат</a:t>
            </a:r>
          </a:p>
          <a:p>
            <a:r>
              <a:rPr lang="ru-RU" dirty="0"/>
              <a:t>Стоя у стены (для возможности страховки при потере равновесия). Встать на одну ногу, руки в стороны, закрыть глаза. Удерживать 5-10 секунд</a:t>
            </a:r>
          </a:p>
        </p:txBody>
      </p:sp>
      <p:pic>
        <p:nvPicPr>
          <p:cNvPr id="9" name="Picture 3" descr="C:\Users\юрист\Downloads\FruitFlyM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758" y="5085123"/>
            <a:ext cx="747417" cy="747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4834880" cy="1068728"/>
          </a:xfrm>
        </p:spPr>
        <p:txBody>
          <a:bodyPr>
            <a:normAutofit fontScale="90000"/>
          </a:bodyPr>
          <a:lstStyle/>
          <a:p>
            <a:r>
              <a:rPr lang="ru-RU" sz="1400" dirty="0"/>
              <a:t>Три медведя, три сестрицы, </a:t>
            </a:r>
            <a:br>
              <a:rPr lang="ru-RU" sz="1400" dirty="0"/>
            </a:br>
            <a:r>
              <a:rPr lang="ru-RU" sz="1400" dirty="0"/>
              <a:t>три желания- в сказках.</a:t>
            </a:r>
            <a:br>
              <a:rPr lang="ru-RU" sz="1400" dirty="0"/>
            </a:br>
            <a:r>
              <a:rPr lang="ru-RU" sz="1400" dirty="0"/>
              <a:t>Дед один, вторая бабка,</a:t>
            </a:r>
            <a:br>
              <a:rPr lang="ru-RU" sz="1400" dirty="0"/>
            </a:br>
            <a:r>
              <a:rPr lang="ru-RU" sz="1400" dirty="0"/>
              <a:t> Ну а третий-</a:t>
            </a:r>
            <a:br>
              <a:rPr lang="ru-RU" sz="1400" dirty="0"/>
            </a:br>
            <a:r>
              <a:rPr lang="ru-RU" sz="1400" dirty="0"/>
              <a:t>Колобок по тропинке катится.</a:t>
            </a:r>
            <a:br>
              <a:rPr lang="ru-RU" sz="1400" dirty="0"/>
            </a:br>
            <a:endParaRPr lang="ru-RU" sz="1400" dirty="0"/>
          </a:p>
        </p:txBody>
      </p:sp>
      <p:sp>
        <p:nvSpPr>
          <p:cNvPr id="16386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88" name="Picture 4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283970"/>
            <a:ext cx="3676956" cy="1205049"/>
          </a:xfrm>
          <a:prstGeom prst="rect">
            <a:avLst/>
          </a:prstGeom>
          <a:noFill/>
        </p:spPr>
      </p:pic>
      <p:pic>
        <p:nvPicPr>
          <p:cNvPr id="10242" name="Picture 2" descr="C:\Users\8D4C~1\AppData\Local\Temp\Rar$DIa0.798\IMG_20250929_0632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208" y="4914756"/>
            <a:ext cx="1900281" cy="2523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5575" y="1655260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/>
              <a:t>Сенсорные эталоны (СЭ)</a:t>
            </a:r>
          </a:p>
          <a:p>
            <a:r>
              <a:rPr lang="ru-RU" sz="1600" dirty="0" err="1"/>
              <a:t>Графомоторное</a:t>
            </a:r>
            <a:r>
              <a:rPr lang="ru-RU" sz="1600" dirty="0"/>
              <a:t>  развитие (ГР)СЭ. Цвет желтый . фигура-ломаная линия</a:t>
            </a:r>
          </a:p>
          <a:p>
            <a:r>
              <a:rPr lang="ru-RU" sz="1600" dirty="0"/>
              <a:t>ГР </a:t>
            </a:r>
          </a:p>
          <a:p>
            <a:r>
              <a:rPr lang="ru-RU" sz="1600" dirty="0"/>
              <a:t>1.Рисуем длинную дорожку в виде ломаной линии, по которой Колобок угодил в пасть к Лисе. Рисуем короткую дорожку в виде цифры 3</a:t>
            </a:r>
          </a:p>
          <a:p>
            <a:r>
              <a:rPr lang="ru-RU" sz="1600" dirty="0"/>
              <a:t>2.Запоминаем цифру 3 (ассоциации- короткая дорожка Колобка)</a:t>
            </a:r>
          </a:p>
          <a:p>
            <a:r>
              <a:rPr lang="ru-RU" sz="1600" dirty="0"/>
              <a:t>-лепим из оранжевого </a:t>
            </a:r>
            <a:r>
              <a:rPr lang="ru-RU" sz="1600" dirty="0" err="1"/>
              <a:t>пластитилина</a:t>
            </a:r>
            <a:endParaRPr lang="ru-RU" sz="1600" dirty="0"/>
          </a:p>
          <a:p>
            <a:r>
              <a:rPr lang="ru-RU" sz="1600" dirty="0"/>
              <a:t>-пишем цифру 3 в форматах целого альбомного листа, половины листа,  четверти,  восьмой части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27575" y="1672415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/>
              <a:t>Моторное развитие . Упражнения для здоровья «Колобок». Стоя у стены, но не касаясь ее. Стопы параллельно. Руки через стороны вверх, сомкнуть кольцо над головой. Удерживать позу 5-10 секунд</a:t>
            </a:r>
          </a:p>
        </p:txBody>
      </p:sp>
      <p:pic>
        <p:nvPicPr>
          <p:cNvPr id="11" name="Picture 1" descr="C:\Users\юрист\Downloads\16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3753" y="5276561"/>
            <a:ext cx="18002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юрист\Downloads\36feed09681b25953788da7b65f1e60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5088485"/>
            <a:ext cx="1958347" cy="146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>
                <a:solidFill>
                  <a:srgbClr val="00B050"/>
                </a:solidFill>
              </a:rPr>
              <a:t>Четыре ножки у стола,</a:t>
            </a:r>
            <a:br>
              <a:rPr lang="ru-RU" sz="2000" dirty="0">
                <a:solidFill>
                  <a:srgbClr val="00B050"/>
                </a:solidFill>
              </a:rPr>
            </a:br>
            <a:r>
              <a:rPr lang="ru-RU" sz="1800" dirty="0">
                <a:solidFill>
                  <a:srgbClr val="00B050"/>
                </a:solidFill>
              </a:rPr>
              <a:t>четыре лапы у </a:t>
            </a:r>
            <a:r>
              <a:rPr lang="ru-RU" sz="1800" dirty="0" smtClean="0">
                <a:solidFill>
                  <a:srgbClr val="00B050"/>
                </a:solidFill>
              </a:rPr>
              <a:t>кота.</a:t>
            </a:r>
            <a:br>
              <a:rPr lang="ru-RU" sz="1800" dirty="0" smtClean="0">
                <a:solidFill>
                  <a:srgbClr val="00B050"/>
                </a:solidFill>
              </a:rPr>
            </a:br>
            <a:r>
              <a:rPr lang="ru-RU" sz="1800" dirty="0" smtClean="0">
                <a:solidFill>
                  <a:srgbClr val="00B050"/>
                </a:solidFill>
              </a:rPr>
              <a:t>Четыре </a:t>
            </a:r>
            <a:r>
              <a:rPr lang="ru-RU" sz="1800" dirty="0">
                <a:solidFill>
                  <a:srgbClr val="00B050"/>
                </a:solidFill>
              </a:rPr>
              <a:t>времени </a:t>
            </a:r>
            <a:r>
              <a:rPr lang="ru-RU" sz="1800" dirty="0" smtClean="0">
                <a:solidFill>
                  <a:srgbClr val="00B050"/>
                </a:solidFill>
              </a:rPr>
              <a:t>года,</a:t>
            </a:r>
            <a:br>
              <a:rPr lang="ru-RU" sz="1800" dirty="0" smtClean="0">
                <a:solidFill>
                  <a:srgbClr val="00B050"/>
                </a:solidFill>
              </a:rPr>
            </a:br>
            <a:r>
              <a:rPr lang="ru-RU" sz="1800" dirty="0" smtClean="0">
                <a:solidFill>
                  <a:srgbClr val="00B050"/>
                </a:solidFill>
              </a:rPr>
              <a:t>Пусть </a:t>
            </a:r>
            <a:r>
              <a:rPr lang="ru-RU" sz="1800" dirty="0">
                <a:solidFill>
                  <a:srgbClr val="00B050"/>
                </a:solidFill>
              </a:rPr>
              <a:t>будет хорошей </a:t>
            </a:r>
            <a:r>
              <a:rPr lang="ru-RU" sz="2000" dirty="0">
                <a:solidFill>
                  <a:srgbClr val="00B050"/>
                </a:solidFill>
              </a:rPr>
              <a:t>погода</a:t>
            </a:r>
            <a:r>
              <a:rPr lang="ru-RU" dirty="0">
                <a:solidFill>
                  <a:srgbClr val="00B050"/>
                </a:solidFill>
              </a:rPr>
              <a:t>!</a:t>
            </a:r>
          </a:p>
        </p:txBody>
      </p:sp>
      <p:pic>
        <p:nvPicPr>
          <p:cNvPr id="11267" name="Picture 3" descr="C:\Users\юрист\Downloads\png-transparent-chair-furniture-animaatio-kindergarten-number-20-chair-angle-furniture-room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893" y="27858"/>
            <a:ext cx="3100181" cy="2712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C:\Users\8D4C~1\AppData\Local\Temp\Rar$DIa0.332\IMG_20250929_0632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172" y="4310610"/>
            <a:ext cx="2105175" cy="2795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юрист\Downloads\i 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70" y="4891525"/>
            <a:ext cx="2376264" cy="2156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юрист\Downloads\feline-cat-in-ginger-vector-543747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624" y="4755767"/>
            <a:ext cx="2314467" cy="1905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1654444"/>
            <a:ext cx="4572000" cy="24622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/>
              <a:t>1</a:t>
            </a:r>
          </a:p>
          <a:p>
            <a:r>
              <a:rPr lang="ru-RU" sz="1400" dirty="0" smtClean="0">
                <a:solidFill>
                  <a:srgbClr val="00B050"/>
                </a:solidFill>
              </a:rPr>
              <a:t>. </a:t>
            </a:r>
            <a:r>
              <a:rPr lang="ru-RU" sz="1400" dirty="0">
                <a:solidFill>
                  <a:srgbClr val="00B050"/>
                </a:solidFill>
              </a:rPr>
              <a:t>Рисуем:  прямоугольную крышку </a:t>
            </a:r>
            <a:r>
              <a:rPr lang="ru-RU" sz="1400" dirty="0" smtClean="0">
                <a:solidFill>
                  <a:srgbClr val="00B050"/>
                </a:solidFill>
              </a:rPr>
              <a:t>стула</a:t>
            </a:r>
            <a:r>
              <a:rPr lang="ru-RU" sz="1400" dirty="0">
                <a:solidFill>
                  <a:srgbClr val="00B050"/>
                </a:solidFill>
              </a:rPr>
              <a:t>, на ней  4 листочка треугольной формы. Заштриховать листья красным, оранжевым, желтым, зеленым  карандашом</a:t>
            </a:r>
          </a:p>
          <a:p>
            <a:r>
              <a:rPr lang="ru-RU" sz="1400" dirty="0">
                <a:solidFill>
                  <a:srgbClr val="00B050"/>
                </a:solidFill>
              </a:rPr>
              <a:t>-В какое время года листья на деревьях имеют такую окраску?</a:t>
            </a:r>
          </a:p>
          <a:p>
            <a:r>
              <a:rPr lang="ru-RU" sz="1400" dirty="0">
                <a:solidFill>
                  <a:srgbClr val="00B050"/>
                </a:solidFill>
              </a:rPr>
              <a:t>2. .Запоминаем цифру 4.</a:t>
            </a:r>
          </a:p>
          <a:p>
            <a:r>
              <a:rPr lang="ru-RU" sz="1400" dirty="0">
                <a:solidFill>
                  <a:srgbClr val="00B050"/>
                </a:solidFill>
              </a:rPr>
              <a:t>-лепим из зеленого </a:t>
            </a:r>
            <a:r>
              <a:rPr lang="ru-RU" sz="1400" dirty="0" err="1">
                <a:solidFill>
                  <a:srgbClr val="00B050"/>
                </a:solidFill>
              </a:rPr>
              <a:t>пластитилина</a:t>
            </a:r>
            <a:endParaRPr lang="ru-RU" sz="1400" dirty="0">
              <a:solidFill>
                <a:srgbClr val="00B050"/>
              </a:solidFill>
            </a:endParaRPr>
          </a:p>
          <a:p>
            <a:r>
              <a:rPr lang="ru-RU" sz="1400" dirty="0">
                <a:solidFill>
                  <a:srgbClr val="00B050"/>
                </a:solidFill>
              </a:rPr>
              <a:t>-пишем цифру 4 в форматах целого альбомного листа, половины листа,  четверти,  восьмой части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57800" y="3017732"/>
            <a:ext cx="4086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B050"/>
                </a:solidFill>
              </a:rPr>
              <a:t>Моторное развитие . Упражнения для здоровья «Кот следит за мышкой».</a:t>
            </a:r>
          </a:p>
          <a:p>
            <a:r>
              <a:rPr lang="ru-RU" sz="1600" dirty="0">
                <a:solidFill>
                  <a:srgbClr val="00B050"/>
                </a:solidFill>
              </a:rPr>
              <a:t>Стоя, стопы параллельно друг другу, руки заложены за спину. Медленно поворачиваем голову влево-в центр-в право. Повторить 5-8 раз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7"/>
            <a:ext cx="3322712" cy="1455755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solidFill>
                  <a:srgbClr val="00B0F0"/>
                </a:solidFill>
              </a:rPr>
              <a:t>Пять пальцев, как братцы.</a:t>
            </a:r>
            <a:br>
              <a:rPr lang="ru-RU" sz="2000" dirty="0">
                <a:solidFill>
                  <a:srgbClr val="00B0F0"/>
                </a:solidFill>
              </a:rPr>
            </a:br>
            <a:r>
              <a:rPr lang="ru-RU" sz="2000" dirty="0">
                <a:solidFill>
                  <a:srgbClr val="00B0F0"/>
                </a:solidFill>
              </a:rPr>
              <a:t>«Дай пять!»-</a:t>
            </a:r>
            <a:br>
              <a:rPr lang="ru-RU" sz="2000" dirty="0">
                <a:solidFill>
                  <a:srgbClr val="00B0F0"/>
                </a:solidFill>
              </a:rPr>
            </a:br>
            <a:r>
              <a:rPr lang="ru-RU" sz="2000" dirty="0">
                <a:solidFill>
                  <a:srgbClr val="00B0F0"/>
                </a:solidFill>
              </a:rPr>
              <a:t>             значит « здравствуй!»</a:t>
            </a:r>
          </a:p>
        </p:txBody>
      </p:sp>
      <p:pic>
        <p:nvPicPr>
          <p:cNvPr id="23554" name="Picture 2" descr="https://avatars.mds.yandex.net/i?id=1e22fbfc4e6556b629e4f61edab4b4b387a2fe08-7546766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136246"/>
            <a:ext cx="3000375" cy="3048001"/>
          </a:xfrm>
          <a:prstGeom prst="rect">
            <a:avLst/>
          </a:prstGeom>
          <a:noFill/>
        </p:spPr>
      </p:pic>
      <p:pic>
        <p:nvPicPr>
          <p:cNvPr id="1026" name="Picture 2" descr="C:\Users\8D4C~1\AppData\Local\Temp\Rar$DIa0.406\IMG_20250929_0633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5061000"/>
            <a:ext cx="1008112" cy="133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2192991"/>
            <a:ext cx="432048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B0F0"/>
                </a:solidFill>
              </a:rPr>
              <a:t>Сенсорные эталоны (СЭ)</a:t>
            </a:r>
          </a:p>
          <a:p>
            <a:r>
              <a:rPr lang="ru-RU" sz="1400" dirty="0" err="1">
                <a:solidFill>
                  <a:srgbClr val="00B0F0"/>
                </a:solidFill>
              </a:rPr>
              <a:t>Графомоторное</a:t>
            </a:r>
            <a:r>
              <a:rPr lang="ru-RU" sz="1400" dirty="0">
                <a:solidFill>
                  <a:srgbClr val="00B0F0"/>
                </a:solidFill>
              </a:rPr>
              <a:t>  развитие (ГР)</a:t>
            </a:r>
          </a:p>
          <a:p>
            <a:r>
              <a:rPr lang="ru-RU" sz="1400" dirty="0">
                <a:solidFill>
                  <a:srgbClr val="00B0F0"/>
                </a:solidFill>
              </a:rPr>
              <a:t>СЭ. Цвет голубой , фигура – квадрат</a:t>
            </a:r>
          </a:p>
          <a:p>
            <a:r>
              <a:rPr lang="ru-RU" sz="1400" dirty="0">
                <a:solidFill>
                  <a:srgbClr val="00B0F0"/>
                </a:solidFill>
              </a:rPr>
              <a:t>ГР. 1.Обвести  голубым карандашом сначала  кисть правой  руки, затем-левой. Штрихуем «ладошки» любым карандашом.</a:t>
            </a:r>
          </a:p>
          <a:p>
            <a:r>
              <a:rPr lang="ru-RU" sz="1400" dirty="0">
                <a:solidFill>
                  <a:srgbClr val="00B0F0"/>
                </a:solidFill>
              </a:rPr>
              <a:t>Нарисовать на запястье часы квадратной формы</a:t>
            </a:r>
          </a:p>
          <a:p>
            <a:r>
              <a:rPr lang="ru-RU" sz="1400" dirty="0">
                <a:solidFill>
                  <a:srgbClr val="00B0F0"/>
                </a:solidFill>
              </a:rPr>
              <a:t>2..Запоминаем цифру 5.</a:t>
            </a:r>
          </a:p>
          <a:p>
            <a:r>
              <a:rPr lang="ru-RU" sz="1400" dirty="0">
                <a:solidFill>
                  <a:srgbClr val="00B0F0"/>
                </a:solidFill>
              </a:rPr>
              <a:t>-лепим из голубого пластилина</a:t>
            </a:r>
          </a:p>
          <a:p>
            <a:r>
              <a:rPr lang="ru-RU" sz="1400" dirty="0">
                <a:solidFill>
                  <a:srgbClr val="00B0F0"/>
                </a:solidFill>
              </a:rPr>
              <a:t>-пишем цифру 5  в форматах целого альбомного листа, половины листа,  четверти,  восьмой части</a:t>
            </a:r>
          </a:p>
          <a:p>
            <a:r>
              <a:rPr lang="ru-RU" dirty="0">
                <a:solidFill>
                  <a:srgbClr val="00B0F0"/>
                </a:solidFill>
              </a:rPr>
              <a:t>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95936" y="4965351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solidFill>
                  <a:srgbClr val="00B0F0"/>
                </a:solidFill>
              </a:rPr>
              <a:t>Моторное развитие . Упражнения для здоровья «Часы»</a:t>
            </a:r>
          </a:p>
          <a:p>
            <a:r>
              <a:rPr lang="ru-RU" sz="1400" dirty="0">
                <a:solidFill>
                  <a:srgbClr val="00B0F0"/>
                </a:solidFill>
              </a:rPr>
              <a:t>Стоя, стопы параллельно друг другу, руки заложены за спину. Медленно наклоняем  голову влево, вправо, пытаясь дотронуться ухом до плеча. Повторить 5-8 раз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16016" y="3884712"/>
            <a:ext cx="42245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B0F0"/>
                </a:solidFill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>
                <a:solidFill>
                  <a:srgbClr val="0070C0"/>
                </a:solidFill>
              </a:rPr>
              <a:t>Змея пригрелась на траве,</a:t>
            </a:r>
            <a:br>
              <a:rPr lang="ru-RU" sz="1600" dirty="0">
                <a:solidFill>
                  <a:srgbClr val="0070C0"/>
                </a:solidFill>
              </a:rPr>
            </a:br>
            <a:r>
              <a:rPr lang="ru-RU" sz="1600" dirty="0">
                <a:solidFill>
                  <a:srgbClr val="0070C0"/>
                </a:solidFill>
              </a:rPr>
              <a:t>Сложила хвост колечком.</a:t>
            </a:r>
            <a:br>
              <a:rPr lang="ru-RU" sz="1600" dirty="0">
                <a:solidFill>
                  <a:srgbClr val="0070C0"/>
                </a:solidFill>
              </a:rPr>
            </a:br>
            <a:r>
              <a:rPr lang="ru-RU" sz="1600" dirty="0">
                <a:solidFill>
                  <a:srgbClr val="0070C0"/>
                </a:solidFill>
              </a:rPr>
              <a:t>У кошки встала дыбом шерсть, </a:t>
            </a:r>
            <a:br>
              <a:rPr lang="ru-RU" sz="1600" dirty="0">
                <a:solidFill>
                  <a:srgbClr val="0070C0"/>
                </a:solidFill>
              </a:rPr>
            </a:br>
            <a:r>
              <a:rPr lang="ru-RU" sz="1600" dirty="0">
                <a:solidFill>
                  <a:srgbClr val="0070C0"/>
                </a:solidFill>
              </a:rPr>
              <a:t>А это просто цифра «шесть» !</a:t>
            </a:r>
          </a:p>
        </p:txBody>
      </p:sp>
      <p:pic>
        <p:nvPicPr>
          <p:cNvPr id="22530" name="Picture 2" descr="https://avatars.mds.yandex.net/i?id=cbdcc50268b52fe0b061707d0435754a21be8907-8177077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96748" y="96051"/>
            <a:ext cx="2961252" cy="2892345"/>
          </a:xfrm>
          <a:prstGeom prst="rect">
            <a:avLst/>
          </a:prstGeom>
          <a:noFill/>
        </p:spPr>
      </p:pic>
      <p:pic>
        <p:nvPicPr>
          <p:cNvPr id="2050" name="Picture 2" descr="C:\Users\8D4C~1\AppData\Local\Temp\Rar$DIa0.914\IMG_20250929_0633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4121" y="3979541"/>
            <a:ext cx="2167311" cy="2878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86000" y="158234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951673"/>
            <a:ext cx="4392488" cy="2485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dirty="0">
                <a:solidFill>
                  <a:srgbClr val="0070C0"/>
                </a:solidFill>
              </a:rPr>
              <a:t>Сенсорные эталоны (СЭ)</a:t>
            </a:r>
          </a:p>
          <a:p>
            <a:pPr lvl="0"/>
            <a:r>
              <a:rPr lang="ru-RU" sz="1400" dirty="0" err="1">
                <a:solidFill>
                  <a:srgbClr val="0070C0"/>
                </a:solidFill>
              </a:rPr>
              <a:t>Графомоторное</a:t>
            </a:r>
            <a:r>
              <a:rPr lang="ru-RU" sz="1400" dirty="0">
                <a:solidFill>
                  <a:srgbClr val="0070C0"/>
                </a:solidFill>
              </a:rPr>
              <a:t>  развитие (ГР) СЭ. Цвет синий, фигура-многоугольник. </a:t>
            </a:r>
          </a:p>
          <a:p>
            <a:pPr lvl="0"/>
            <a:r>
              <a:rPr lang="ru-RU" sz="1400" dirty="0">
                <a:solidFill>
                  <a:srgbClr val="0070C0"/>
                </a:solidFill>
              </a:rPr>
              <a:t>1.Обводим  многоугольники  двумя руками  одновременно голубым и синим карандашами . Штрихуем фигуры в противоположных направлениях</a:t>
            </a:r>
          </a:p>
          <a:p>
            <a:pPr lvl="0"/>
            <a:r>
              <a:rPr lang="ru-RU" sz="1400" dirty="0">
                <a:solidFill>
                  <a:srgbClr val="0070C0"/>
                </a:solidFill>
              </a:rPr>
              <a:t>2. .Запоминаем цифру 6:</a:t>
            </a:r>
          </a:p>
          <a:p>
            <a:pPr lvl="0"/>
            <a:r>
              <a:rPr lang="ru-RU" sz="1400" dirty="0">
                <a:solidFill>
                  <a:srgbClr val="0070C0"/>
                </a:solidFill>
              </a:rPr>
              <a:t>-лепим из голубого пластилина</a:t>
            </a:r>
          </a:p>
          <a:p>
            <a:pPr lvl="0"/>
            <a:r>
              <a:rPr lang="ru-RU" sz="1400" dirty="0">
                <a:solidFill>
                  <a:srgbClr val="0070C0"/>
                </a:solidFill>
              </a:rPr>
              <a:t>-пишем цифру 6  в форматах целого альбомного листа, половины листа,  четверти,  восьмой части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17740" y="3066672"/>
            <a:ext cx="468052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70C0"/>
                </a:solidFill>
              </a:rPr>
              <a:t>Моторное развитие . Упражнения для здоровья «Змейка греется на солнце» (плечевой отдел)</a:t>
            </a:r>
          </a:p>
          <a:p>
            <a:r>
              <a:rPr lang="ru-RU" sz="1400" dirty="0">
                <a:solidFill>
                  <a:srgbClr val="0070C0"/>
                </a:solidFill>
              </a:rPr>
              <a:t> </a:t>
            </a:r>
          </a:p>
          <a:p>
            <a:r>
              <a:rPr lang="ru-RU" sz="1400" dirty="0">
                <a:solidFill>
                  <a:srgbClr val="0070C0"/>
                </a:solidFill>
              </a:rPr>
              <a:t>Стоя, ноги на ширине плеч, руки согнуты в локтях перед грудью. Поворот вправо-влево  верхнем отделом позвоночника. При повороте постараться увидеть свои пятки.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4515388"/>
            <a:ext cx="44822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70C0"/>
                </a:solidFill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>
                <a:solidFill>
                  <a:srgbClr val="7030A0"/>
                </a:solidFill>
              </a:rPr>
              <a:t>Как прямой столб фонарный</a:t>
            </a:r>
            <a:br>
              <a:rPr lang="ru-RU" sz="1600" dirty="0">
                <a:solidFill>
                  <a:srgbClr val="7030A0"/>
                </a:solidFill>
              </a:rPr>
            </a:br>
            <a:r>
              <a:rPr lang="ru-RU" sz="1600" dirty="0">
                <a:solidFill>
                  <a:srgbClr val="7030A0"/>
                </a:solidFill>
              </a:rPr>
              <a:t>Или длинный шест пожарный</a:t>
            </a:r>
            <a:br>
              <a:rPr lang="ru-RU" sz="1600" dirty="0">
                <a:solidFill>
                  <a:srgbClr val="7030A0"/>
                </a:solidFill>
              </a:rPr>
            </a:br>
            <a:r>
              <a:rPr lang="ru-RU" sz="1600" dirty="0">
                <a:solidFill>
                  <a:srgbClr val="7030A0"/>
                </a:solidFill>
              </a:rPr>
              <a:t>Ровно цифра   «семь» стоит ,</a:t>
            </a:r>
            <a:br>
              <a:rPr lang="ru-RU" sz="1600" dirty="0">
                <a:solidFill>
                  <a:srgbClr val="7030A0"/>
                </a:solidFill>
              </a:rPr>
            </a:br>
            <a:r>
              <a:rPr lang="ru-RU" sz="1600" dirty="0">
                <a:solidFill>
                  <a:srgbClr val="7030A0"/>
                </a:solidFill>
              </a:rPr>
              <a:t>На поясе «ремень» висит.</a:t>
            </a:r>
          </a:p>
        </p:txBody>
      </p:sp>
      <p:pic>
        <p:nvPicPr>
          <p:cNvPr id="2150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4828100" y="12477"/>
            <a:ext cx="2605786" cy="3028989"/>
          </a:xfrm>
          <a:prstGeom prst="rect">
            <a:avLst/>
          </a:prstGeom>
          <a:noFill/>
        </p:spPr>
      </p:pic>
      <p:pic>
        <p:nvPicPr>
          <p:cNvPr id="3074" name="Picture 2" descr="C:\Users\8D4C~1\AppData\Local\Temp\Rar$DIa0.096\IMG_20250929_0633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7314" y="3644661"/>
            <a:ext cx="2307358" cy="306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2060848"/>
            <a:ext cx="4572000" cy="240065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>
                <a:solidFill>
                  <a:srgbClr val="7030A0"/>
                </a:solidFill>
              </a:rPr>
              <a:t>Сенсорные эталоны (СЭ)</a:t>
            </a:r>
          </a:p>
          <a:p>
            <a:r>
              <a:rPr lang="ru-RU" sz="1200" dirty="0" err="1">
                <a:solidFill>
                  <a:srgbClr val="7030A0"/>
                </a:solidFill>
              </a:rPr>
              <a:t>Графомоторное</a:t>
            </a:r>
            <a:r>
              <a:rPr lang="ru-RU" sz="1200" dirty="0">
                <a:solidFill>
                  <a:srgbClr val="7030A0"/>
                </a:solidFill>
              </a:rPr>
              <a:t>  развитие (ГР)СР. Цвет: фиолетовый, фигура –равносторонний треугольник.</a:t>
            </a:r>
          </a:p>
          <a:p>
            <a:r>
              <a:rPr lang="ru-RU" sz="1200" dirty="0">
                <a:solidFill>
                  <a:srgbClr val="7030A0"/>
                </a:solidFill>
              </a:rPr>
              <a:t>1.Рисуем  фиолетовый  треугольник, не отрывая карандаша,  сначала по </a:t>
            </a:r>
            <a:r>
              <a:rPr lang="ru-RU" sz="1200" dirty="0" err="1">
                <a:solidFill>
                  <a:srgbClr val="7030A0"/>
                </a:solidFill>
              </a:rPr>
              <a:t>по</a:t>
            </a:r>
            <a:r>
              <a:rPr lang="ru-RU" sz="1200" dirty="0">
                <a:solidFill>
                  <a:srgbClr val="7030A0"/>
                </a:solidFill>
              </a:rPr>
              <a:t> часовой стрелке, затем против часовой стрелке. </a:t>
            </a:r>
          </a:p>
          <a:p>
            <a:r>
              <a:rPr lang="ru-RU" sz="1200" dirty="0">
                <a:solidFill>
                  <a:srgbClr val="7030A0"/>
                </a:solidFill>
              </a:rPr>
              <a:t>Усложнение: правой рукой штрихуем  фигуру сверху вниз, левой-слева направо </a:t>
            </a:r>
          </a:p>
          <a:p>
            <a:r>
              <a:rPr lang="ru-RU" sz="1200" dirty="0">
                <a:solidFill>
                  <a:srgbClr val="7030A0"/>
                </a:solidFill>
              </a:rPr>
              <a:t>2. .Запоминаем цифру 7:</a:t>
            </a:r>
          </a:p>
          <a:p>
            <a:r>
              <a:rPr lang="ru-RU" sz="1200" dirty="0">
                <a:solidFill>
                  <a:srgbClr val="7030A0"/>
                </a:solidFill>
              </a:rPr>
              <a:t>-лепим из фиолетового пластилина</a:t>
            </a:r>
          </a:p>
          <a:p>
            <a:r>
              <a:rPr lang="ru-RU" sz="1200" dirty="0">
                <a:solidFill>
                  <a:srgbClr val="7030A0"/>
                </a:solidFill>
              </a:rPr>
              <a:t>-пишем цифру 7  в форматах целого альбомного листа, половины листа,  четверти,  восьмой части</a:t>
            </a:r>
          </a:p>
          <a:p>
            <a:r>
              <a:rPr lang="ru-RU" dirty="0"/>
              <a:t>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4484666"/>
            <a:ext cx="361614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dirty="0">
                <a:solidFill>
                  <a:srgbClr val="7030A0"/>
                </a:solidFill>
              </a:rPr>
              <a:t>Моторное развитие . Упражнения для здоровья « Фонарный столб».   Упражнение на развитие равновесия, вестибулярного аппарата, укрепление мышц спины, </a:t>
            </a:r>
            <a:r>
              <a:rPr lang="ru-RU" sz="1400" dirty="0" err="1">
                <a:solidFill>
                  <a:srgbClr val="7030A0"/>
                </a:solidFill>
              </a:rPr>
              <a:t>ног.Стоя</a:t>
            </a:r>
            <a:r>
              <a:rPr lang="ru-RU" sz="1400" dirty="0">
                <a:solidFill>
                  <a:srgbClr val="7030A0"/>
                </a:solidFill>
              </a:rPr>
              <a:t>, стопы параллельно друг другу.  Руки в стороны на уровне плеч. Стоя на правой ноге, левую согнуть в колене, левую руку на пояс. Поменять положение.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567</TotalTime>
  <Words>1133</Words>
  <Application>Microsoft Office PowerPoint</Application>
  <PresentationFormat>Экран (4:3)</PresentationFormat>
  <Paragraphs>136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Times New Roman</vt:lpstr>
      <vt:lpstr>Trebuchet MS</vt:lpstr>
      <vt:lpstr>Wingdings 3</vt:lpstr>
      <vt:lpstr>Аспект</vt:lpstr>
      <vt:lpstr>  Электронная дидактическая игра «Учимся считать»  </vt:lpstr>
      <vt:lpstr>Обращение к взрослым</vt:lpstr>
      <vt:lpstr>1</vt:lpstr>
      <vt:lpstr>2</vt:lpstr>
      <vt:lpstr>Три медведя, три сестрицы,  три желания- в сказках. Дед один, вторая бабка,  Ну а третий- Колобок по тропинке катится. </vt:lpstr>
      <vt:lpstr>Четыре ножки у стола, четыре лапы у кота. Четыре времени года, Пусть будет хорошей погода!</vt:lpstr>
      <vt:lpstr>Пять пальцев, как братцы. «Дай пять!»-              значит « здравствуй!»</vt:lpstr>
      <vt:lpstr>Змея пригрелась на траве, Сложила хвост колечком. У кошки встала дыбом шерсть,  А это просто цифра «шесть» !</vt:lpstr>
      <vt:lpstr>Как прямой столб фонарный Или длинный шест пожарный Ровно цифра   «семь» стоит , На поясе «ремень» висит.</vt:lpstr>
      <vt:lpstr>Презентация PowerPoint</vt:lpstr>
      <vt:lpstr>Змейка снова отдыхает, Длинный хвостик закругляет. Если змейка распрямится В шланг садовый превратится.  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Добро пожаловать</dc:creator>
  <cp:lastModifiedBy>Мартынова.Н.В</cp:lastModifiedBy>
  <cp:revision>92</cp:revision>
  <cp:lastPrinted>2025-10-10T06:30:03Z</cp:lastPrinted>
  <dcterms:created xsi:type="dcterms:W3CDTF">2025-09-28T03:37:22Z</dcterms:created>
  <dcterms:modified xsi:type="dcterms:W3CDTF">2025-11-24T09:22:03Z</dcterms:modified>
</cp:coreProperties>
</file>