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5" r:id="rId3"/>
    <p:sldId id="258" r:id="rId4"/>
    <p:sldId id="259" r:id="rId5"/>
    <p:sldId id="260" r:id="rId6"/>
    <p:sldId id="261" r:id="rId7"/>
    <p:sldId id="263" r:id="rId8"/>
    <p:sldId id="269" r:id="rId9"/>
    <p:sldId id="272" r:id="rId10"/>
    <p:sldId id="265" r:id="rId11"/>
    <p:sldId id="266" r:id="rId12"/>
    <p:sldId id="267" r:id="rId13"/>
    <p:sldId id="273" r:id="rId14"/>
    <p:sldId id="274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59" autoAdjust="0"/>
    <p:restoredTop sz="94624" autoAdjust="0"/>
  </p:normalViewPr>
  <p:slideViewPr>
    <p:cSldViewPr>
      <p:cViewPr>
        <p:scale>
          <a:sx n="100" d="100"/>
          <a:sy n="100" d="100"/>
        </p:scale>
        <p:origin x="-57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64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DAF13-257B-44C2-8C23-0F5982ED4D8A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6B9-8374-4161-8A34-F1585C3B1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356B9-8374-4161-8A34-F1585C3B12B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356B9-8374-4161-8A34-F1585C3B12B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3C66045-5CFD-487B-A23D-4F71DE52CDDE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561D54E-313F-4A67-AA87-4599A5C21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detskiy-sad/razvitie-rechi/2012/10/26/perechen-didakticheskikh-igr-dlya-detey-mladshego-vozrasta-p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urok.ru/igri-dlya-y-mladshey-gruppi-napravlennie-na-formirovanie-grammaticheskogo-stroya-rechi-os-ushakova-razvitie-rechi-detey-let-1293519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857233"/>
            <a:ext cx="7072362" cy="2000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Конспект НОД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развитию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речи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(раздел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«грамматика»)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младшей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(с использованием ЭОР)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Тема: «Путешествие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летний лес»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714620"/>
            <a:ext cx="8215370" cy="3786214"/>
          </a:xfrm>
        </p:spPr>
        <p:txBody>
          <a:bodyPr>
            <a:normAutofit/>
          </a:bodyPr>
          <a:lstStyle/>
          <a:p>
            <a:pPr algn="l"/>
            <a:endParaRPr lang="ru-RU" sz="2000" b="1" dirty="0" smtClean="0">
              <a:solidFill>
                <a:schemeClr val="tx1"/>
              </a:solidFill>
            </a:endParaRPr>
          </a:p>
          <a:p>
            <a:pPr algn="l"/>
            <a:endParaRPr lang="ru-RU" sz="2000" b="1" dirty="0" smtClean="0">
              <a:solidFill>
                <a:schemeClr val="tx1"/>
              </a:solidFill>
            </a:endParaRPr>
          </a:p>
          <a:p>
            <a:pPr algn="l"/>
            <a:endParaRPr lang="ru-RU" sz="2000" b="1" dirty="0">
              <a:solidFill>
                <a:schemeClr val="tx1"/>
              </a:solidFill>
            </a:endParaRPr>
          </a:p>
          <a:p>
            <a:pPr algn="l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Ремизова Наталья Юрьевна 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ГБОУ ООШ №19 СП «Детский сад«Кораблик»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l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г.о. Новокуйбышевск, 2017 год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techno-lavka.ru/images/stories/virtuemart/product/8ed6d799e87b6b73001363ef7aa61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500834"/>
          </a:xfrm>
          <a:prstGeom prst="rect">
            <a:avLst/>
          </a:prstGeom>
          <a:noFill/>
        </p:spPr>
      </p:pic>
      <p:pic>
        <p:nvPicPr>
          <p:cNvPr id="2" name="Picture 2" descr="F:\DCIM\101MSDCF\DSC02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4643" r="21786" b="6340"/>
          <a:stretch/>
        </p:blipFill>
        <p:spPr bwMode="auto">
          <a:xfrm>
            <a:off x="0" y="0"/>
            <a:ext cx="9144000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узнечик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5572140"/>
            <a:ext cx="1584176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file.mobilmusic.ru/f3/5a/4a/82569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5708899"/>
            <a:ext cx="1285884" cy="11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269.photobucket.com/albums/jj43/comentarioshi5/gifs-animados/Alimentos/Peras/pera0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561975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" descr="http://pngimg.com/upload/small/butterfly_PNG10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5016"/>
            <a:ext cx="936104" cy="9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0298" y="357166"/>
            <a:ext cx="443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«На полянке»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02222 L 0.58299 -0.43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-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4653 L 0.37587 -0.1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44878 -0.15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6806 -0.693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ixelbrush.ru/uploads/posts/2014-01/1389465837_1-19.jpg"/>
          <p:cNvPicPr>
            <a:picLocks noChangeAspect="1" noChangeArrowheads="1"/>
          </p:cNvPicPr>
          <p:nvPr/>
        </p:nvPicPr>
        <p:blipFill>
          <a:blip r:embed="rId2" cstate="print"/>
          <a:srcRect b="9705"/>
          <a:stretch>
            <a:fillRect/>
          </a:stretch>
        </p:blipFill>
        <p:spPr bwMode="auto">
          <a:xfrm>
            <a:off x="0" y="5072074"/>
            <a:ext cx="9144000" cy="1785926"/>
          </a:xfrm>
          <a:prstGeom prst="rect">
            <a:avLst/>
          </a:prstGeom>
          <a:noFill/>
        </p:spPr>
      </p:pic>
      <p:pic>
        <p:nvPicPr>
          <p:cNvPr id="14" name="Picture 4" descr="http://fs.nashaucheba.ru/tw_files2/urls_3/1728/d-1727004/1727004_html_m25ddda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35" t="9238" r="9416" b="11637"/>
          <a:stretch/>
        </p:blipFill>
        <p:spPr bwMode="auto">
          <a:xfrm>
            <a:off x="357158" y="214290"/>
            <a:ext cx="3887862" cy="43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fs.nashaucheba.ru/tw_files2/urls_3/1728/d-1727004/1727004_html_m25ddda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35" t="9238" r="9416" b="11637"/>
          <a:stretch/>
        </p:blipFill>
        <p:spPr bwMode="auto">
          <a:xfrm>
            <a:off x="5072066" y="214290"/>
            <a:ext cx="3887862" cy="43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holidaysoon.org/txt/img/maska5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503"/>
          <a:stretch/>
        </p:blipFill>
        <p:spPr bwMode="auto">
          <a:xfrm>
            <a:off x="3071802" y="1928802"/>
            <a:ext cx="714893" cy="9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54"/>
          <a:stretch/>
        </p:blipFill>
        <p:spPr bwMode="auto">
          <a:xfrm>
            <a:off x="7715272" y="2071678"/>
            <a:ext cx="79593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4786322"/>
            <a:ext cx="1071570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4500570"/>
            <a:ext cx="1002182" cy="95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3" descr="http://i043.radikal.ru/0901/12/bdfaede3077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86454"/>
            <a:ext cx="1071570" cy="88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6064375"/>
            <a:ext cx="1152128" cy="79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500570"/>
            <a:ext cx="857256" cy="85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http://img0.liveinternet.ru/images/attach/c/4/79/777/79777116_Gusenic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5786454"/>
            <a:ext cx="1296144" cy="12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82686">
            <a:off x="6442145" y="5967080"/>
            <a:ext cx="714380" cy="8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4500570"/>
            <a:ext cx="1168220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4429132"/>
            <a:ext cx="1368261" cy="90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072206"/>
            <a:ext cx="1331912" cy="54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43306" y="428604"/>
            <a:ext cx="224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«Чей домик?»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50121 -0.2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15174 -0.568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-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04757 -0.471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2283 -0.5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-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66336 -0.56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12621 -0.460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7153 -0.407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36441 -0.376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61372 -0.6979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" y="-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64722 -0.4745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" y="-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cast.ru/uploads/2014/05/22/86811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071546"/>
            <a:ext cx="500066" cy="428628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00174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285860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785926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643050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000240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500174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785926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000240"/>
            <a:ext cx="1143007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071546"/>
            <a:ext cx="500066" cy="428628"/>
          </a:xfrm>
          <a:prstGeom prst="rect">
            <a:avLst/>
          </a:prstGeom>
          <a:noFill/>
        </p:spPr>
      </p:pic>
      <p:pic>
        <p:nvPicPr>
          <p:cNvPr id="24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500066" cy="428628"/>
          </a:xfrm>
          <a:prstGeom prst="rect">
            <a:avLst/>
          </a:prstGeom>
          <a:noFill/>
        </p:spPr>
      </p:pic>
      <p:pic>
        <p:nvPicPr>
          <p:cNvPr id="25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1000108"/>
            <a:ext cx="500066" cy="428628"/>
          </a:xfrm>
          <a:prstGeom prst="rect">
            <a:avLst/>
          </a:prstGeom>
          <a:noFill/>
        </p:spPr>
      </p:pic>
      <p:pic>
        <p:nvPicPr>
          <p:cNvPr id="26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1000108"/>
            <a:ext cx="500066" cy="428628"/>
          </a:xfrm>
          <a:prstGeom prst="rect">
            <a:avLst/>
          </a:prstGeom>
          <a:noFill/>
        </p:spPr>
      </p:pic>
      <p:pic>
        <p:nvPicPr>
          <p:cNvPr id="27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000108"/>
            <a:ext cx="500066" cy="428628"/>
          </a:xfrm>
          <a:prstGeom prst="rect">
            <a:avLst/>
          </a:prstGeom>
          <a:noFill/>
        </p:spPr>
      </p:pic>
      <p:pic>
        <p:nvPicPr>
          <p:cNvPr id="28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642918"/>
            <a:ext cx="500066" cy="428628"/>
          </a:xfrm>
          <a:prstGeom prst="rect">
            <a:avLst/>
          </a:prstGeom>
          <a:noFill/>
        </p:spPr>
      </p:pic>
      <p:pic>
        <p:nvPicPr>
          <p:cNvPr id="29" name="Picture 4" descr="http://www.clipartbest.com/cliparts/jTx/n6d/jTxn6db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642918"/>
            <a:ext cx="500066" cy="428628"/>
          </a:xfrm>
          <a:prstGeom prst="rect">
            <a:avLst/>
          </a:prstGeom>
          <a:noFill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214686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643314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071810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000504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286124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3214686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3929066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48" y="3357562"/>
            <a:ext cx="928694" cy="73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286388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5429264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5214950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5500702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929198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6" y="5500702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5500702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5214950"/>
            <a:ext cx="857256" cy="96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71736" y="64291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«Весёлый счёт»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laycast.ru/uploads/2014/05/22/86811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500042"/>
            <a:ext cx="416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«Продолжи»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 descr="https://ds02.infourok.ru/uploads/ex/04b2/00089031-55af7706/hello_html_5828d1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2352651" cy="1857364"/>
          </a:xfrm>
          <a:prstGeom prst="rect">
            <a:avLst/>
          </a:prstGeom>
          <a:noFill/>
        </p:spPr>
      </p:pic>
      <p:pic>
        <p:nvPicPr>
          <p:cNvPr id="6" name="Picture 2" descr="https://arhivurokov.ru/multiurok/3/5/b/35b0f744fc892c511d79a758d9a895b674ade1e9/konspiekt-itoghovogho-zaniatiia-putieshiestviie-po-vriemienam-ghod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4871638" cy="4143404"/>
          </a:xfrm>
          <a:prstGeom prst="rect">
            <a:avLst/>
          </a:prstGeom>
          <a:noFill/>
        </p:spPr>
      </p:pic>
      <p:pic>
        <p:nvPicPr>
          <p:cNvPr id="30726" name="Picture 6" descr="http://snim.net/wp-content/uploads/2015/12/%D0%BC%D0%B5%D0%B4%D0%B2%D0%B5%D0%B4%D1%8C-%D0%BC%D0%B0%D1%88%D0%B5%D1%82-%D0%BB%D0%B0%D0%BF%D0%BE%D0%B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0"/>
            <a:ext cx="1714512" cy="1376339"/>
          </a:xfrm>
          <a:prstGeom prst="rect">
            <a:avLst/>
          </a:prstGeom>
          <a:noFill/>
        </p:spPr>
      </p:pic>
      <p:pic>
        <p:nvPicPr>
          <p:cNvPr id="30728" name="Picture 8" descr="http://psiholik.ru/dnevnik-nablyudenij/218763_html_ma00ad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571480"/>
            <a:ext cx="738166" cy="595290"/>
          </a:xfrm>
          <a:prstGeom prst="rect">
            <a:avLst/>
          </a:prstGeom>
          <a:noFill/>
        </p:spPr>
      </p:pic>
      <p:pic>
        <p:nvPicPr>
          <p:cNvPr id="10" name="Picture 4" descr="https://ds02.infourok.ru/uploads/ex/04b2/00089031-55af7706/hello_html_5828d193.png"/>
          <p:cNvPicPr>
            <a:picLocks noChangeAspect="1" noChangeArrowheads="1"/>
          </p:cNvPicPr>
          <p:nvPr/>
        </p:nvPicPr>
        <p:blipFill>
          <a:blip r:embed="rId7" cstate="print"/>
          <a:srcRect l="21428" t="12500" r="21429" b="37500"/>
          <a:stretch>
            <a:fillRect/>
          </a:stretch>
        </p:blipFill>
        <p:spPr bwMode="auto">
          <a:xfrm>
            <a:off x="5357818" y="1500174"/>
            <a:ext cx="571504" cy="357190"/>
          </a:xfrm>
          <a:prstGeom prst="rect">
            <a:avLst/>
          </a:prstGeom>
          <a:noFill/>
        </p:spPr>
      </p:pic>
      <p:pic>
        <p:nvPicPr>
          <p:cNvPr id="30730" name="Picture 10" descr="http://img.mota.ru/upload/wallpapers/source/2011/02/02/08/02/24076/mota_ru_10202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1428736"/>
            <a:ext cx="1142976" cy="857256"/>
          </a:xfrm>
          <a:prstGeom prst="rect">
            <a:avLst/>
          </a:prstGeom>
          <a:noFill/>
        </p:spPr>
      </p:pic>
      <p:pic>
        <p:nvPicPr>
          <p:cNvPr id="30732" name="Picture 12" descr="http://cdn01.ru/files/users/images/6f/67/6f673b76776db45efbe2acfd46a5acca.jpg"/>
          <p:cNvPicPr>
            <a:picLocks noChangeAspect="1" noChangeArrowheads="1"/>
          </p:cNvPicPr>
          <p:nvPr/>
        </p:nvPicPr>
        <p:blipFill>
          <a:blip r:embed="rId9" cstate="print"/>
          <a:srcRect l="35000"/>
          <a:stretch>
            <a:fillRect/>
          </a:stretch>
        </p:blipFill>
        <p:spPr bwMode="auto">
          <a:xfrm>
            <a:off x="5500694" y="2357430"/>
            <a:ext cx="928694" cy="1000132"/>
          </a:xfrm>
          <a:prstGeom prst="rect">
            <a:avLst/>
          </a:prstGeom>
          <a:noFill/>
        </p:spPr>
      </p:pic>
      <p:pic>
        <p:nvPicPr>
          <p:cNvPr id="30734" name="Picture 14" descr="http://vignette2.wikia.nocookie.net/absurdopedia/images/b/b7/%D0%9C%D0%B5%D0%B4%D0%B2%D0%B5%D0%B6%D1%8C%D0%B5-%D1%83%D1%88%D0%BA%D0%BE.png/revision/latest?cb=200912070909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3702" y="2357430"/>
            <a:ext cx="1701781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333v.ru/uploads/d6/d6fafa0118b52163df0aee598b3e7161.jpg"/>
          <p:cNvPicPr>
            <a:picLocks noChangeAspect="1" noChangeArrowheads="1"/>
          </p:cNvPicPr>
          <p:nvPr/>
        </p:nvPicPr>
        <p:blipFill>
          <a:blip r:embed="rId2" cstate="print"/>
          <a:srcRect t="7639" r="23435" b="256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8" name="Picture 4" descr="http://s4.pic4you.ru/y2014/10-29/12216/46826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929198"/>
            <a:ext cx="1285884" cy="1643050"/>
          </a:xfrm>
          <a:prstGeom prst="rect">
            <a:avLst/>
          </a:prstGeom>
          <a:noFill/>
        </p:spPr>
      </p:pic>
      <p:pic>
        <p:nvPicPr>
          <p:cNvPr id="31750" name="Picture 6" descr="http://img1.liveinternet.ru/images/attach/c/4/79/777/79777365_large_4663906_Vol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000636"/>
            <a:ext cx="2000264" cy="2214578"/>
          </a:xfrm>
          <a:prstGeom prst="rect">
            <a:avLst/>
          </a:prstGeom>
          <a:noFill/>
        </p:spPr>
      </p:pic>
      <p:pic>
        <p:nvPicPr>
          <p:cNvPr id="31752" name="Picture 8" descr="https://fs00.infourok.ru/images/doc/202/230172/hello_html_2a5ea6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857760"/>
            <a:ext cx="3119426" cy="2000240"/>
          </a:xfrm>
          <a:prstGeom prst="rect">
            <a:avLst/>
          </a:prstGeom>
          <a:noFill/>
        </p:spPr>
      </p:pic>
      <p:pic>
        <p:nvPicPr>
          <p:cNvPr id="31754" name="Picture 10" descr="https://ds02.infourok.ru/uploads/ex/0dc9/0004dc40-fdde65e7/hello_html_535c4c3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5357826"/>
            <a:ext cx="1643074" cy="1347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642918"/>
            <a:ext cx="77867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Используемые  ресурсы:</a:t>
            </a:r>
          </a:p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1.Примерная основная общеобразовательная программа дошкольного образования «От рождения до школы»  Н. Е. Веракса, Т. С. Комарова, М. А. Васильева (Москва Мозаика – Синтез 2012)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2.Методическая разработка по развитию речи (младшая группа) по теме: 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Перечень дидактических игр для детей младшего возраста по формированию грамматического строя речи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http://nsportal.ru/detskiy-sad/razvitie-rechi/2012/10/26/perechen-didakticheskikh-igr-dlya-detey-mladshego-vozrasta-po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786058"/>
            <a:ext cx="76438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Игры для 2-й младшей группы направленные на формирование грамматического строя речи. (О.С. Ушакова «Развитие речи детей 3-5 лет»)</a:t>
            </a:r>
            <a:r>
              <a:rPr lang="ru-RU" sz="16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https://infourok.ru/igri-dlya-y-mladshey-gruppi-napravlennie-na-formirovanie-grammaticheskogo-stroya-rechi-os-ushakova-razvitie-rechi-detey-let-1293519.html</a:t>
            </a:r>
            <a:endParaRPr lang="ru-RU" b="1" u="sng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Поисковая система  Яндекс. Картинки</a:t>
            </a:r>
          </a:p>
          <a:p>
            <a:endParaRPr lang="ru-RU" b="1" u="sng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1"/>
            <a:ext cx="8572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Аннотация: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 Целевая аудитория: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возраст детей 3-4 года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Уровень и направление образовательной программы, в рамках которой используется заявленный ресурс: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Примерная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 дошкольного образования «От рождения до школы»  Н. Е. Веракса, Т. С. Комарова, М. А. Васильева (Москва Мозаика – Синтез 2012) образовательная область «Речевое развитие», раздел «Грамматика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 Планируемый результат: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акрепить у детей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умение: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правильно употреблять в речи имена существительные  в форме единственного и множественного числа, обозначающих животных и их детёнышей;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2)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различать существительные мужского и женского рода, правильно согласуя местоимения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мой, моя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существительными;</a:t>
            </a:r>
          </a:p>
          <a:p>
            <a:pPr marL="342900" indent="-3429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согласовывать числительные с существительными в ед. ч и мн. ч. И.п. и Р. п.</a:t>
            </a:r>
          </a:p>
          <a:p>
            <a:pPr marL="342900" indent="-3429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образовывать относительные прилагательные от существительных (варенье из малины – малиновое);</a:t>
            </a:r>
          </a:p>
          <a:p>
            <a:pPr marL="342900" indent="-3429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употреблять в речи предлоги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в, на, по, под,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составлять предложения с предлогами по демонстрации действия </a:t>
            </a:r>
          </a:p>
          <a:p>
            <a:pPr marL="342900" indent="-342900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образовывать уменьшительно – ласкательную форму имён существительных.</a:t>
            </a:r>
          </a:p>
          <a:p>
            <a:pPr marL="342900" indent="-342900"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7)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образовывать превосходную степень имён существительных при помощи суффикса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ищи, ища,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ище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2"/>
            <a:ext cx="814393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Грамматический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строй речи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Морфология: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1.Упражнять детей в правильном употреблении в речи имён существительных в форме единственного и множественного числа, обозначающих животных и их детёнышей (волчица – волчонок – волчата);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2.Закреплять умение различать существительные  мужского и женского рода, правильно согласуя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местоимения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моя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, мой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 существительными;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3.Закреплять умение согласовывать числительные с существительными  в единственном и множественном числе И.п. и Р. 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Словообразование: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1.Упражнять в словообразовании: умении образовывать относительные прилагательные от существительных (варенье из малины – малиновое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1400" dirty="0" smtClean="0"/>
              <a:t>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2.Упражнять в словообразовании: умении образовывать уменьшительно – ласкательную форму имён существительных.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Упражнять в словообразовании: умении образовывать превосходную степень имён существительных при помощи суффикса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ищи, ища,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ище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Синтаксис: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1.Упражнять в употреблении в речи простых предлогов - в, на, по, под;  упражнять в составлении предложений с предлогами по демонстрации действия; 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развивать речь,  мышление, внимание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культуру поведения у детей, любовь 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животным, дисциплинированность.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ноутбук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428596" y="-1881490"/>
            <a:ext cx="8286808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Содержание работы: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Введение: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НОД для детей 2 младшей группы по развитию речи (раздел «грамматический строй речи»). Здесь представлены лексические темы: «Насекомые», «Дикие животные» . Проводится в игровой форме: имеется сюжет, который реализуется в разнообразных играх. Игровая форма способствует лучшему закреплению знаний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у детей.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проведения: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1.Игровой момент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Игра «Один – много» (морфология)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Игра «Сундучок»(словообразование)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Игра «На полянке» (синтаксис)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Физкультминутка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Игра «Чей домик?»(морфология)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«Весёлый счёт» (морфология)</a:t>
            </a:r>
          </a:p>
          <a:p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Игра «Продолжи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словообразование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Игра «Скажи ласково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словообразование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285728"/>
          <a:ext cx="8358246" cy="6286544"/>
        </p:xfrm>
        <a:graphic>
          <a:graphicData uri="http://schemas.openxmlformats.org/drawingml/2006/table">
            <a:tbl>
              <a:tblPr/>
              <a:tblGrid>
                <a:gridCol w="8358246"/>
              </a:tblGrid>
              <a:tr h="62865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Ход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НОД:</a:t>
                      </a:r>
                      <a:endParaRPr lang="ru-RU" sz="18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Игровой момент: </a:t>
                      </a: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Ребята, сегодня утром к нам  на электронный адрес детского сада пришло видеописьмо, адресовано оно ребятам из группы «Морячок», то есть вам. (Включаю голос феи: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«Здравствуйте, мои маленькие друзья,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Я, фея летнего леса.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нашем лесу случилась беда: пропали лесные звери.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Они пошли на день рождения мишки и не вернулись домой.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 знаю, вы очень хорошие и добрые дети, помогите мне, пожалуйста, найти лесных зверей».</a:t>
                      </a:r>
                      <a:endParaRPr lang="ru-RU" sz="1200" dirty="0" smtClean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Ребята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мы сможем помочь фее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леса?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(да)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 на чём мы можем отправиться в путь?</a:t>
                      </a:r>
                    </a:p>
                    <a:p>
                      <a:pPr algn="just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Игра «Один – много».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 предлагаю отправиться на поезде. Я буду паровозиком, а вы вагончики. Ко мне будет цепляться вагончиком тот, кто правильно назовёт детёнышей диких животных.. Я буду называть взрослое животное, а вы сначала должны назвать одного детёныша, затем много. Например: Я говорю: «В первом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вагоне сидит в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олчица», а во втором её детёныш..,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как его зовут? (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волчонок), а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следующем вагоне их много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волчата).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(Дети называют животное, после этого оно появляется на экране). 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Игра «Сундучок»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Ну вот, ребята, мы и приехали.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Здравствуй лес, дремучий лес,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олон сказок и чудес.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в глуши твоей таится?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с деревьями творится?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Всё открой, не утаи,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ы же видишь, это мы!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Посмотрите, лес открыл нам свои владения, и мы можем зайти.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-Интересный сундучок.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Он ребятам всем дружок.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Очень хочется всем нам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осмотреть, ну что же там?</a:t>
                      </a:r>
                    </a:p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А в сундучке лежит угощение для мишки – мы же идём к нему на день рождения.</a:t>
                      </a:r>
                    </a:p>
                    <a:p>
                      <a:pPr algn="just"/>
                      <a:r>
                        <a:rPr kumimoji="0" lang="ru-RU" sz="1200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Задание: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Ребёнок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вспоминает название ягоды и говорит, какое варенье в банке (н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апример: если на банке нарисована </a:t>
                      </a:r>
                      <a:r>
                        <a:rPr kumimoji="0" lang="ru-RU" sz="12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черника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значит в банке находится </a:t>
                      </a:r>
                      <a:r>
                        <a:rPr kumimoji="0" lang="ru-RU" sz="12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черничное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варенье).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После этого банка с вареньем «отправляется» в сундук.</a:t>
                      </a:r>
                      <a:endParaRPr lang="ru-RU" sz="1200" baseline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Игра «На полянке»  </a:t>
                      </a: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Мы пришли с вами на лужайку. Кого мы здесь видим? А сейчас насекомые разлетятся и расползутся по полянке, а вы расскажете, где оказался каждый из них. На экране изображена полянка. Воспитатель по очереди нажимает на какое – нибудь насекомое, оно занимает своё место на полянке, а дети должны обозначить его местонахождение предложением.</a:t>
                      </a:r>
                      <a:endParaRPr kumimoji="0" lang="ru-RU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6301" marR="663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57158" y="428604"/>
            <a:ext cx="835824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изминутка.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жу – жу – жужжит пчела,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 лечу издалека.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зу – зу – комар пищит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Шмель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пыхтит, пыльцу повёз.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Жук гудит: «Жу – жу, жу – жу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 любого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разбужу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6. Игра «Чей домик?»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сегодня всё необычное, и я научилась понимать голоса насекомых. Они просят вас, чтобы вы поселили их в домиках. У нас есть домик для мальчиков и для девочек. Есть «мужские» и «женские» названия насекомых. Вы должны выбрать себе насекомое, затем по очереди подходить ко мне и называть своё насекомое со словами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моя.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 мой жук (он)  - значит  жук - мальчик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(Ребёнок угадывает  род насекомого, после этого насекомое отправляется в свой домик.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7. Игра «Весёлый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счёт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сейчас, ребята, нужно сосчитать насекомых с помощью числовой таблицы. Например: Одна гусеница – две гусеницы – пять гусениц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8. Игра «Продолжи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Ребята, а давайте сравним нашего мишку с птичкой.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 птички маленькие лапки, а у медведя большие…(нос, глаза, голова).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8.«Скажи ласково»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воспитателем подходят к домику, заглядывают внутрь и находят там лесных зверей.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Ребята, оказывается,  лесные звери ходили в гости к мишке и спрятались  в домике, а Фея их ищет. Давайте вернём их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лес. Ребята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вам нравятся лесные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звери? 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давайте назовём их ласковыми именами: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Лиса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(лисичка), волк (волчишко),  медведь (мишка, медведюшка), белка (белочка).</a:t>
            </a:r>
          </a:p>
          <a:p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10. Рефлексия.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Ребята, где мы сегодня с вами были?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Вам понравилось в лесу?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Кого мы там с вами встретили?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Давайте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скажем друг другу спасибо, обнимем друг друга и пойдём одеваться на прогулку. Воспитатель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раздаёт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детям угощение от мишки.</a:t>
            </a:r>
            <a:endParaRPr kumimoji="0" lang="ru-RU" altLang="zh-CN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117/823/117823625_0c042fa9d94aaecf1c4ceb5fcaeeaa0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1214414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img0.liveinternet.ru/images/attach/c/2/68/798/68798928_1294234644_Bez_imeni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8429684" cy="1857388"/>
          </a:xfrm>
          <a:prstGeom prst="rect">
            <a:avLst/>
          </a:prstGeom>
          <a:noFill/>
        </p:spPr>
      </p:pic>
      <p:pic>
        <p:nvPicPr>
          <p:cNvPr id="25612" name="Picture 12" descr="http://img0.liveinternet.ru/images/attach/c/2/68/798/68798928_1294234644_Bez_imeni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428868"/>
            <a:ext cx="8501122" cy="2028823"/>
          </a:xfrm>
          <a:prstGeom prst="rect">
            <a:avLst/>
          </a:prstGeom>
          <a:noFill/>
        </p:spPr>
      </p:pic>
      <p:pic>
        <p:nvPicPr>
          <p:cNvPr id="14" name="Picture 12" descr="http://img0.liveinternet.ru/images/attach/c/2/68/798/68798928_1294234644_Bez_imeni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429132"/>
            <a:ext cx="8501122" cy="2028823"/>
          </a:xfrm>
          <a:prstGeom prst="rect">
            <a:avLst/>
          </a:prstGeom>
          <a:noFill/>
        </p:spPr>
      </p:pic>
      <p:pic>
        <p:nvPicPr>
          <p:cNvPr id="16" name="Picture 8" descr="http://illustrators.ru/uploads/illustration/image/523119/main_523119_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2786058"/>
            <a:ext cx="851556" cy="64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643174" y="500042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«Один – много»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lastvision.ru/wp-content/uploads/2014/06/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785794"/>
            <a:ext cx="928694" cy="7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://www.char.ru/books/8860990_Volchonok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A8A487"/>
              </a:clrFrom>
              <a:clrTo>
                <a:srgbClr val="A8A48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14422"/>
            <a:ext cx="857256" cy="64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http://loveferrari.l.o.pic.centerblog.net/o/5d3b4667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15206" y="1214422"/>
            <a:ext cx="912340" cy="75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0" name="Picture 8" descr="http://crosti.ru/patterns/00/0e/37/fb409abbe6/preview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206" y="3286124"/>
            <a:ext cx="904882" cy="7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4" name="Picture 12" descr="http://900igr.net/datai/chelovek/Otkuda-ja-vzjalsja-1.files/0028-037-U-medveditsy-medvezhonok.jpg"/>
          <p:cNvPicPr>
            <a:picLocks noChangeAspect="1" noChangeArrowheads="1"/>
          </p:cNvPicPr>
          <p:nvPr/>
        </p:nvPicPr>
        <p:blipFill>
          <a:blip r:embed="rId9" cstate="print"/>
          <a:srcRect l="72414" t="23255" r="-3447"/>
          <a:stretch>
            <a:fillRect/>
          </a:stretch>
        </p:blipFill>
        <p:spPr bwMode="auto">
          <a:xfrm>
            <a:off x="4643438" y="5286388"/>
            <a:ext cx="857256" cy="627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12" descr="http://900igr.net/datai/chelovek/Otkuda-ja-vzjalsja-1.files/0028-037-U-medveditsy-medvezhonok.jpg"/>
          <p:cNvPicPr>
            <a:picLocks noChangeAspect="1" noChangeArrowheads="1"/>
          </p:cNvPicPr>
          <p:nvPr/>
        </p:nvPicPr>
        <p:blipFill>
          <a:blip r:embed="rId10" cstate="print"/>
          <a:srcRect r="26923"/>
          <a:stretch>
            <a:fillRect/>
          </a:stretch>
        </p:blipFill>
        <p:spPr bwMode="auto">
          <a:xfrm>
            <a:off x="2214546" y="4786322"/>
            <a:ext cx="857256" cy="71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6" name="Picture 14" descr="http://foto-zverey.ru/4/medvedi_38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206" y="5286388"/>
            <a:ext cx="857224" cy="605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8" name="Picture 16" descr="https://img-fotki.yandex.ru/get/9168/58581001.e6/0_ad347_ab93b3a2_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3286124"/>
            <a:ext cx="857256" cy="64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571736" y="1571612"/>
            <a:ext cx="642942" cy="414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ыноска-облако 30"/>
          <p:cNvSpPr/>
          <p:nvPr/>
        </p:nvSpPr>
        <p:spPr>
          <a:xfrm>
            <a:off x="2571736" y="1571612"/>
            <a:ext cx="642942" cy="2857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Выноска-облако 31"/>
          <p:cNvSpPr/>
          <p:nvPr/>
        </p:nvSpPr>
        <p:spPr>
          <a:xfrm>
            <a:off x="2571736" y="5643578"/>
            <a:ext cx="642942" cy="2857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Выноска-облако 32"/>
          <p:cNvSpPr/>
          <p:nvPr/>
        </p:nvSpPr>
        <p:spPr>
          <a:xfrm>
            <a:off x="2571736" y="3643314"/>
            <a:ext cx="642942" cy="2857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96e39cf47f4d1d09c409015df0f153ea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avatanplus.com/files/resources/mid/579f9e0501c3f1564781438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143124"/>
            <a:ext cx="4762500" cy="4714876"/>
          </a:xfrm>
          <a:prstGeom prst="rect">
            <a:avLst/>
          </a:prstGeom>
          <a:noFill/>
        </p:spPr>
      </p:pic>
      <p:pic>
        <p:nvPicPr>
          <p:cNvPr id="23" name="Picture 32" descr="http://logo-raduga.ru/wp-content/uploads/4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00042"/>
            <a:ext cx="1571604" cy="1580761"/>
          </a:xfrm>
          <a:prstGeom prst="rect">
            <a:avLst/>
          </a:prstGeom>
          <a:noFill/>
        </p:spPr>
      </p:pic>
      <p:pic>
        <p:nvPicPr>
          <p:cNvPr id="24" name="Picture 32" descr="http://logo-raduga.ru/wp-content/uploads/4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28604"/>
            <a:ext cx="1571604" cy="1580761"/>
          </a:xfrm>
          <a:prstGeom prst="rect">
            <a:avLst/>
          </a:prstGeom>
          <a:noFill/>
        </p:spPr>
      </p:pic>
      <p:pic>
        <p:nvPicPr>
          <p:cNvPr id="25" name="Picture 32" descr="http://logo-raduga.ru/wp-content/uploads/4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571480"/>
            <a:ext cx="1571604" cy="1580761"/>
          </a:xfrm>
          <a:prstGeom prst="rect">
            <a:avLst/>
          </a:prstGeom>
          <a:noFill/>
        </p:spPr>
      </p:pic>
      <p:pic>
        <p:nvPicPr>
          <p:cNvPr id="26" name="Picture 32" descr="http://logo-raduga.ru/wp-content/uploads/4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571480"/>
            <a:ext cx="1571604" cy="1580761"/>
          </a:xfrm>
          <a:prstGeom prst="rect">
            <a:avLst/>
          </a:prstGeom>
          <a:noFill/>
        </p:spPr>
      </p:pic>
      <p:pic>
        <p:nvPicPr>
          <p:cNvPr id="10" name="Picture 14" descr="http://clipartmania.ru/uploads/gallery/comthumb/355/strawberry-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7892"/>
            <a:ext cx="1000132" cy="709583"/>
          </a:xfrm>
          <a:prstGeom prst="rect">
            <a:avLst/>
          </a:prstGeom>
          <a:noFill/>
        </p:spPr>
      </p:pic>
      <p:pic>
        <p:nvPicPr>
          <p:cNvPr id="1034" name="Picture 10" descr="http://f5.s.qip.ru/twYEFIS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000636"/>
            <a:ext cx="1176326" cy="1000112"/>
          </a:xfrm>
          <a:prstGeom prst="rect">
            <a:avLst/>
          </a:prstGeom>
          <a:noFill/>
        </p:spPr>
      </p:pic>
      <p:pic>
        <p:nvPicPr>
          <p:cNvPr id="1032" name="Picture 8" descr="http://abali.ru/wp-content/uploads/2011/10/chernika-600x48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5572116"/>
            <a:ext cx="1428760" cy="1285884"/>
          </a:xfrm>
          <a:prstGeom prst="rect">
            <a:avLst/>
          </a:prstGeom>
          <a:noFill/>
        </p:spPr>
      </p:pic>
      <p:pic>
        <p:nvPicPr>
          <p:cNvPr id="9" name="Picture 12" descr="http://pngimg.com/upload/raspberry_PNG506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5572140"/>
            <a:ext cx="1071570" cy="107157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4414" y="142852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«Угадай какой сок?» 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576 0.5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2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4217 -0.185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0521 0.427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2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8177 -0.176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1 -0.01366 L 0.5382 0.4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2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1065 L 0.42188 -0.280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61094 0.6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" y="3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26337 -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604</TotalTime>
  <Words>1104</Words>
  <Application>Microsoft Office PowerPoint</Application>
  <PresentationFormat>Экран (4:3)</PresentationFormat>
  <Paragraphs>124</Paragraphs>
  <Slides>15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 Конспект НОД по развитию речи  (раздел: «грамматика») для II младшей группы  (с использованием ЭОР) Тема: «Путешествие в летний лес»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НОД по развитию речи (раздел: «грамматика») для II младшей группы  «Путешествие в летний лес»</dc:title>
  <dc:creator>User</dc:creator>
  <cp:lastModifiedBy>User</cp:lastModifiedBy>
  <cp:revision>73</cp:revision>
  <dcterms:created xsi:type="dcterms:W3CDTF">2016-12-21T14:41:28Z</dcterms:created>
  <dcterms:modified xsi:type="dcterms:W3CDTF">2017-10-18T16:07:36Z</dcterms:modified>
</cp:coreProperties>
</file>