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200" y="1772356"/>
            <a:ext cx="73152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  </a:t>
            </a:r>
            <a:br>
              <a:rPr lang="ru-RU" sz="4800" b="1" dirty="0" smtClean="0"/>
            </a:br>
            <a:endParaRPr lang="ru-RU" sz="4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+mj-lt"/>
            </a:endParaRP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77278" y="-404171"/>
            <a:ext cx="522798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Где здоровье, там и я.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Со здоровьем мы друзья.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59226" y="745851"/>
            <a:ext cx="675860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внеурочной деятельности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 1-3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«Рецепты здоровья»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6913" y="4162819"/>
            <a:ext cx="44783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учитель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физической культуры 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СОШ №4 г.о. Кинель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п.г.т. Алексеевка Самарской области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Полынский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италий Георгиевич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kress-nat.ucoz.ru/kartinki/0_137d1e_7f3d277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906" y="3190461"/>
            <a:ext cx="1795425" cy="132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991" y="337931"/>
            <a:ext cx="749410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содержания программы 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«Калейдоскоп здоровья», 2 класс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  рассчитана на 1 учебный год, возраст  детей -8 лет, составляет 34 часа и состоит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4 блоков: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блок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Самопознание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и развитие человека. Периодизация развития. Здоровье и болезнь, гуманное отношение к физическим недостаткам. Правила межличностного общения: предупредительность, представление себя, приглашение, отказ от нежелательного общения.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блок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 другие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Дружба. Взаимовлияние людей, способы конструктивного решения конфликтных ситуаций. Поведение на улице и в общественных местах. Правила поведения с незнакомыми людьми.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Родственные связи - семья. Правила семейного общения. Права ребёнка в семье. Правила групповой деятельности.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блок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Гигиенические правила и предупреждение инфекционных заболеваний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полости рта. Гигиена тела.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труда и отдыха. Периоды  изменения  работоспособности.  Режим  дня. Микромир: микробы, простейшие, грибки, вирусы. Взаимодействие человека с  микромиром. «Хорошие» и «Плохие» микробы. Представление об инфекционных    заболеваниях. Способы «пассивной» защиты от болезни: мытьё рук, ношение маски, одноразовые шприцы и т.д. Представление об активной защите - иммунитете.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блок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Питание и здоровье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об основных пищевых веществах, их значение для здоровья; важнейшие пищевые источники. Как происходит пищеварение. Режим питания. Традиции приёма пищи в разных странах. Обработка пищевых продуктов перед употреблением. Хранение пищевых продуктов. Правила ухода за посудой.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://www.classifieds24.ru/images/2470/2469438/lar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917" y="5655734"/>
            <a:ext cx="1386083" cy="1039562"/>
          </a:xfrm>
          <a:prstGeom prst="rect">
            <a:avLst/>
          </a:prstGeom>
          <a:noFill/>
        </p:spPr>
      </p:pic>
      <p:pic>
        <p:nvPicPr>
          <p:cNvPr id="8" name="Picture 2" descr="http://dompolnajachasa.at.ua/_pu/13/22477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221" y="5588000"/>
            <a:ext cx="1411536" cy="1078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281" y="278296"/>
            <a:ext cx="78181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содержания программы :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«Рецепты здоровья», 3 класс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  рассчитана на 1 учебный год, возраст  детей -9 лет, составляет 34 часа и состоит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4 блоков: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блок –Наше здоровье.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эмоции. Чувства и поступки. Стресс.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блок - Составляем книгу домашних рецептов «Здоровое питание».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 полезном и не только.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работа по теме. Беседа «Мы идем в кафе».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блок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личной безопасности и  профилактика травматизма. </a:t>
            </a:r>
          </a:p>
          <a:p>
            <a:pPr algn="just" fontAlgn="base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делится на 2 раздела: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на дорогах. Основные ситуации-«ловушки», в которые обычно попадают дети: «закрытый обзор», «отвлечение внимания», «пустынная улица», «середина проезжей части» «родители с детьми».Правила безопасного поведения у ж/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путей.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Бытовой и уличный травматизм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факторы современного жилища, школы игровой площадки.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Ожоги. Опасность при пользовании пиротехническими средствами.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Электротравма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Опасность при игре с острыми предметами. Падение с высоты. Опасность открытого окна. Катание на перилах, прыжков с крыш, гаражей и т.д., элементарные правила безопасности при катании на велосипеде.</a:t>
            </a:r>
          </a:p>
          <a:p>
            <a:pPr fontAlgn="base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1.Безопасность на дорогах.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Безопасность в быту, профилактика  травматизма</a:t>
            </a:r>
          </a:p>
          <a:p>
            <a:pPr fontAlgn="base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978" y="4876799"/>
            <a:ext cx="8037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 блок – Основные физические качества : ловкость, выносливость,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быстрота, сила, гибкость.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Теория вопроса. Практические занятия. Выполняем правильно упражнения. Развиваемся в игре.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		   </a:t>
            </a:r>
          </a:p>
        </p:txBody>
      </p:sp>
      <p:pic>
        <p:nvPicPr>
          <p:cNvPr id="10" name="Picture 2" descr="http://www.happy-giraffe.ru/upload/userfiles/images/2012/03/21/0009-015-Utrennjaja-gimnasti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622" y="5667911"/>
            <a:ext cx="1196622" cy="945087"/>
          </a:xfrm>
          <a:prstGeom prst="rect">
            <a:avLst/>
          </a:prstGeom>
          <a:noFill/>
        </p:spPr>
      </p:pic>
      <p:pic>
        <p:nvPicPr>
          <p:cNvPr id="11" name="Picture 4" descr="http://vasilikolga.ucoz.net/16210960.mmpb8ig11a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482" y="5678311"/>
            <a:ext cx="1581722" cy="98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9775" y="218661"/>
            <a:ext cx="72853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программ: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ценностного отношения к здоровью , сохранение и укрепление здоровья , воспитание полезных привычек и  пропаганда физической культуры, спорта.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мотивационной сферы гигиенического поведения, безопасной жизни;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вредных привычек;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школьников в области физической культуры и спорта;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двигательных качеств;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привлечение родителей к совместной  спортивной деятельности;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воспитать у детей личную ответственность за сохранение своего здоровья;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выполнять последовательные действия при возникновении экстремальных ситуаций;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школьнику реализовать и осознать себя в разных своих проявлениях;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навыки позитивного коммуникативного общения.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480" y="1718639"/>
            <a:ext cx="261869" cy="261869"/>
          </a:xfrm>
          <a:prstGeom prst="rect">
            <a:avLst/>
          </a:prstGeom>
          <a:noFill/>
        </p:spPr>
      </p:pic>
      <p:pic>
        <p:nvPicPr>
          <p:cNvPr id="15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313" y="3759475"/>
            <a:ext cx="261869" cy="261869"/>
          </a:xfrm>
          <a:prstGeom prst="rect">
            <a:avLst/>
          </a:prstGeom>
          <a:noFill/>
        </p:spPr>
      </p:pic>
      <p:pic>
        <p:nvPicPr>
          <p:cNvPr id="16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869" y="3007414"/>
            <a:ext cx="261869" cy="261869"/>
          </a:xfrm>
          <a:prstGeom prst="rect">
            <a:avLst/>
          </a:prstGeom>
          <a:noFill/>
        </p:spPr>
      </p:pic>
      <p:pic>
        <p:nvPicPr>
          <p:cNvPr id="17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663" y="3378474"/>
            <a:ext cx="261869" cy="261869"/>
          </a:xfrm>
          <a:prstGeom prst="rect">
            <a:avLst/>
          </a:prstGeom>
          <a:noFill/>
        </p:spPr>
      </p:pic>
      <p:pic>
        <p:nvPicPr>
          <p:cNvPr id="18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855" y="4176918"/>
            <a:ext cx="261869" cy="261869"/>
          </a:xfrm>
          <a:prstGeom prst="rect">
            <a:avLst/>
          </a:prstGeom>
          <a:noFill/>
        </p:spPr>
      </p:pic>
      <p:pic>
        <p:nvPicPr>
          <p:cNvPr id="19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409" y="5402745"/>
            <a:ext cx="261869" cy="261869"/>
          </a:xfrm>
          <a:prstGeom prst="rect">
            <a:avLst/>
          </a:prstGeom>
          <a:noFill/>
        </p:spPr>
      </p:pic>
      <p:pic>
        <p:nvPicPr>
          <p:cNvPr id="2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183" y="2195718"/>
            <a:ext cx="261869" cy="261869"/>
          </a:xfrm>
          <a:prstGeom prst="rect">
            <a:avLst/>
          </a:prstGeom>
          <a:noFill/>
        </p:spPr>
      </p:pic>
      <p:pic>
        <p:nvPicPr>
          <p:cNvPr id="21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723" y="2543588"/>
            <a:ext cx="261869" cy="261869"/>
          </a:xfrm>
          <a:prstGeom prst="rect">
            <a:avLst/>
          </a:prstGeom>
          <a:noFill/>
        </p:spPr>
      </p:pic>
      <p:pic>
        <p:nvPicPr>
          <p:cNvPr id="22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939" y="4690441"/>
            <a:ext cx="261869" cy="261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0870" y="559189"/>
            <a:ext cx="71212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Применяемые технологии: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1052" y="2007704"/>
            <a:ext cx="69772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 ориентированная</a:t>
            </a:r>
          </a:p>
          <a:p>
            <a:pPr lvl="0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Информационные технологии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06" y="2503831"/>
            <a:ext cx="261869" cy="261869"/>
          </a:xfrm>
          <a:prstGeom prst="rect">
            <a:avLst/>
          </a:prstGeom>
          <a:noFill/>
        </p:spPr>
      </p:pic>
      <p:pic>
        <p:nvPicPr>
          <p:cNvPr id="11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315" y="2835136"/>
            <a:ext cx="261869" cy="261869"/>
          </a:xfrm>
          <a:prstGeom prst="rect">
            <a:avLst/>
          </a:prstGeom>
          <a:noFill/>
        </p:spPr>
      </p:pic>
      <p:pic>
        <p:nvPicPr>
          <p:cNvPr id="12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6" y="3156502"/>
            <a:ext cx="261869" cy="261869"/>
          </a:xfrm>
          <a:prstGeom prst="rect">
            <a:avLst/>
          </a:prstGeom>
          <a:noFill/>
        </p:spPr>
      </p:pic>
      <p:pic>
        <p:nvPicPr>
          <p:cNvPr id="13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879" y="3597135"/>
            <a:ext cx="261869" cy="261869"/>
          </a:xfrm>
          <a:prstGeom prst="rect">
            <a:avLst/>
          </a:prstGeom>
          <a:noFill/>
        </p:spPr>
      </p:pic>
      <p:pic>
        <p:nvPicPr>
          <p:cNvPr id="14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941" y="2096327"/>
            <a:ext cx="261869" cy="261869"/>
          </a:xfrm>
          <a:prstGeom prst="rect">
            <a:avLst/>
          </a:prstGeom>
          <a:noFill/>
        </p:spPr>
      </p:pic>
      <p:pic>
        <p:nvPicPr>
          <p:cNvPr id="6146" name="Picture 2" descr="http://hovrashok.com.ua/images/Jan/10/2832a481742b135b415a6388d77d8cbe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123" y="3092274"/>
            <a:ext cx="4558929" cy="3348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9165" y="559189"/>
            <a:ext cx="70070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конечные результаты 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59226" y="1026307"/>
            <a:ext cx="65200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потребность в здоровом образе жизни.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интереса детей к занятиям физической культурой, спортом.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ценностного отношения к своему здоровью и здоровью окружающих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 выполнять последовательные действия при эвакуации  из помещения возникновении пожара.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Представление о внешних проявлениях внутренней культуры, умеют  создавать свой положительный образ, соблюдают  правила поведения.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Выработка  правила поведения в ситуации, когда рядом опасный человек, изучить способы выхода из опасной ситуации и привлечения помощи.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296" y="2165900"/>
            <a:ext cx="261869" cy="261869"/>
          </a:xfrm>
          <a:prstGeom prst="rect">
            <a:avLst/>
          </a:prstGeom>
          <a:noFill/>
        </p:spPr>
      </p:pic>
      <p:pic>
        <p:nvPicPr>
          <p:cNvPr id="16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1251501"/>
            <a:ext cx="261869" cy="261869"/>
          </a:xfrm>
          <a:prstGeom prst="rect">
            <a:avLst/>
          </a:prstGeom>
          <a:noFill/>
        </p:spPr>
      </p:pic>
      <p:pic>
        <p:nvPicPr>
          <p:cNvPr id="17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30" y="1652378"/>
            <a:ext cx="261869" cy="261869"/>
          </a:xfrm>
          <a:prstGeom prst="rect">
            <a:avLst/>
          </a:prstGeom>
          <a:noFill/>
        </p:spPr>
      </p:pic>
      <p:pic>
        <p:nvPicPr>
          <p:cNvPr id="18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384" y="2689361"/>
            <a:ext cx="261869" cy="261869"/>
          </a:xfrm>
          <a:prstGeom prst="rect">
            <a:avLst/>
          </a:prstGeom>
          <a:noFill/>
        </p:spPr>
      </p:pic>
      <p:pic>
        <p:nvPicPr>
          <p:cNvPr id="19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4" y="3269144"/>
            <a:ext cx="261869" cy="261869"/>
          </a:xfrm>
          <a:prstGeom prst="rect">
            <a:avLst/>
          </a:prstGeom>
          <a:noFill/>
        </p:spPr>
      </p:pic>
      <p:pic>
        <p:nvPicPr>
          <p:cNvPr id="2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643" y="4057649"/>
            <a:ext cx="261869" cy="261869"/>
          </a:xfrm>
          <a:prstGeom prst="rect">
            <a:avLst/>
          </a:prstGeom>
          <a:noFill/>
        </p:spPr>
      </p:pic>
      <p:pic>
        <p:nvPicPr>
          <p:cNvPr id="5123" name="Picture 3" descr="http://gov.cap.ru/UserFiles/news/201405/30/5012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949" y="4754058"/>
            <a:ext cx="3442390" cy="193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0565" y="765313"/>
            <a:ext cx="73450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отражают индивидуальные личностные каче­ства обучающихся, которые они должны приобрести в процессе освоения данной программы. Это: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-понимание необходимости личного участия в формировании собственного здоровья;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-навыки формирования собственной культуры здорового образа жизни;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-знания о функциональных возможностях организма, способах профилак­тики заболеваний и перенапряжения;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и способность к саморазвитию и самообучению;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-готовность к личностному самоопределению;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-уважительное отношение к иному мнению;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-овладение навыками сотрудничества с взрослыми людьми и сверстниками;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-этические чувства доброжелательности, толерантности и эмоционально-нравственной отзывчивости, понимания и сопереживания чувствам и обстоятель­ствам других людей;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-положительные качества личности и умение управлять своими эмоциями;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-дисциплинированность, внимательность, трудолюбие и упорство в достиже­нии поставленных целей;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-навыки творческого подхода в решении различных задач, к работе на резуль­тат;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-оказание бескорыстной помощи окружающим.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487" y="371926"/>
            <a:ext cx="450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331" y="843996"/>
            <a:ext cx="261869" cy="261869"/>
          </a:xfrm>
          <a:prstGeom prst="rect">
            <a:avLst/>
          </a:prstGeom>
          <a:noFill/>
        </p:spPr>
      </p:pic>
      <p:pic>
        <p:nvPicPr>
          <p:cNvPr id="9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462" y="2517082"/>
            <a:ext cx="261869" cy="261869"/>
          </a:xfrm>
          <a:prstGeom prst="rect">
            <a:avLst/>
          </a:prstGeom>
          <a:noFill/>
        </p:spPr>
      </p:pic>
      <p:pic>
        <p:nvPicPr>
          <p:cNvPr id="1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41" y="2828509"/>
            <a:ext cx="261869" cy="261869"/>
          </a:xfrm>
          <a:prstGeom prst="rect">
            <a:avLst/>
          </a:prstGeom>
          <a:noFill/>
        </p:spPr>
      </p:pic>
      <p:pic>
        <p:nvPicPr>
          <p:cNvPr id="11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50" y="3139935"/>
            <a:ext cx="261869" cy="261869"/>
          </a:xfrm>
          <a:prstGeom prst="rect">
            <a:avLst/>
          </a:prstGeom>
          <a:noFill/>
        </p:spPr>
      </p:pic>
      <p:pic>
        <p:nvPicPr>
          <p:cNvPr id="12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88" y="3481177"/>
            <a:ext cx="261869" cy="261869"/>
          </a:xfrm>
          <a:prstGeom prst="rect">
            <a:avLst/>
          </a:prstGeom>
          <a:noFill/>
        </p:spPr>
      </p:pic>
      <p:pic>
        <p:nvPicPr>
          <p:cNvPr id="13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652" y="4200109"/>
            <a:ext cx="261869" cy="261869"/>
          </a:xfrm>
          <a:prstGeom prst="rect">
            <a:avLst/>
          </a:prstGeom>
          <a:noFill/>
        </p:spPr>
      </p:pic>
      <p:pic>
        <p:nvPicPr>
          <p:cNvPr id="14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035" y="4531414"/>
            <a:ext cx="261869" cy="261869"/>
          </a:xfrm>
          <a:prstGeom prst="rect">
            <a:avLst/>
          </a:prstGeom>
          <a:noFill/>
        </p:spPr>
      </p:pic>
      <p:pic>
        <p:nvPicPr>
          <p:cNvPr id="15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923" y="5300041"/>
            <a:ext cx="261869" cy="261869"/>
          </a:xfrm>
          <a:prstGeom prst="rect">
            <a:avLst/>
          </a:prstGeom>
          <a:noFill/>
        </p:spPr>
      </p:pic>
      <p:pic>
        <p:nvPicPr>
          <p:cNvPr id="16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471" y="4975361"/>
            <a:ext cx="261869" cy="261869"/>
          </a:xfrm>
          <a:prstGeom prst="rect">
            <a:avLst/>
          </a:prstGeom>
          <a:noFill/>
        </p:spPr>
      </p:pic>
      <p:pic>
        <p:nvPicPr>
          <p:cNvPr id="17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915" y="2086388"/>
            <a:ext cx="261869" cy="261869"/>
          </a:xfrm>
          <a:prstGeom prst="rect">
            <a:avLst/>
          </a:prstGeom>
          <a:noFill/>
        </p:spPr>
      </p:pic>
      <p:pic>
        <p:nvPicPr>
          <p:cNvPr id="18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333" y="1758396"/>
            <a:ext cx="261869" cy="261869"/>
          </a:xfrm>
          <a:prstGeom prst="rect">
            <a:avLst/>
          </a:prstGeom>
          <a:noFill/>
        </p:spPr>
      </p:pic>
      <p:pic>
        <p:nvPicPr>
          <p:cNvPr id="19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671" y="1321075"/>
            <a:ext cx="261869" cy="261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957" y="559189"/>
            <a:ext cx="64575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-умение самостоятельно определять цели своего обучения, ставить для себя новые задачи, акцентировать мотивы и развивать интересы своей познавательной деятельности;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-умение планировать, контролировать и объективно оценивать свои физические, учебные и практические действия в соответствии с поставленной задачей и условиями её реализации;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-умение работать в команде: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компромиссы и общие решения, разрешать конфликты на основе согласования различных позиций;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-формулировать, аргументировать и отстаивать своё мнение, умение вести дискуссию, обсуждать содержание и результаты совместной деятельности.</a:t>
            </a: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115" y="1201804"/>
            <a:ext cx="261869" cy="261869"/>
          </a:xfrm>
          <a:prstGeom prst="rect">
            <a:avLst/>
          </a:prstGeom>
          <a:noFill/>
        </p:spPr>
      </p:pic>
      <p:pic>
        <p:nvPicPr>
          <p:cNvPr id="7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125" y="1967118"/>
            <a:ext cx="261869" cy="261869"/>
          </a:xfrm>
          <a:prstGeom prst="rect">
            <a:avLst/>
          </a:prstGeom>
          <a:noFill/>
        </p:spPr>
      </p:pic>
      <p:pic>
        <p:nvPicPr>
          <p:cNvPr id="1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7" y="3100179"/>
            <a:ext cx="261869" cy="261869"/>
          </a:xfrm>
          <a:prstGeom prst="rect">
            <a:avLst/>
          </a:prstGeom>
          <a:noFill/>
        </p:spPr>
      </p:pic>
      <p:pic>
        <p:nvPicPr>
          <p:cNvPr id="11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254" y="3958257"/>
            <a:ext cx="261869" cy="261869"/>
          </a:xfrm>
          <a:prstGeom prst="rect">
            <a:avLst/>
          </a:prstGeom>
          <a:noFill/>
        </p:spPr>
      </p:pic>
      <p:pic>
        <p:nvPicPr>
          <p:cNvPr id="3076" name="Picture 4" descr="http://1artfoto.ru/detskaja_tematika/54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5501" y="4478277"/>
            <a:ext cx="2331664" cy="1713802"/>
          </a:xfrm>
          <a:prstGeom prst="rect">
            <a:avLst/>
          </a:prstGeom>
          <a:noFill/>
        </p:spPr>
      </p:pic>
      <p:pic>
        <p:nvPicPr>
          <p:cNvPr id="3078" name="Picture 6" descr="http://annot.ru/tw_files2/urls_1050/51/d-50215/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7496" y="4820374"/>
            <a:ext cx="2438539" cy="1828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0870" y="559189"/>
            <a:ext cx="7121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1052" y="2007704"/>
            <a:ext cx="6977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06" y="2503831"/>
            <a:ext cx="261869" cy="261869"/>
          </a:xfrm>
          <a:prstGeom prst="rect">
            <a:avLst/>
          </a:prstGeom>
          <a:noFill/>
        </p:spPr>
      </p:pic>
      <p:pic>
        <p:nvPicPr>
          <p:cNvPr id="11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315" y="2835136"/>
            <a:ext cx="261869" cy="261869"/>
          </a:xfrm>
          <a:prstGeom prst="rect">
            <a:avLst/>
          </a:prstGeom>
          <a:noFill/>
        </p:spPr>
      </p:pic>
      <p:pic>
        <p:nvPicPr>
          <p:cNvPr id="12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6" y="3156502"/>
            <a:ext cx="261869" cy="261869"/>
          </a:xfrm>
          <a:prstGeom prst="rect">
            <a:avLst/>
          </a:prstGeom>
          <a:noFill/>
        </p:spPr>
      </p:pic>
      <p:pic>
        <p:nvPicPr>
          <p:cNvPr id="13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879" y="3597135"/>
            <a:ext cx="261869" cy="261869"/>
          </a:xfrm>
          <a:prstGeom prst="rect">
            <a:avLst/>
          </a:prstGeom>
          <a:noFill/>
        </p:spPr>
      </p:pic>
      <p:pic>
        <p:nvPicPr>
          <p:cNvPr id="14" name="Picture 2" descr="http://filmstube.ucoz.ru/_ph/12/1/2360222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941" y="2096327"/>
            <a:ext cx="261869" cy="261869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51114" y="-343542"/>
            <a:ext cx="769288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0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0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0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результатами программы внеурочной деятельности - является формирование следующих универсальных учебных действий (УУД):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1.Регулятивные УУД: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 и формулировать цель деятельности на занятиях с помощью учителя.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Проговаривать последовательность действий на занятии.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высказывать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своё предположение (версию), учить работать по предложенному учителем плану.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совместно с учителем и другими учениками давать эмоциональную оценку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класса на занятиях.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организовывать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жизнедеятельность (режим дня, утренняя зарядка, оздоровительные мероприятия, подвижные игры и т.д.).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2. Познавательные УУД: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Добывать новые знания: находить ответы на вопросы, используя учебник, свой жизненный опыт и информацию, полученную на уроке.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Перерабатывать полученную информацию: делать выводы в результате совместной работы всего класса.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3. Коммуникативные УУД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донести свою позицию до других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Слушать и понимать речь других.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договариваться о правилах общения и поведения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выполнять различные роли в группе (лидера, исполнителя, критика).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Средством формирования этих действий служит организация работы в парах и малых группах.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совместной деятельности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работы: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диспуты;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практические работы;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ролевые и деловые игры;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праздники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1174" y="149086"/>
            <a:ext cx="6778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связи программы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34546" y="1231055"/>
          <a:ext cx="7272131" cy="5212080"/>
        </p:xfrm>
        <a:graphic>
          <a:graphicData uri="http://schemas.openxmlformats.org/drawingml/2006/table">
            <a:tbl>
              <a:tblPr/>
              <a:tblGrid>
                <a:gridCol w="1572380"/>
                <a:gridCol w="2524459"/>
                <a:gridCol w="3175292"/>
              </a:tblGrid>
              <a:tr h="25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Интеграция с другими науками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программы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Окружающий мир. ОБЖ.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Организм человека.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Красота телосложения.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Наше питание.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Безопасная жизнь.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Мои эмоции.</a:t>
                      </a:r>
                      <a:b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 и люди вокруг меня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Осанка – это красиво.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Разговор о правильном питании. </a:t>
                      </a:r>
                      <a:b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дорожного движения.</a:t>
                      </a:r>
                      <a:b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Твоя безопасность.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Ритм. Такт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Разминки под музыкальное сопровождение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Трудовые  операции.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Выставка аппликаций. Подготовка проектов 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 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 художественных красок.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Выставка рисунков.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Отличие физических упражнений от  трудовой деятельности. Игры.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основных качеств человека: силы, ловкости,  быстроты, гибкости, выносливости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991" y="337931"/>
            <a:ext cx="74941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содержания программы 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«Будь здоров, малыш!» 1 класс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  рассчитана на 1 учебный год, возраст  детей -7 лет, составляет 33 часа и состоит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4 блоков: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блок -  Ты в веселье развлечений не забудь о гигиене!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содержать свое тело  и одежду в чистоте.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 блок – В жизни нам необходимо очень много витаминов!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 о правильном питании.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3 блок - Это знают все вокруг, что движенье – лучший друг!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2-х частей : 1.«Твоя безопасность, малыш!» .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движения. Правила поведения в быту, на улице.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2. «Движение – жизнь»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движения.  Способы развития   скорости, быстроты, выносливости, силы.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блок - Девиз чемпионов – «Да здравствует СПОРТ!»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Олимпийское движение.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orbiz.by/_nw/1/9074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10" y="5012267"/>
            <a:ext cx="2347389" cy="1659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1219</Words>
  <Application>Microsoft Office PowerPoint</Application>
  <PresentationFormat>Экран (4:3)</PresentationFormat>
  <Paragraphs>161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ирина</cp:lastModifiedBy>
  <cp:revision>186</cp:revision>
  <dcterms:created xsi:type="dcterms:W3CDTF">2013-11-19T05:52:05Z</dcterms:created>
  <dcterms:modified xsi:type="dcterms:W3CDTF">2019-10-05T16:32:09Z</dcterms:modified>
</cp:coreProperties>
</file>