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4.xml.rels" ContentType="application/vnd.openxmlformats-package.relationships+xml"/>
  <Override PartName="/ppt/notesSlides/notesSlide4.xml" ContentType="application/vnd.openxmlformats-officedocument.presentationml.notesSlide+xml"/>
  <Override PartName="/ppt/_rels/presentation.xml.rels" ContentType="application/vnd.openxmlformats-package.relationships+xml"/>
  <Override PartName="/ppt/media/image35.jpeg" ContentType="image/jpeg"/>
  <Override PartName="/ppt/media/image8.png" ContentType="image/png"/>
  <Override PartName="/ppt/media/image10.png" ContentType="image/png"/>
  <Override PartName="/ppt/media/image12.png" ContentType="image/png"/>
  <Override PartName="/ppt/media/image11.jpeg" ContentType="image/jpeg"/>
  <Override PartName="/ppt/media/image14.png" ContentType="image/png"/>
  <Override PartName="/ppt/media/image23.png" ContentType="image/png"/>
  <Override PartName="/ppt/media/image32.png" ContentType="image/png"/>
  <Override PartName="/ppt/media/image16.png" ContentType="image/png"/>
  <Override PartName="/ppt/media/image18.png" ContentType="image/png"/>
  <Override PartName="/ppt/media/image30.jpeg" ContentType="image/jpeg"/>
  <Override PartName="/ppt/media/image26.jpeg" ContentType="image/jpeg"/>
  <Override PartName="/ppt/media/image28.jpeg" ContentType="image/jpeg"/>
  <Override PartName="/ppt/media/image5.png" ContentType="image/png"/>
  <Override PartName="/ppt/media/image6.jpeg" ContentType="image/jpeg"/>
  <Override PartName="/ppt/media/image34.jpeg" ContentType="image/jpeg"/>
  <Override PartName="/ppt/media/image7.png" ContentType="image/png"/>
  <Override PartName="/ppt/media/image9.png" ContentType="image/png"/>
  <Override PartName="/ppt/media/image36.jpeg" ContentType="image/jpeg"/>
  <Override PartName="/ppt/media/image20.png" ContentType="image/png"/>
  <Override PartName="/ppt/media/image21.jpeg" ContentType="image/jpeg"/>
  <Override PartName="/ppt/media/image13.png" ContentType="image/png"/>
  <Override PartName="/ppt/media/image22.png" ContentType="image/png"/>
  <Override PartName="/ppt/media/image15.png" ContentType="image/png"/>
  <Override PartName="/ppt/media/image24.png" ContentType="image/png"/>
  <Override PartName="/ppt/media/image1.jpeg" ContentType="image/jpeg"/>
  <Override PartName="/ppt/media/image17.png" ContentType="image/png"/>
  <Override PartName="/ppt/media/image25.jpeg" ContentType="image/jpeg"/>
  <Override PartName="/ppt/media/image19.png" ContentType="image/png"/>
  <Override PartName="/ppt/media/image3.jpeg" ContentType="image/jpeg"/>
  <Override PartName="/ppt/media/image31.jpeg" ContentType="image/jpeg"/>
  <Override PartName="/ppt/media/image2.png" ContentType="image/png"/>
  <Override PartName="/ppt/media/image27.jpeg" ContentType="image/jpeg"/>
  <Override PartName="/ppt/media/image4.png" ContentType="image/png"/>
  <Override PartName="/ppt/media/image33.jpeg" ContentType="image/jpeg"/>
  <Override PartName="/ppt/media/image29.jpeg" ContentType="image/jpeg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_rels/slideLayout3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.xml.rels" ContentType="application/vnd.openxmlformats-package.relationships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_rels/slide3.xml.rels" ContentType="application/vnd.openxmlformats-package.relationships+xml"/>
  <Override PartName="/ppt/slides/_rels/slide13.xml.rels" ContentType="application/vnd.openxmlformats-package.relationships+xml"/>
  <Override PartName="/ppt/slides/_rels/slide2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4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ru-RU"/>
              <a:t>Для правки формата примечаний щелкните мышью</a:t>
            </a:r>
            <a:endParaRPr/>
          </a:p>
        </p:txBody>
      </p:sp>
      <p:sp>
        <p:nvSpPr>
          <p:cNvPr id="15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ru-RU"/>
              <a:t>&lt;заголовок&gt;</a:t>
            </a:r>
            <a:endParaRPr/>
          </a:p>
        </p:txBody>
      </p:sp>
      <p:sp>
        <p:nvSpPr>
          <p:cNvPr id="15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ru-RU"/>
              <a:t>&lt;дата/время&gt;</a:t>
            </a:r>
            <a:endParaRPr/>
          </a:p>
        </p:txBody>
      </p:sp>
      <p:sp>
        <p:nvSpPr>
          <p:cNvPr id="15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ru-RU"/>
              <a:t>&lt;нижний колонтитул&gt;</a:t>
            </a:r>
            <a:endParaRPr/>
          </a:p>
        </p:txBody>
      </p:sp>
      <p:sp>
        <p:nvSpPr>
          <p:cNvPr id="15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F4032751-1148-41AF-8BC3-D677F756A0B3}" type="slidenum">
              <a:rPr lang="ru-RU"/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295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C3D98753-58BE-44A9-8EF6-DEEA6F35872A}" type="slidenum">
              <a:rPr lang="ru-RU" sz="1200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776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776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776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5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776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ru-RU" sz="1200">
                <a:solidFill>
                  <a:srgbClr val="8b8b8b"/>
                </a:solidFill>
                <a:latin typeface="Calibri"/>
              </a:rPr>
              <a:t>6.12.25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F0ED34E2-6010-4DE8-94F6-24788C6592AD}" type="slidenum">
              <a:rPr lang="ru-RU" sz="1200">
                <a:solidFill>
                  <a:srgbClr val="8b8b8b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ru-RU" sz="1200">
                <a:solidFill>
                  <a:srgbClr val="8b8b8b"/>
                </a:solidFill>
                <a:latin typeface="Calibri"/>
              </a:rPr>
              <a:t>6.12.25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14B2C880-B2AA-4C26-99DF-8865CE8D3F9E}" type="slidenum">
              <a:rPr lang="ru-RU" sz="1200">
                <a:solidFill>
                  <a:srgbClr val="8b8b8b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ru-RU" sz="1200">
                <a:solidFill>
                  <a:srgbClr val="8b8b8b"/>
                </a:solidFill>
                <a:latin typeface="Calibri"/>
              </a:rPr>
              <a:t>6.12.25</a:t>
            </a:r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1372FD63-7676-4B2E-B9D1-A76F46F77F31}" type="slidenum">
              <a:rPr lang="ru-RU" sz="1200">
                <a:solidFill>
                  <a:srgbClr val="8b8b8b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ru-RU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 anchor="ctr"/>
          <a:p>
            <a:pPr>
              <a:buSzPct val="25000"/>
              <a:buFont typeface="StarSymbol"/>
              <a:buChar char="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ru-RU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114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ru-RU" sz="2800">
                <a:solidFill>
                  <a:srgbClr val="8b8b8b"/>
                </a:solidFill>
                <a:latin typeface="&gt;&lt;value"/>
              </a:rPr>
              <a:t>6.12.25</a:t>
            </a:r>
            <a:endParaRPr/>
          </a:p>
        </p:txBody>
      </p:sp>
      <p:sp>
        <p:nvSpPr>
          <p:cNvPr id="115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16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12303B2-34AC-4D39-8F77-D60D104183A9}" type="slidenum">
              <a:rPr lang="ru-RU" sz="1200">
                <a:solidFill>
                  <a:srgbClr val="8b8b8b"/>
                </a:solidFill>
                <a:latin typeface="Calibri"/>
              </a:rPr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7" Type="http://schemas.openxmlformats.org/officeDocument/2006/relationships/image" Target="../media/image30.jpeg"/><Relationship Id="rId8" Type="http://schemas.openxmlformats.org/officeDocument/2006/relationships/image" Target="../media/image31.jpeg"/><Relationship Id="rId9" Type="http://schemas.openxmlformats.org/officeDocument/2006/relationships/slideLayout" Target="../slideLayouts/slideLayout2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jpeg"/><Relationship Id="rId3" Type="http://schemas.openxmlformats.org/officeDocument/2006/relationships/image" Target="../media/image34.jpeg"/><Relationship Id="rId4" Type="http://schemas.openxmlformats.org/officeDocument/2006/relationships/slideLayout" Target="../slideLayouts/slideLayout2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40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2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54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158400" y="116640"/>
            <a:ext cx="8877960" cy="6624360"/>
          </a:xfrm>
          <a:prstGeom prst="rect">
            <a:avLst/>
          </a:prstGeom>
          <a:ln w="38160">
            <a:solidFill>
              <a:srgbClr val="c00000"/>
            </a:solidFill>
            <a:round/>
          </a:ln>
        </p:spPr>
      </p:pic>
      <p:sp>
        <p:nvSpPr>
          <p:cNvPr id="155" name="TextShape 1"/>
          <p:cNvSpPr txBox="1"/>
          <p:nvPr/>
        </p:nvSpPr>
        <p:spPr>
          <a:xfrm>
            <a:off x="611640" y="332640"/>
            <a:ext cx="7772040" cy="139500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2800">
                <a:solidFill>
                  <a:srgbClr val="c00000"/>
                </a:solidFill>
                <a:latin typeface="Times New Roman"/>
              </a:rPr>
              <a:t>Использование современных средств коммуникации  </a:t>
            </a:r>
            <a:r>
              <a:rPr b="1" lang="ru-RU" sz="2800">
                <a:solidFill>
                  <a:srgbClr val="c00000"/>
                </a:solidFill>
                <a:latin typeface="Times New Roman"/>
              </a:rPr>
              <a:t>
</a:t>
            </a:r>
            <a:r>
              <a:rPr b="1" lang="ru-RU" sz="2800">
                <a:solidFill>
                  <a:srgbClr val="c00000"/>
                </a:solidFill>
                <a:latin typeface="Times New Roman"/>
              </a:rPr>
              <a:t>в работе с родителями</a:t>
            </a:r>
            <a:endParaRPr/>
          </a:p>
        </p:txBody>
      </p:sp>
      <p:sp>
        <p:nvSpPr>
          <p:cNvPr id="156" name="TextShape 2"/>
          <p:cNvSpPr txBox="1"/>
          <p:nvPr/>
        </p:nvSpPr>
        <p:spPr>
          <a:xfrm>
            <a:off x="1397160" y="4869000"/>
            <a:ext cx="6400440" cy="122364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2600">
                <a:solidFill>
                  <a:srgbClr val="953735"/>
                </a:solidFill>
                <a:latin typeface="Times New Roman"/>
              </a:rPr>
              <a:t>Луневич Е. В., учитель-логопед МАДОУ № 173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600">
                <a:solidFill>
                  <a:srgbClr val="953735"/>
                </a:solidFill>
                <a:latin typeface="Times New Roman"/>
              </a:rPr>
              <a:t>Алаева Н. М, воспитатель МАДОУ N 173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descr="" id="157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492000" y="2061000"/>
            <a:ext cx="2520000" cy="2152800"/>
          </a:xfrm>
          <a:prstGeom prst="rect">
            <a:avLst/>
          </a:prstGeom>
        </p:spPr>
      </p:pic>
    </p:spTree>
  </p:cSld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1"/>
          <p:cNvSpPr/>
          <p:nvPr/>
        </p:nvSpPr>
        <p:spPr>
          <a:xfrm>
            <a:off x="1263240" y="2277000"/>
            <a:ext cx="2115000" cy="1268640"/>
          </a:xfrm>
          <a:prstGeom prst="rect">
            <a:avLst/>
          </a:prstGeom>
          <a:solidFill>
            <a:srgbClr val="953735"/>
          </a:solidFill>
        </p:spPr>
        <p:txBody>
          <a:bodyPr anchor="ctr" bIns="53280" lIns="53280" rIns="53280" tIns="53280"/>
          <a:p>
            <a:pPr algn="ctr">
              <a:lnSpc>
                <a:spcPct val="90000"/>
              </a:lnSpc>
            </a:pPr>
            <a:r>
              <a:rPr lang="ru-RU" sz="1400">
                <a:solidFill>
                  <a:srgbClr val="ffffff"/>
                </a:solidFill>
                <a:latin typeface="Times New Roman"/>
              </a:rPr>
              <a:t>дистанционно задавать вопросы и получать быстро ответ, рекомендации</a:t>
            </a:r>
            <a:endParaRPr/>
          </a:p>
        </p:txBody>
      </p:sp>
      <p:sp>
        <p:nvSpPr>
          <p:cNvPr id="264" name="CustomShape 2"/>
          <p:cNvSpPr/>
          <p:nvPr/>
        </p:nvSpPr>
        <p:spPr>
          <a:xfrm>
            <a:off x="3581640" y="2277000"/>
            <a:ext cx="2115000" cy="1268640"/>
          </a:xfrm>
          <a:prstGeom prst="rect">
            <a:avLst/>
          </a:prstGeom>
          <a:solidFill>
            <a:srgbClr val="e46c0a"/>
          </a:solidFill>
        </p:spPr>
        <p:txBody>
          <a:bodyPr anchor="ctr" bIns="53280" lIns="53280" rIns="53280" tIns="53280"/>
          <a:p>
            <a:pPr algn="ctr">
              <a:lnSpc>
                <a:spcPct val="90000"/>
              </a:lnSpc>
            </a:pPr>
            <a:r>
              <a:rPr lang="ru-RU" sz="1400">
                <a:solidFill>
                  <a:srgbClr val="ffffff"/>
                </a:solidFill>
                <a:latin typeface="Times New Roman"/>
              </a:rPr>
              <a:t>пользоваться  готовым наглядным материалом при выполнении домашних заданий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1400">
                <a:solidFill>
                  <a:srgbClr val="ffffff"/>
                </a:solidFill>
                <a:latin typeface="Times New Roman"/>
              </a:rPr>
              <a:t> </a:t>
            </a:r>
            <a:endParaRPr/>
          </a:p>
        </p:txBody>
      </p:sp>
      <p:sp>
        <p:nvSpPr>
          <p:cNvPr id="265" name="CustomShape 3"/>
          <p:cNvSpPr/>
          <p:nvPr/>
        </p:nvSpPr>
        <p:spPr>
          <a:xfrm>
            <a:off x="5842080" y="2277000"/>
            <a:ext cx="2115000" cy="1268640"/>
          </a:xfrm>
          <a:prstGeom prst="rect">
            <a:avLst/>
          </a:prstGeom>
          <a:solidFill>
            <a:srgbClr val="77933c"/>
          </a:solidFill>
        </p:spPr>
        <p:txBody>
          <a:bodyPr anchor="ctr" bIns="53280" lIns="53280" rIns="53280" tIns="53280"/>
          <a:p>
            <a:pPr algn="ctr">
              <a:lnSpc>
                <a:spcPct val="90000"/>
              </a:lnSpc>
            </a:pPr>
            <a:r>
              <a:rPr lang="ru-RU" sz="1400">
                <a:solidFill>
                  <a:srgbClr val="ffffff"/>
                </a:solidFill>
                <a:latin typeface="Times New Roman"/>
              </a:rPr>
              <a:t>получать необходимую информацию, подборку игр и упражнений для развития детей</a:t>
            </a:r>
            <a:endParaRPr/>
          </a:p>
        </p:txBody>
      </p:sp>
      <p:sp>
        <p:nvSpPr>
          <p:cNvPr id="266" name="CustomShape 4"/>
          <p:cNvSpPr/>
          <p:nvPr/>
        </p:nvSpPr>
        <p:spPr>
          <a:xfrm>
            <a:off x="1258920" y="3773520"/>
            <a:ext cx="2115000" cy="1268640"/>
          </a:xfrm>
          <a:prstGeom prst="rect">
            <a:avLst/>
          </a:prstGeom>
          <a:solidFill>
            <a:srgbClr val="7030a0"/>
          </a:solidFill>
        </p:spPr>
        <p:txBody>
          <a:bodyPr anchor="ctr" bIns="53280" lIns="53280" rIns="53280" tIns="53280"/>
          <a:p>
            <a:pPr algn="ctr">
              <a:lnSpc>
                <a:spcPct val="90000"/>
              </a:lnSpc>
            </a:pPr>
            <a:r>
              <a:rPr lang="ru-RU" sz="1400">
                <a:solidFill>
                  <a:srgbClr val="ffffff"/>
                </a:solidFill>
                <a:latin typeface="Times New Roman"/>
              </a:rPr>
              <a:t>знакомиться с детскими развивающими сайтами</a:t>
            </a:r>
            <a:endParaRPr/>
          </a:p>
        </p:txBody>
      </p:sp>
      <p:sp>
        <p:nvSpPr>
          <p:cNvPr id="267" name="CustomShape 5"/>
          <p:cNvSpPr/>
          <p:nvPr/>
        </p:nvSpPr>
        <p:spPr>
          <a:xfrm>
            <a:off x="3515400" y="3773520"/>
            <a:ext cx="2115000" cy="1268640"/>
          </a:xfrm>
          <a:prstGeom prst="rect">
            <a:avLst/>
          </a:prstGeom>
          <a:solidFill>
            <a:srgbClr val="975b39"/>
          </a:solidFill>
        </p:spPr>
        <p:txBody>
          <a:bodyPr anchor="ctr" bIns="60840" lIns="60840" rIns="60840" tIns="60840"/>
          <a:p>
            <a:pPr algn="ctr">
              <a:lnSpc>
                <a:spcPct val="90000"/>
              </a:lnSpc>
            </a:pPr>
            <a:r>
              <a:rPr lang="ru-RU" sz="1600">
                <a:solidFill>
                  <a:srgbClr val="ffffff"/>
                </a:solidFill>
                <a:latin typeface="Times New Roman"/>
              </a:rPr>
              <a:t> </a:t>
            </a:r>
            <a:r>
              <a:rPr lang="ru-RU" sz="1400">
                <a:solidFill>
                  <a:srgbClr val="ffffff"/>
                </a:solidFill>
                <a:latin typeface="Times New Roman"/>
              </a:rPr>
              <a:t>выполнять задания в периоды отсутствия детей  в детском саду </a:t>
            </a:r>
            <a:endParaRPr/>
          </a:p>
        </p:txBody>
      </p:sp>
      <p:sp>
        <p:nvSpPr>
          <p:cNvPr id="268" name="CustomShape 6"/>
          <p:cNvSpPr/>
          <p:nvPr/>
        </p:nvSpPr>
        <p:spPr>
          <a:xfrm>
            <a:off x="5850360" y="3819240"/>
            <a:ext cx="2115000" cy="1268640"/>
          </a:xfrm>
          <a:prstGeom prst="rect">
            <a:avLst/>
          </a:prstGeom>
          <a:solidFill>
            <a:srgbClr val="215968"/>
          </a:solidFill>
        </p:spPr>
        <p:txBody>
          <a:bodyPr anchor="ctr" bIns="53280" lIns="53280" rIns="53280" tIns="53280"/>
          <a:p>
            <a:pPr algn="ctr">
              <a:lnSpc>
                <a:spcPct val="90000"/>
              </a:lnSpc>
            </a:pPr>
            <a:r>
              <a:rPr lang="ru-RU" sz="1400">
                <a:solidFill>
                  <a:srgbClr val="ffffff"/>
                </a:solidFill>
                <a:latin typeface="Times New Roman"/>
              </a:rPr>
              <a:t>выбирать наглядные пособия  для работы с ребёнком, ориентируясь на его интересы. </a:t>
            </a:r>
            <a:endParaRPr/>
          </a:p>
        </p:txBody>
      </p:sp>
      <p:sp>
        <p:nvSpPr>
          <p:cNvPr id="269" name="CustomShape 7"/>
          <p:cNvSpPr/>
          <p:nvPr/>
        </p:nvSpPr>
        <p:spPr>
          <a:xfrm>
            <a:off x="1258920" y="5299920"/>
            <a:ext cx="2115000" cy="1268640"/>
          </a:xfrm>
          <a:prstGeom prst="rect">
            <a:avLst/>
          </a:prstGeom>
          <a:solidFill>
            <a:srgbClr val="376092"/>
          </a:solidFill>
        </p:spPr>
        <p:txBody>
          <a:bodyPr anchor="ctr" bIns="53280" lIns="53280" rIns="53280" tIns="53280"/>
          <a:p>
            <a:pPr algn="ctr">
              <a:lnSpc>
                <a:spcPct val="90000"/>
              </a:lnSpc>
            </a:pPr>
            <a:r>
              <a:rPr lang="ru-RU" sz="1400">
                <a:solidFill>
                  <a:srgbClr val="ffffff"/>
                </a:solidFill>
                <a:latin typeface="Times New Roman"/>
              </a:rPr>
              <a:t>получать дополнительную информацию для совместной деятельности с детьми</a:t>
            </a:r>
            <a:endParaRPr/>
          </a:p>
        </p:txBody>
      </p:sp>
      <p:sp>
        <p:nvSpPr>
          <p:cNvPr id="270" name="CustomShape 8"/>
          <p:cNvSpPr/>
          <p:nvPr/>
        </p:nvSpPr>
        <p:spPr>
          <a:xfrm>
            <a:off x="3515400" y="5299920"/>
            <a:ext cx="2115000" cy="1268640"/>
          </a:xfrm>
          <a:prstGeom prst="rect">
            <a:avLst/>
          </a:prstGeom>
          <a:solidFill>
            <a:srgbClr val="00b050"/>
          </a:solidFill>
        </p:spPr>
        <p:txBody>
          <a:bodyPr anchor="ctr" bIns="53280" lIns="53280" rIns="53280" tIns="53280"/>
          <a:p>
            <a:pPr algn="ctr">
              <a:lnSpc>
                <a:spcPct val="90000"/>
              </a:lnSpc>
            </a:pPr>
            <a:r>
              <a:rPr lang="ru-RU" sz="1400">
                <a:solidFill>
                  <a:srgbClr val="ffffff"/>
                </a:solidFill>
                <a:latin typeface="Times New Roman"/>
              </a:rPr>
              <a:t>  </a:t>
            </a:r>
            <a:r>
              <a:rPr lang="ru-RU" sz="1400">
                <a:solidFill>
                  <a:srgbClr val="ffffff"/>
                </a:solidFill>
                <a:latin typeface="Times New Roman"/>
              </a:rPr>
              <a:t>активно участвовать в образовательном процессе, быть в курсе событий  в жизни ребёнка и группы </a:t>
            </a:r>
            <a:endParaRPr/>
          </a:p>
        </p:txBody>
      </p:sp>
      <p:sp>
        <p:nvSpPr>
          <p:cNvPr id="271" name="CustomShape 9"/>
          <p:cNvSpPr/>
          <p:nvPr/>
        </p:nvSpPr>
        <p:spPr>
          <a:xfrm>
            <a:off x="5813640" y="5301360"/>
            <a:ext cx="2115000" cy="1268640"/>
          </a:xfrm>
          <a:prstGeom prst="rect">
            <a:avLst/>
          </a:prstGeom>
          <a:solidFill>
            <a:srgbClr val="953735"/>
          </a:solidFill>
        </p:spPr>
        <p:txBody>
          <a:bodyPr anchor="ctr" bIns="53280" lIns="53280" rIns="53280" tIns="53280"/>
          <a:p>
            <a:pPr algn="ctr">
              <a:lnSpc>
                <a:spcPct val="90000"/>
              </a:lnSpc>
            </a:pPr>
            <a:r>
              <a:rPr lang="ru-RU" sz="1400">
                <a:solidFill>
                  <a:srgbClr val="ffffff"/>
                </a:solidFill>
                <a:latin typeface="Times New Roman"/>
              </a:rPr>
              <a:t>участвовать в обсуждениях, оставлять комментарии</a:t>
            </a:r>
            <a:endParaRPr/>
          </a:p>
        </p:txBody>
      </p:sp>
      <p:pic>
        <p:nvPicPr>
          <p:cNvPr descr="" id="272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18360" y="-19440"/>
            <a:ext cx="9125280" cy="6857640"/>
          </a:xfrm>
          <a:prstGeom prst="rect">
            <a:avLst/>
          </a:prstGeom>
        </p:spPr>
      </p:pic>
      <p:sp>
        <p:nvSpPr>
          <p:cNvPr id="273" name="CustomShape 10"/>
          <p:cNvSpPr/>
          <p:nvPr/>
        </p:nvSpPr>
        <p:spPr>
          <a:xfrm>
            <a:off x="1719720" y="260640"/>
            <a:ext cx="5976360" cy="500040"/>
          </a:xfrm>
          <a:prstGeom prst="roundRect">
            <a:avLst>
              <a:gd fmla="val 16667" name="adj"/>
            </a:avLst>
          </a:prstGeom>
          <a:solidFill>
            <a:srgbClr val="4f81bd"/>
          </a:solidFill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ru-RU" sz="3200">
                <a:solidFill>
                  <a:srgbClr val="ffffff"/>
                </a:solidFill>
                <a:latin typeface="Times New Roman"/>
              </a:rPr>
              <a:t>создание закрытой группы</a:t>
            </a:r>
            <a:endParaRPr/>
          </a:p>
        </p:txBody>
      </p:sp>
      <p:sp>
        <p:nvSpPr>
          <p:cNvPr id="274" name="CustomShape 11"/>
          <p:cNvSpPr/>
          <p:nvPr/>
        </p:nvSpPr>
        <p:spPr>
          <a:xfrm>
            <a:off x="2386800" y="1052640"/>
            <a:ext cx="4608000" cy="503640"/>
          </a:xfrm>
          <a:prstGeom prst="roundRect">
            <a:avLst>
              <a:gd fmla="val 16667" name="adj"/>
            </a:avLst>
          </a:prstGeom>
          <a:solidFill>
            <a:srgbClr val="8ed2d2"/>
          </a:solidFill>
          <a:ln w="25560">
            <a:solidFill>
              <a:srgbClr val="3a5f8b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 sz="2800">
                <a:solidFill>
                  <a:srgbClr val="c00000"/>
                </a:solidFill>
                <a:latin typeface="Times New Roman"/>
              </a:rPr>
              <a:t>возможности родителей</a:t>
            </a:r>
            <a:endParaRPr/>
          </a:p>
        </p:txBody>
      </p:sp>
      <p:sp>
        <p:nvSpPr>
          <p:cNvPr id="275" name="CustomShape 12"/>
          <p:cNvSpPr/>
          <p:nvPr/>
        </p:nvSpPr>
        <p:spPr>
          <a:xfrm rot="16200000">
            <a:off x="4412880" y="1780920"/>
            <a:ext cx="555480" cy="3960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4f81bd"/>
          </a:solidFill>
        </p:spPr>
      </p:sp>
      <p:sp>
        <p:nvSpPr>
          <p:cNvPr id="276" name="CustomShape 13"/>
          <p:cNvSpPr/>
          <p:nvPr/>
        </p:nvSpPr>
        <p:spPr>
          <a:xfrm rot="13917000">
            <a:off x="6476040" y="1780920"/>
            <a:ext cx="555480" cy="3960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4f81bd"/>
          </a:solidFill>
        </p:spPr>
      </p:sp>
      <p:sp>
        <p:nvSpPr>
          <p:cNvPr id="277" name="CustomShape 14"/>
          <p:cNvSpPr/>
          <p:nvPr/>
        </p:nvSpPr>
        <p:spPr>
          <a:xfrm rot="18162000">
            <a:off x="2428920" y="1709640"/>
            <a:ext cx="555480" cy="3960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4f81bd"/>
          </a:solidFill>
        </p:spPr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78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18360" y="31320"/>
            <a:ext cx="9125280" cy="6484320"/>
          </a:xfrm>
          <a:prstGeom prst="rect">
            <a:avLst/>
          </a:prstGeom>
        </p:spPr>
      </p:pic>
      <p:pic>
        <p:nvPicPr>
          <p:cNvPr descr="" id="279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51640" y="629640"/>
            <a:ext cx="2064240" cy="2752560"/>
          </a:xfrm>
          <a:prstGeom prst="rect">
            <a:avLst/>
          </a:prstGeom>
        </p:spPr>
      </p:pic>
      <p:pic>
        <p:nvPicPr>
          <p:cNvPr descr="" id="280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251640" y="3563640"/>
            <a:ext cx="2169360" cy="2892600"/>
          </a:xfrm>
          <a:prstGeom prst="rect">
            <a:avLst/>
          </a:prstGeom>
        </p:spPr>
      </p:pic>
      <p:pic>
        <p:nvPicPr>
          <p:cNvPr descr="" id="281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2638800" y="635040"/>
            <a:ext cx="2060280" cy="2746800"/>
          </a:xfrm>
          <a:prstGeom prst="rect">
            <a:avLst/>
          </a:prstGeom>
        </p:spPr>
      </p:pic>
      <p:pic>
        <p:nvPicPr>
          <p:cNvPr descr="" id="282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2558520" y="3578400"/>
            <a:ext cx="2169360" cy="2892600"/>
          </a:xfrm>
          <a:prstGeom prst="rect">
            <a:avLst/>
          </a:prstGeom>
        </p:spPr>
      </p:pic>
      <p:pic>
        <p:nvPicPr>
          <p:cNvPr descr="" id="283" name="Picture 3"/>
          <p:cNvPicPr/>
          <p:nvPr/>
        </p:nvPicPr>
        <p:blipFill>
          <a:blip r:embed="rId6"/>
          <a:stretch>
            <a:fillRect/>
          </a:stretch>
        </p:blipFill>
        <p:spPr>
          <a:xfrm>
            <a:off x="5143320" y="597960"/>
            <a:ext cx="2088000" cy="2783880"/>
          </a:xfrm>
          <a:prstGeom prst="rect">
            <a:avLst/>
          </a:prstGeom>
        </p:spPr>
      </p:pic>
      <p:pic>
        <p:nvPicPr>
          <p:cNvPr descr="" id="284" name="Picture 4"/>
          <p:cNvPicPr/>
          <p:nvPr/>
        </p:nvPicPr>
        <p:blipFill>
          <a:blip r:embed="rId7"/>
          <a:stretch>
            <a:fillRect/>
          </a:stretch>
        </p:blipFill>
        <p:spPr>
          <a:xfrm rot="1083000">
            <a:off x="6577560" y="1661760"/>
            <a:ext cx="2043000" cy="2724120"/>
          </a:xfrm>
          <a:prstGeom prst="rect">
            <a:avLst/>
          </a:prstGeom>
        </p:spPr>
      </p:pic>
      <p:pic>
        <p:nvPicPr>
          <p:cNvPr descr="" id="285" name="Picture 5"/>
          <p:cNvPicPr/>
          <p:nvPr/>
        </p:nvPicPr>
        <p:blipFill>
          <a:blip r:embed="rId8"/>
          <a:stretch>
            <a:fillRect/>
          </a:stretch>
        </p:blipFill>
        <p:spPr>
          <a:xfrm>
            <a:off x="5364000" y="3735720"/>
            <a:ext cx="2040120" cy="2720520"/>
          </a:xfrm>
          <a:prstGeom prst="rect">
            <a:avLst/>
          </a:prstGeom>
        </p:spPr>
      </p:pic>
      <p:sp>
        <p:nvSpPr>
          <p:cNvPr id="286" name="TextShape 1"/>
          <p:cNvSpPr txBox="1"/>
          <p:nvPr/>
        </p:nvSpPr>
        <p:spPr>
          <a:xfrm>
            <a:off x="457200" y="-46800"/>
            <a:ext cx="8229240" cy="4510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>
                <a:solidFill>
                  <a:srgbClr val="c00000"/>
                </a:solidFill>
                <a:latin typeface="Calibri"/>
              </a:rPr>
              <a:t> </a:t>
            </a:r>
            <a:endParaRPr/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87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18360" y="0"/>
            <a:ext cx="9125280" cy="6857640"/>
          </a:xfrm>
          <a:prstGeom prst="rect">
            <a:avLst/>
          </a:prstGeom>
        </p:spPr>
      </p:pic>
      <p:pic>
        <p:nvPicPr>
          <p:cNvPr descr="" id="288" name="Picture 3"/>
          <p:cNvPicPr/>
          <p:nvPr/>
        </p:nvPicPr>
        <p:blipFill>
          <a:blip r:embed="rId2"/>
          <a:stretch>
            <a:fillRect/>
          </a:stretch>
        </p:blipFill>
        <p:spPr>
          <a:xfrm rot="20430000">
            <a:off x="404640" y="2170800"/>
            <a:ext cx="2736000" cy="2052000"/>
          </a:xfrm>
          <a:prstGeom prst="rect">
            <a:avLst/>
          </a:prstGeom>
        </p:spPr>
      </p:pic>
      <p:pic>
        <p:nvPicPr>
          <p:cNvPr descr="" id="289" name="Picture 6"/>
          <p:cNvPicPr/>
          <p:nvPr/>
        </p:nvPicPr>
        <p:blipFill>
          <a:blip r:embed="rId3"/>
          <a:stretch>
            <a:fillRect/>
          </a:stretch>
        </p:blipFill>
        <p:spPr>
          <a:xfrm rot="1367400">
            <a:off x="5439600" y="2584800"/>
            <a:ext cx="2748960" cy="2061720"/>
          </a:xfrm>
          <a:prstGeom prst="rect">
            <a:avLst/>
          </a:prstGeom>
        </p:spPr>
      </p:pic>
      <p:sp>
        <p:nvSpPr>
          <p:cNvPr id="290" name="TextShape 1"/>
          <p:cNvSpPr txBox="1"/>
          <p:nvPr/>
        </p:nvSpPr>
        <p:spPr>
          <a:xfrm>
            <a:off x="457200" y="274680"/>
            <a:ext cx="8229240" cy="41760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2400">
                <a:solidFill>
                  <a:srgbClr val="c00000"/>
                </a:solidFill>
                <a:latin typeface="Segoe Print"/>
              </a:rPr>
              <a:t>АВТОРСКИЕ  ПОСОБИЯ</a:t>
            </a:r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91" name="Рисунок 2"/>
          <p:cNvPicPr/>
          <p:nvPr/>
        </p:nvPicPr>
        <p:blipFill>
          <a:blip r:embed="rId1"/>
          <a:stretch>
            <a:fillRect/>
          </a:stretch>
        </p:blipFill>
        <p:spPr>
          <a:xfrm>
            <a:off x="395640" y="296640"/>
            <a:ext cx="8568720" cy="6561000"/>
          </a:xfrm>
          <a:prstGeom prst="rect">
            <a:avLst/>
          </a:prstGeom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extShape 1"/>
          <p:cNvSpPr txBox="1"/>
          <p:nvPr/>
        </p:nvSpPr>
        <p:spPr>
          <a:xfrm>
            <a:off x="457200" y="0"/>
            <a:ext cx="8229240" cy="11242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2000">
                <a:solidFill>
                  <a:srgbClr val="c00000"/>
                </a:solidFill>
                <a:latin typeface="Times New Roman"/>
              </a:rPr>
              <a:t>Отзывы родителей</a:t>
            </a:r>
            <a:endParaRPr/>
          </a:p>
        </p:txBody>
      </p:sp>
      <p:pic>
        <p:nvPicPr>
          <p:cNvPr descr="" id="293" name="Рисунок 4"/>
          <p:cNvPicPr/>
          <p:nvPr/>
        </p:nvPicPr>
        <p:blipFill>
          <a:blip r:embed="rId1"/>
          <a:stretch>
            <a:fillRect/>
          </a:stretch>
        </p:blipFill>
        <p:spPr>
          <a:xfrm>
            <a:off x="2903760" y="1060560"/>
            <a:ext cx="2531880" cy="5204880"/>
          </a:xfrm>
          <a:prstGeom prst="rect">
            <a:avLst/>
          </a:prstGeom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58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94400" cy="6857640"/>
          </a:xfrm>
          <a:prstGeom prst="rect">
            <a:avLst/>
          </a:prstGeom>
        </p:spPr>
      </p:pic>
      <p:sp>
        <p:nvSpPr>
          <p:cNvPr id="159" name="CustomShape 1"/>
          <p:cNvSpPr/>
          <p:nvPr/>
        </p:nvSpPr>
        <p:spPr>
          <a:xfrm>
            <a:off x="2562480" y="281880"/>
            <a:ext cx="4464000" cy="1079640"/>
          </a:xfrm>
          <a:prstGeom prst="roundRect">
            <a:avLst>
              <a:gd fmla="val 16667" name="adj"/>
            </a:avLst>
          </a:prstGeom>
          <a:solidFill>
            <a:srgbClr val="f2dcdb"/>
          </a:solidFill>
          <a:ln w="38160">
            <a:solidFill>
              <a:srgbClr val="254061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 sz="2800">
                <a:solidFill>
                  <a:srgbClr val="c00000"/>
                </a:solidFill>
                <a:latin typeface="Times New Roman"/>
              </a:rPr>
              <a:t>современное общество</a:t>
            </a:r>
            <a:endParaRPr/>
          </a:p>
        </p:txBody>
      </p:sp>
      <p:sp>
        <p:nvSpPr>
          <p:cNvPr id="160" name="CustomShape 2"/>
          <p:cNvSpPr/>
          <p:nvPr/>
        </p:nvSpPr>
        <p:spPr>
          <a:xfrm>
            <a:off x="2562480" y="1700640"/>
            <a:ext cx="4464000" cy="1079640"/>
          </a:xfrm>
          <a:prstGeom prst="roundRect">
            <a:avLst>
              <a:gd fmla="val 16667" name="adj"/>
            </a:avLst>
          </a:prstGeom>
          <a:solidFill>
            <a:srgbClr val="f2dcdb"/>
          </a:solidFill>
          <a:ln w="38160">
            <a:solidFill>
              <a:srgbClr val="10243e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 sz="2400">
                <a:solidFill>
                  <a:srgbClr val="c00000"/>
                </a:solidFill>
                <a:latin typeface="Times New Roman"/>
              </a:rPr>
              <a:t>ИКТ как приоритет образования</a:t>
            </a:r>
            <a:endParaRPr/>
          </a:p>
        </p:txBody>
      </p:sp>
      <p:sp>
        <p:nvSpPr>
          <p:cNvPr id="161" name="CustomShape 3"/>
          <p:cNvSpPr/>
          <p:nvPr/>
        </p:nvSpPr>
        <p:spPr>
          <a:xfrm>
            <a:off x="5951880" y="5045760"/>
            <a:ext cx="2448000" cy="1295640"/>
          </a:xfrm>
          <a:prstGeom prst="roundRect">
            <a:avLst>
              <a:gd fmla="val 16667" name="adj"/>
            </a:avLst>
          </a:prstGeom>
          <a:solidFill>
            <a:srgbClr val="d99694"/>
          </a:solidFill>
          <a:ln w="25560">
            <a:solidFill>
              <a:srgbClr val="17375e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 sz="2400">
                <a:solidFill>
                  <a:srgbClr val="ffffff"/>
                </a:solidFill>
                <a:latin typeface="Times New Roman"/>
              </a:rPr>
              <a:t>к педагогам</a:t>
            </a:r>
            <a:endParaRPr/>
          </a:p>
        </p:txBody>
      </p:sp>
      <p:sp>
        <p:nvSpPr>
          <p:cNvPr id="162" name="CustomShape 4"/>
          <p:cNvSpPr/>
          <p:nvPr/>
        </p:nvSpPr>
        <p:spPr>
          <a:xfrm>
            <a:off x="971640" y="5036760"/>
            <a:ext cx="2448000" cy="1295640"/>
          </a:xfrm>
          <a:prstGeom prst="roundRect">
            <a:avLst>
              <a:gd fmla="val 16667" name="adj"/>
            </a:avLst>
          </a:prstGeom>
          <a:solidFill>
            <a:srgbClr val="d99694"/>
          </a:solidFill>
          <a:ln w="25560">
            <a:solidFill>
              <a:srgbClr val="376092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2400">
                <a:solidFill>
                  <a:srgbClr val="ffffff"/>
                </a:solidFill>
                <a:latin typeface="Times New Roman"/>
              </a:rPr>
              <a:t>к управлению ДОУ</a:t>
            </a:r>
            <a:endParaRPr/>
          </a:p>
        </p:txBody>
      </p:sp>
      <p:pic>
        <p:nvPicPr>
          <p:cNvPr descr="" id="16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807360" y="5088240"/>
            <a:ext cx="1741320" cy="1193040"/>
          </a:xfrm>
          <a:prstGeom prst="rect">
            <a:avLst/>
          </a:prstGeom>
          <a:ln w="19080">
            <a:solidFill>
              <a:srgbClr val="17375e"/>
            </a:solidFill>
            <a:round/>
          </a:ln>
        </p:spPr>
      </p:pic>
      <p:sp>
        <p:nvSpPr>
          <p:cNvPr id="164" name="CustomShape 5"/>
          <p:cNvSpPr/>
          <p:nvPr/>
        </p:nvSpPr>
        <p:spPr>
          <a:xfrm>
            <a:off x="4678200" y="1485000"/>
            <a:ext cx="280800" cy="35964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165" name="CustomShape 6"/>
          <p:cNvSpPr/>
          <p:nvPr/>
        </p:nvSpPr>
        <p:spPr>
          <a:xfrm rot="2811000">
            <a:off x="1612800" y="3211920"/>
            <a:ext cx="640800" cy="18090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166" name="CustomShape 7"/>
          <p:cNvSpPr/>
          <p:nvPr/>
        </p:nvSpPr>
        <p:spPr>
          <a:xfrm rot="3497400">
            <a:off x="6818040" y="3881520"/>
            <a:ext cx="1728000" cy="61992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167" name="CustomShape 8"/>
          <p:cNvSpPr/>
          <p:nvPr/>
        </p:nvSpPr>
        <p:spPr>
          <a:xfrm>
            <a:off x="2534760" y="3207600"/>
            <a:ext cx="4608000" cy="1079640"/>
          </a:xfrm>
          <a:prstGeom prst="roundRect">
            <a:avLst>
              <a:gd fmla="val 16667" name="adj"/>
            </a:avLst>
          </a:prstGeom>
          <a:solidFill>
            <a:srgbClr val="f2dcdb"/>
          </a:solidFill>
          <a:ln w="38160">
            <a:solidFill>
              <a:srgbClr val="254061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 sz="2800">
                <a:solidFill>
                  <a:srgbClr val="c00000"/>
                </a:solidFill>
                <a:latin typeface="Times New Roman"/>
              </a:rPr>
              <a:t>изменение  требований</a:t>
            </a:r>
            <a:endParaRPr/>
          </a:p>
        </p:txBody>
      </p:sp>
      <p:sp>
        <p:nvSpPr>
          <p:cNvPr id="168" name="CustomShape 9"/>
          <p:cNvSpPr/>
          <p:nvPr/>
        </p:nvSpPr>
        <p:spPr>
          <a:xfrm>
            <a:off x="4716000" y="2877480"/>
            <a:ext cx="280800" cy="35964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pic>
        <p:nvPicPr>
          <p:cNvPr descr="" id="169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36600" y="129600"/>
            <a:ext cx="1847160" cy="1535040"/>
          </a:xfrm>
          <a:prstGeom prst="rect">
            <a:avLst/>
          </a:prstGeom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3364920" y="2207160"/>
            <a:ext cx="2413800" cy="2343600"/>
          </a:xfrm>
          <a:prstGeom prst="ellipse">
            <a:avLst/>
          </a:prstGeom>
          <a:solidFill>
            <a:srgbClr val="4f81bd"/>
          </a:solidFill>
          <a:ln w="25560">
            <a:solidFill>
              <a:srgbClr val="1f497d"/>
            </a:solidFill>
            <a:round/>
          </a:ln>
        </p:spPr>
        <p:txBody>
          <a:bodyPr anchor="ctr" bIns="23040" lIns="376560" rIns="23040" tIns="366480"/>
          <a:p>
            <a:pPr algn="ctr">
              <a:lnSpc>
                <a:spcPct val="90000"/>
              </a:lnSpc>
            </a:pPr>
            <a:r>
              <a:rPr lang="ru-RU">
                <a:solidFill>
                  <a:srgbClr val="ffffff"/>
                </a:solidFill>
                <a:latin typeface="Times New Roman"/>
              </a:rPr>
              <a:t>Единое информа-</a:t>
            </a:r>
            <a:endParaRPr/>
          </a:p>
          <a:p>
            <a:pPr algn="ctr">
              <a:lnSpc>
                <a:spcPct val="90000"/>
              </a:lnSpc>
            </a:pPr>
            <a:r>
              <a:rPr lang="ru-RU">
                <a:solidFill>
                  <a:srgbClr val="ffffff"/>
                </a:solidFill>
                <a:latin typeface="Times New Roman"/>
              </a:rPr>
              <a:t>ционное пространство</a:t>
            </a:r>
            <a:endParaRPr/>
          </a:p>
        </p:txBody>
      </p:sp>
      <p:sp>
        <p:nvSpPr>
          <p:cNvPr id="171" name="CustomShape 2"/>
          <p:cNvSpPr/>
          <p:nvPr/>
        </p:nvSpPr>
        <p:spPr>
          <a:xfrm rot="16303800">
            <a:off x="4437000" y="1658880"/>
            <a:ext cx="354960" cy="592560"/>
          </a:xfrm>
          <a:prstGeom prst="rightArrow">
            <a:avLst>
              <a:gd fmla="val 60000" name="adj1"/>
              <a:gd fmla="val 50000" name="adj2"/>
            </a:avLst>
          </a:prstGeom>
          <a:solidFill>
            <a:srgbClr val="4f81bd"/>
          </a:solidFill>
        </p:spPr>
      </p:sp>
      <p:sp>
        <p:nvSpPr>
          <p:cNvPr id="172" name="CustomShape 3"/>
          <p:cNvSpPr/>
          <p:nvPr/>
        </p:nvSpPr>
        <p:spPr>
          <a:xfrm>
            <a:off x="3809160" y="60480"/>
            <a:ext cx="1676160" cy="1625760"/>
          </a:xfrm>
          <a:prstGeom prst="ellipse">
            <a:avLst/>
          </a:prstGeom>
          <a:solidFill>
            <a:srgbClr val="92d050"/>
          </a:solidFill>
          <a:ln w="25560">
            <a:solidFill>
              <a:srgbClr val="4f6228"/>
            </a:solidFill>
            <a:round/>
          </a:ln>
        </p:spPr>
        <p:txBody>
          <a:bodyPr anchor="ctr" bIns="25560" lIns="271080" rIns="25560" tIns="263880"/>
          <a:p>
            <a:pPr algn="ctr">
              <a:lnSpc>
                <a:spcPct val="90000"/>
              </a:lnSpc>
            </a:pPr>
            <a:r>
              <a:rPr b="1" lang="ru-RU" sz="2000">
                <a:solidFill>
                  <a:srgbClr val="ffffff"/>
                </a:solidFill>
                <a:latin typeface="Times New Roman"/>
              </a:rPr>
              <a:t>педагоги</a:t>
            </a:r>
            <a:endParaRPr/>
          </a:p>
        </p:txBody>
      </p:sp>
      <p:sp>
        <p:nvSpPr>
          <p:cNvPr id="173" name="CustomShape 4"/>
          <p:cNvSpPr/>
          <p:nvPr/>
        </p:nvSpPr>
        <p:spPr>
          <a:xfrm rot="21554400">
            <a:off x="5968800" y="3061080"/>
            <a:ext cx="457920" cy="592560"/>
          </a:xfrm>
          <a:prstGeom prst="rightArrow">
            <a:avLst>
              <a:gd fmla="val 60000" name="adj1"/>
              <a:gd fmla="val 50000" name="adj2"/>
            </a:avLst>
          </a:prstGeom>
          <a:solidFill>
            <a:srgbClr val="4f81bd"/>
          </a:solidFill>
        </p:spPr>
      </p:sp>
      <p:sp>
        <p:nvSpPr>
          <p:cNvPr id="174" name="CustomShape 5"/>
          <p:cNvSpPr/>
          <p:nvPr/>
        </p:nvSpPr>
        <p:spPr>
          <a:xfrm>
            <a:off x="6643440" y="2468160"/>
            <a:ext cx="1765080" cy="1743120"/>
          </a:xfrm>
          <a:prstGeom prst="ellipse">
            <a:avLst/>
          </a:prstGeom>
          <a:solidFill>
            <a:srgbClr val="f79646"/>
          </a:solidFill>
          <a:ln w="25560">
            <a:solidFill>
              <a:srgbClr val="984807"/>
            </a:solidFill>
            <a:round/>
          </a:ln>
        </p:spPr>
        <p:txBody>
          <a:bodyPr anchor="ctr" bIns="25560" lIns="284040" rIns="25560" tIns="280800"/>
          <a:p>
            <a:pPr algn="ctr">
              <a:lnSpc>
                <a:spcPct val="90000"/>
              </a:lnSpc>
            </a:pPr>
            <a:r>
              <a:rPr b="1" lang="ru-RU" sz="2000">
                <a:solidFill>
                  <a:srgbClr val="ffffff"/>
                </a:solidFill>
                <a:latin typeface="Times New Roman"/>
              </a:rPr>
              <a:t>родители</a:t>
            </a:r>
            <a:endParaRPr/>
          </a:p>
        </p:txBody>
      </p:sp>
      <p:sp>
        <p:nvSpPr>
          <p:cNvPr id="175" name="CustomShape 6"/>
          <p:cNvSpPr/>
          <p:nvPr/>
        </p:nvSpPr>
        <p:spPr>
          <a:xfrm rot="5289600">
            <a:off x="4460400" y="4495320"/>
            <a:ext cx="329400" cy="592560"/>
          </a:xfrm>
          <a:prstGeom prst="rightArrow">
            <a:avLst>
              <a:gd fmla="val 60000" name="adj1"/>
              <a:gd fmla="val 50000" name="adj2"/>
            </a:avLst>
          </a:prstGeom>
          <a:solidFill>
            <a:srgbClr val="4f81bd"/>
          </a:solidFill>
        </p:spPr>
      </p:sp>
      <p:sp>
        <p:nvSpPr>
          <p:cNvPr id="176" name="CustomShape 7"/>
          <p:cNvSpPr/>
          <p:nvPr/>
        </p:nvSpPr>
        <p:spPr>
          <a:xfrm>
            <a:off x="3821040" y="5021640"/>
            <a:ext cx="1737000" cy="1652040"/>
          </a:xfrm>
          <a:prstGeom prst="ellipse">
            <a:avLst/>
          </a:prstGeom>
          <a:solidFill>
            <a:srgbClr val="d33939"/>
          </a:solidFill>
          <a:ln w="25560">
            <a:solidFill>
              <a:srgbClr val="632523"/>
            </a:solidFill>
            <a:round/>
          </a:ln>
        </p:spPr>
        <p:txBody>
          <a:bodyPr anchor="ctr" bIns="25560" lIns="280080" rIns="25560" tIns="267480"/>
          <a:p>
            <a:pPr algn="ctr">
              <a:lnSpc>
                <a:spcPct val="90000"/>
              </a:lnSpc>
            </a:pPr>
            <a:r>
              <a:rPr lang="ru-RU" sz="2000">
                <a:solidFill>
                  <a:srgbClr val="ffffff"/>
                </a:solidFill>
                <a:latin typeface="Times New Roman"/>
              </a:rPr>
              <a:t>дети</a:t>
            </a:r>
            <a:endParaRPr/>
          </a:p>
        </p:txBody>
      </p:sp>
      <p:sp>
        <p:nvSpPr>
          <p:cNvPr id="177" name="CustomShape 8"/>
          <p:cNvSpPr/>
          <p:nvPr/>
        </p:nvSpPr>
        <p:spPr>
          <a:xfrm rot="10800000">
            <a:off x="2561760" y="3097080"/>
            <a:ext cx="549000" cy="592560"/>
          </a:xfrm>
          <a:prstGeom prst="rightArrow">
            <a:avLst>
              <a:gd fmla="val 60000" name="adj1"/>
              <a:gd fmla="val 50000" name="adj2"/>
            </a:avLst>
          </a:prstGeom>
          <a:solidFill>
            <a:srgbClr val="4f81bd"/>
          </a:solidFill>
        </p:spPr>
      </p:sp>
      <p:sp>
        <p:nvSpPr>
          <p:cNvPr id="178" name="CustomShape 9"/>
          <p:cNvSpPr/>
          <p:nvPr/>
        </p:nvSpPr>
        <p:spPr>
          <a:xfrm>
            <a:off x="611640" y="2506320"/>
            <a:ext cx="1783800" cy="1745280"/>
          </a:xfrm>
          <a:prstGeom prst="ellipse">
            <a:avLst/>
          </a:prstGeom>
          <a:solidFill>
            <a:srgbClr val="d99694"/>
          </a:solidFill>
          <a:ln w="25560">
            <a:solidFill>
              <a:srgbClr val="953735"/>
            </a:solidFill>
            <a:round/>
          </a:ln>
        </p:spPr>
        <p:txBody>
          <a:bodyPr anchor="ctr" bIns="25560" lIns="286920" rIns="25560" tIns="281160"/>
          <a:p>
            <a:pPr algn="ctr">
              <a:lnSpc>
                <a:spcPct val="90000"/>
              </a:lnSpc>
            </a:pPr>
            <a:r>
              <a:rPr b="1" lang="ru-RU" sz="2000">
                <a:solidFill>
                  <a:srgbClr val="ffffff"/>
                </a:solidFill>
                <a:latin typeface="Times New Roman"/>
              </a:rPr>
              <a:t>админист</a:t>
            </a:r>
            <a:endParaRPr/>
          </a:p>
          <a:p>
            <a:pPr algn="ctr">
              <a:lnSpc>
                <a:spcPct val="90000"/>
              </a:lnSpc>
            </a:pPr>
            <a:r>
              <a:rPr b="1" lang="ru-RU" sz="2000">
                <a:solidFill>
                  <a:srgbClr val="ffffff"/>
                </a:solidFill>
                <a:latin typeface="Times New Roman"/>
              </a:rPr>
              <a:t>рация</a:t>
            </a:r>
            <a:endParaRPr/>
          </a:p>
        </p:txBody>
      </p:sp>
      <p:pic>
        <p:nvPicPr>
          <p:cNvPr descr="" id="179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99360"/>
            <a:ext cx="9143640" cy="6957000"/>
          </a:xfrm>
          <a:prstGeom prst="rect">
            <a:avLst/>
          </a:prstGeom>
        </p:spPr>
      </p:pic>
      <p:pic>
        <p:nvPicPr>
          <p:cNvPr descr="" id="180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228360" y="404640"/>
            <a:ext cx="2007000" cy="1869840"/>
          </a:xfrm>
          <a:prstGeom prst="rect">
            <a:avLst/>
          </a:prstGeom>
        </p:spPr>
      </p:pic>
      <p:pic>
        <p:nvPicPr>
          <p:cNvPr descr="" id="181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5940000" y="4718160"/>
            <a:ext cx="1790280" cy="1790280"/>
          </a:xfrm>
          <a:prstGeom prst="rect">
            <a:avLst/>
          </a:prstGeom>
        </p:spPr>
      </p:pic>
      <p:pic>
        <p:nvPicPr>
          <p:cNvPr descr="" id="182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467640" y="380160"/>
            <a:ext cx="2404800" cy="1894320"/>
          </a:xfrm>
          <a:prstGeom prst="rect">
            <a:avLst/>
          </a:prstGeom>
        </p:spPr>
      </p:pic>
      <p:pic>
        <p:nvPicPr>
          <p:cNvPr descr="" id="183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1301760" y="4740120"/>
            <a:ext cx="1972440" cy="1869840"/>
          </a:xfrm>
          <a:prstGeom prst="rect">
            <a:avLst/>
          </a:prstGeom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3924000" y="2421000"/>
            <a:ext cx="2318040" cy="2279880"/>
          </a:xfrm>
          <a:prstGeom prst="roundRect">
            <a:avLst>
              <a:gd fmla="val 16667" name="adj"/>
            </a:avLst>
          </a:prstGeom>
          <a:solidFill>
            <a:srgbClr val="92d050"/>
          </a:solidFill>
        </p:spPr>
        <p:txBody>
          <a:bodyPr anchor="ctr" bIns="63360" lIns="174600" rIns="63360" tIns="174600"/>
          <a:p>
            <a:pPr algn="ctr">
              <a:lnSpc>
                <a:spcPct val="90000"/>
              </a:lnSpc>
            </a:pPr>
            <a:r>
              <a:rPr b="1" lang="ru-RU" sz="2500">
                <a:solidFill>
                  <a:srgbClr val="376092"/>
                </a:solidFill>
                <a:latin typeface="Times New Roman"/>
              </a:rPr>
              <a:t>современные </a:t>
            </a:r>
            <a:endParaRPr/>
          </a:p>
          <a:p>
            <a:pPr algn="ctr">
              <a:lnSpc>
                <a:spcPct val="90000"/>
              </a:lnSpc>
            </a:pPr>
            <a:r>
              <a:rPr b="1" lang="ru-RU" sz="2500">
                <a:solidFill>
                  <a:srgbClr val="376092"/>
                </a:solidFill>
                <a:latin typeface="Times New Roman"/>
              </a:rPr>
              <a:t>родители</a:t>
            </a:r>
            <a:endParaRPr/>
          </a:p>
        </p:txBody>
      </p:sp>
      <p:sp>
        <p:nvSpPr>
          <p:cNvPr id="185" name="CustomShape 2"/>
          <p:cNvSpPr/>
          <p:nvPr/>
        </p:nvSpPr>
        <p:spPr>
          <a:xfrm rot="16200000">
            <a:off x="4946040" y="2283480"/>
            <a:ext cx="274680" cy="360"/>
          </a:xfrm>
          <a:prstGeom prst="rect">
            <a:avLst/>
          </a:prstGeom>
          <a:ln w="25560">
            <a:solidFill>
              <a:srgbClr val="3f6797"/>
            </a:solidFill>
            <a:round/>
          </a:ln>
        </p:spPr>
      </p:sp>
      <p:sp>
        <p:nvSpPr>
          <p:cNvPr id="186" name="CustomShape 3"/>
          <p:cNvSpPr/>
          <p:nvPr/>
        </p:nvSpPr>
        <p:spPr>
          <a:xfrm>
            <a:off x="4140000" y="434160"/>
            <a:ext cx="1886040" cy="1711080"/>
          </a:xfrm>
          <a:prstGeom prst="roundRect">
            <a:avLst>
              <a:gd fmla="val 16667" name="adj"/>
            </a:avLst>
          </a:prstGeom>
          <a:solidFill>
            <a:srgbClr val="d99694"/>
          </a:solidFill>
        </p:spPr>
        <p:txBody>
          <a:bodyPr anchor="ctr" bIns="40680" lIns="124200" rIns="40680" tIns="124200"/>
          <a:p>
            <a:pPr algn="ctr">
              <a:lnSpc>
                <a:spcPct val="90000"/>
              </a:lnSpc>
            </a:pPr>
            <a:r>
              <a:rPr b="1" lang="ru-RU" sz="1600">
                <a:solidFill>
                  <a:srgbClr val="ffffff"/>
                </a:solidFill>
                <a:latin typeface="Times New Roman"/>
              </a:rPr>
              <a:t>трудности в организации занятий </a:t>
            </a:r>
            <a:endParaRPr/>
          </a:p>
        </p:txBody>
      </p:sp>
      <p:sp>
        <p:nvSpPr>
          <p:cNvPr id="187" name="CustomShape 4"/>
          <p:cNvSpPr/>
          <p:nvPr/>
        </p:nvSpPr>
        <p:spPr>
          <a:xfrm rot="2334000">
            <a:off x="6201720" y="4610880"/>
            <a:ext cx="365400" cy="360"/>
          </a:xfrm>
          <a:prstGeom prst="rect">
            <a:avLst/>
          </a:prstGeom>
          <a:ln w="25560">
            <a:solidFill>
              <a:srgbClr val="3f6797"/>
            </a:solidFill>
            <a:round/>
          </a:ln>
        </p:spPr>
      </p:sp>
      <p:sp>
        <p:nvSpPr>
          <p:cNvPr id="188" name="CustomShape 5"/>
          <p:cNvSpPr/>
          <p:nvPr/>
        </p:nvSpPr>
        <p:spPr>
          <a:xfrm>
            <a:off x="6527160" y="4672440"/>
            <a:ext cx="1965960" cy="1693800"/>
          </a:xfrm>
          <a:prstGeom prst="roundRect">
            <a:avLst>
              <a:gd fmla="val 16667" name="adj"/>
            </a:avLst>
          </a:prstGeom>
          <a:solidFill>
            <a:srgbClr val="4f81bd"/>
          </a:solidFill>
        </p:spPr>
        <p:txBody>
          <a:bodyPr anchor="ctr" bIns="40680" lIns="123480" rIns="40680" tIns="123480"/>
          <a:p>
            <a:pPr algn="ctr">
              <a:lnSpc>
                <a:spcPct val="90000"/>
              </a:lnSpc>
            </a:pPr>
            <a:r>
              <a:rPr lang="ru-RU" sz="1600">
                <a:solidFill>
                  <a:srgbClr val="ffffff"/>
                </a:solidFill>
                <a:latin typeface="Times New Roman"/>
              </a:rPr>
              <a:t>низкий уровень  информационной компетентности  родителей </a:t>
            </a:r>
            <a:endParaRPr/>
          </a:p>
        </p:txBody>
      </p:sp>
      <p:sp>
        <p:nvSpPr>
          <p:cNvPr id="189" name="CustomShape 6"/>
          <p:cNvSpPr/>
          <p:nvPr/>
        </p:nvSpPr>
        <p:spPr>
          <a:xfrm rot="8448600">
            <a:off x="3671640" y="4595400"/>
            <a:ext cx="284040" cy="360"/>
          </a:xfrm>
          <a:prstGeom prst="rect">
            <a:avLst/>
          </a:prstGeom>
          <a:ln w="25560">
            <a:solidFill>
              <a:srgbClr val="3f6797"/>
            </a:solidFill>
            <a:round/>
          </a:ln>
        </p:spPr>
      </p:sp>
      <p:sp>
        <p:nvSpPr>
          <p:cNvPr id="190" name="CustomShape 7"/>
          <p:cNvSpPr/>
          <p:nvPr/>
        </p:nvSpPr>
        <p:spPr>
          <a:xfrm>
            <a:off x="1658880" y="4662720"/>
            <a:ext cx="2044440" cy="17136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</p:spPr>
        <p:txBody>
          <a:bodyPr anchor="ctr" bIns="40680" lIns="124200" rIns="40680" tIns="124200"/>
          <a:p>
            <a:pPr algn="ctr">
              <a:lnSpc>
                <a:spcPct val="90000"/>
              </a:lnSpc>
            </a:pPr>
            <a:r>
              <a:rPr b="1" lang="ru-RU" sz="1600">
                <a:solidFill>
                  <a:srgbClr val="ffffff"/>
                </a:solidFill>
                <a:latin typeface="Times New Roman"/>
              </a:rPr>
              <a:t>занятость, дефицит времени для занятий  с детьми , для консультирования у специалистов</a:t>
            </a:r>
            <a:endParaRPr/>
          </a:p>
        </p:txBody>
      </p:sp>
      <p:pic>
        <p:nvPicPr>
          <p:cNvPr descr="" id="191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23040"/>
            <a:ext cx="9143640" cy="685764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  <p:pic>
        <p:nvPicPr>
          <p:cNvPr descr="" id="192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07640" y="885600"/>
            <a:ext cx="3474720" cy="2520000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93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18360" y="0"/>
            <a:ext cx="9125280" cy="6857640"/>
          </a:xfrm>
          <a:prstGeom prst="rect">
            <a:avLst/>
          </a:prstGeom>
        </p:spPr>
      </p:pic>
      <p:sp>
        <p:nvSpPr>
          <p:cNvPr id="194" name="CustomShape 1"/>
          <p:cNvSpPr/>
          <p:nvPr/>
        </p:nvSpPr>
        <p:spPr>
          <a:xfrm>
            <a:off x="5644080" y="2305080"/>
            <a:ext cx="2196720" cy="1341720"/>
          </a:xfrm>
          <a:prstGeom prst="rect">
            <a:avLst/>
          </a:prstGeom>
          <a:solidFill>
            <a:srgbClr val="953735"/>
          </a:solidFill>
        </p:spPr>
      </p:sp>
      <p:sp>
        <p:nvSpPr>
          <p:cNvPr id="195" name="CustomShape 2"/>
          <p:cNvSpPr/>
          <p:nvPr/>
        </p:nvSpPr>
        <p:spPr>
          <a:xfrm>
            <a:off x="5644080" y="2305080"/>
            <a:ext cx="2196720" cy="1341720"/>
          </a:xfrm>
          <a:prstGeom prst="rect">
            <a:avLst/>
          </a:prstGeom>
        </p:spPr>
        <p:txBody>
          <a:bodyPr anchor="ctr" bIns="76320" lIns="76320" rIns="76320" tIns="76320"/>
          <a:p>
            <a:pPr algn="ctr">
              <a:lnSpc>
                <a:spcPct val="90000"/>
              </a:lnSpc>
            </a:pPr>
            <a:r>
              <a:rPr lang="ru-RU" sz="2000">
                <a:solidFill>
                  <a:srgbClr val="ffffff"/>
                </a:solidFill>
                <a:latin typeface="Times New Roman"/>
              </a:rPr>
              <a:t>интересовались успехами детей</a:t>
            </a:r>
            <a:endParaRPr/>
          </a:p>
        </p:txBody>
      </p:sp>
      <p:sp>
        <p:nvSpPr>
          <p:cNvPr id="196" name="CustomShape 3"/>
          <p:cNvSpPr/>
          <p:nvPr/>
        </p:nvSpPr>
        <p:spPr>
          <a:xfrm>
            <a:off x="1691640" y="2277000"/>
            <a:ext cx="2160000" cy="1341720"/>
          </a:xfrm>
          <a:prstGeom prst="rect">
            <a:avLst/>
          </a:prstGeom>
        </p:spPr>
      </p:sp>
      <p:sp>
        <p:nvSpPr>
          <p:cNvPr id="197" name="CustomShape 4"/>
          <p:cNvSpPr/>
          <p:nvPr/>
        </p:nvSpPr>
        <p:spPr>
          <a:xfrm>
            <a:off x="1691640" y="2277000"/>
            <a:ext cx="2160000" cy="1106280"/>
          </a:xfrm>
          <a:prstGeom prst="rect">
            <a:avLst/>
          </a:prstGeom>
        </p:spPr>
        <p:txBody>
          <a:bodyPr anchor="ctr" bIns="68760" lIns="68760" rIns="68760" tIns="68760"/>
          <a:p>
            <a:pPr algn="ctr">
              <a:lnSpc>
                <a:spcPct val="90000"/>
              </a:lnSpc>
            </a:pPr>
            <a:r>
              <a:rPr lang="ru-RU">
                <a:solidFill>
                  <a:srgbClr val="ffffff"/>
                </a:solidFill>
                <a:latin typeface="Calibri"/>
              </a:rPr>
              <a:t> 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2000">
                <a:solidFill>
                  <a:srgbClr val="ffffff"/>
                </a:solidFill>
                <a:latin typeface="Times New Roman"/>
              </a:rPr>
              <a:t>выполняли  задания</a:t>
            </a:r>
            <a:endParaRPr/>
          </a:p>
        </p:txBody>
      </p:sp>
      <p:sp>
        <p:nvSpPr>
          <p:cNvPr id="198" name="CustomShape 5"/>
          <p:cNvSpPr/>
          <p:nvPr/>
        </p:nvSpPr>
        <p:spPr>
          <a:xfrm>
            <a:off x="1315440" y="164520"/>
            <a:ext cx="6696360" cy="1185120"/>
          </a:xfrm>
          <a:prstGeom prst="roundRect">
            <a:avLst>
              <a:gd fmla="val 16667" name="adj"/>
            </a:avLst>
          </a:prstGeom>
          <a:solidFill>
            <a:srgbClr val="558ed5"/>
          </a:solidFill>
        </p:spPr>
      </p:sp>
      <p:sp>
        <p:nvSpPr>
          <p:cNvPr id="199" name="TextShape 6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3200">
                <a:solidFill>
                  <a:srgbClr val="ffffff"/>
                </a:solidFill>
                <a:latin typeface="Times New Roman"/>
              </a:rPr>
              <a:t>  </a:t>
            </a:r>
            <a:r>
              <a:rPr lang="ru-RU" sz="3200">
                <a:solidFill>
                  <a:srgbClr val="ffffff"/>
                </a:solidFill>
                <a:latin typeface="Times New Roman"/>
              </a:rPr>
              <a:t>Мы хотим от родителей, </a:t>
            </a:r>
            <a:r>
              <a:rPr lang="ru-RU" sz="3200">
                <a:solidFill>
                  <a:srgbClr val="ffffff"/>
                </a:solidFill>
                <a:latin typeface="Times New Roman"/>
              </a:rPr>
              <a:t>
</a:t>
            </a:r>
            <a:r>
              <a:rPr lang="ru-RU" sz="3200">
                <a:solidFill>
                  <a:srgbClr val="ffffff"/>
                </a:solidFill>
                <a:latin typeface="Times New Roman"/>
              </a:rPr>
              <a:t>чтобы:  </a:t>
            </a:r>
            <a:endParaRPr/>
          </a:p>
        </p:txBody>
      </p:sp>
      <p:sp>
        <p:nvSpPr>
          <p:cNvPr id="200" name="CustomShape 7"/>
          <p:cNvSpPr/>
          <p:nvPr/>
        </p:nvSpPr>
        <p:spPr>
          <a:xfrm>
            <a:off x="1673640" y="3889440"/>
            <a:ext cx="2195640" cy="1331640"/>
          </a:xfrm>
          <a:prstGeom prst="rect">
            <a:avLst/>
          </a:prstGeom>
          <a:solidFill>
            <a:srgbClr val="e46c0a"/>
          </a:solidFill>
        </p:spPr>
      </p:sp>
      <p:sp>
        <p:nvSpPr>
          <p:cNvPr id="201" name="CustomShape 8"/>
          <p:cNvSpPr/>
          <p:nvPr/>
        </p:nvSpPr>
        <p:spPr>
          <a:xfrm>
            <a:off x="1673640" y="3889440"/>
            <a:ext cx="2195640" cy="1331640"/>
          </a:xfrm>
          <a:prstGeom prst="rect">
            <a:avLst/>
          </a:prstGeom>
        </p:spPr>
        <p:txBody>
          <a:bodyPr anchor="ctr" bIns="76320" lIns="76320" rIns="76320" tIns="76320"/>
          <a:p>
            <a:pPr algn="ctr">
              <a:lnSpc>
                <a:spcPct val="90000"/>
              </a:lnSpc>
            </a:pPr>
            <a:r>
              <a:rPr lang="ru-RU" sz="2000">
                <a:solidFill>
                  <a:srgbClr val="ffffff"/>
                </a:solidFill>
                <a:latin typeface="Times New Roman"/>
              </a:rPr>
              <a:t>понимали  ценность работы специалиста</a:t>
            </a:r>
            <a:endParaRPr/>
          </a:p>
        </p:txBody>
      </p:sp>
      <p:sp>
        <p:nvSpPr>
          <p:cNvPr id="202" name="CustomShape 9"/>
          <p:cNvSpPr/>
          <p:nvPr/>
        </p:nvSpPr>
        <p:spPr>
          <a:xfrm>
            <a:off x="5652000" y="3897000"/>
            <a:ext cx="2188800" cy="1331640"/>
          </a:xfrm>
          <a:prstGeom prst="rect">
            <a:avLst/>
          </a:prstGeom>
          <a:solidFill>
            <a:srgbClr val="77933c"/>
          </a:solidFill>
        </p:spPr>
      </p:sp>
      <p:sp>
        <p:nvSpPr>
          <p:cNvPr id="203" name="CustomShape 10"/>
          <p:cNvSpPr/>
          <p:nvPr/>
        </p:nvSpPr>
        <p:spPr>
          <a:xfrm>
            <a:off x="5652000" y="3897000"/>
            <a:ext cx="2188800" cy="1331640"/>
          </a:xfrm>
          <a:prstGeom prst="rect">
            <a:avLst/>
          </a:prstGeom>
        </p:spPr>
        <p:txBody>
          <a:bodyPr anchor="ctr" bIns="76320" lIns="76320" rIns="76320" tIns="76320"/>
          <a:p>
            <a:pPr algn="ctr">
              <a:lnSpc>
                <a:spcPct val="90000"/>
              </a:lnSpc>
            </a:pPr>
            <a:r>
              <a:rPr lang="ru-RU" sz="2000">
                <a:solidFill>
                  <a:srgbClr val="ffffff"/>
                </a:solidFill>
                <a:latin typeface="Times New Roman"/>
              </a:rPr>
              <a:t>дети не пропускали занятия</a:t>
            </a:r>
            <a:endParaRPr/>
          </a:p>
        </p:txBody>
      </p:sp>
      <p:sp>
        <p:nvSpPr>
          <p:cNvPr id="204" name="CustomShape 11"/>
          <p:cNvSpPr/>
          <p:nvPr/>
        </p:nvSpPr>
        <p:spPr>
          <a:xfrm>
            <a:off x="3780000" y="5359680"/>
            <a:ext cx="2195640" cy="1272960"/>
          </a:xfrm>
          <a:prstGeom prst="rect">
            <a:avLst/>
          </a:prstGeom>
          <a:solidFill>
            <a:srgbClr val="7030a0"/>
          </a:solidFill>
        </p:spPr>
      </p:sp>
      <p:sp>
        <p:nvSpPr>
          <p:cNvPr id="205" name="CustomShape 12"/>
          <p:cNvSpPr/>
          <p:nvPr/>
        </p:nvSpPr>
        <p:spPr>
          <a:xfrm>
            <a:off x="3780000" y="5229360"/>
            <a:ext cx="2195640" cy="1272960"/>
          </a:xfrm>
          <a:prstGeom prst="rect">
            <a:avLst/>
          </a:prstGeom>
        </p:spPr>
        <p:txBody>
          <a:bodyPr anchor="ctr" bIns="76320" lIns="76320" rIns="76320" tIns="76320"/>
          <a:p>
            <a:pPr algn="ctr">
              <a:lnSpc>
                <a:spcPct val="90000"/>
              </a:lnSpc>
            </a:pPr>
            <a:endParaRPr/>
          </a:p>
          <a:p>
            <a:pPr algn="ctr">
              <a:lnSpc>
                <a:spcPct val="90000"/>
              </a:lnSpc>
            </a:pPr>
            <a:r>
              <a:rPr lang="ru-RU" sz="2000">
                <a:solidFill>
                  <a:srgbClr val="ffffff"/>
                </a:solidFill>
                <a:latin typeface="Times New Roman"/>
              </a:rPr>
              <a:t>не волновались из-за нескорого результата</a:t>
            </a:r>
            <a:endParaRPr/>
          </a:p>
        </p:txBody>
      </p:sp>
      <p:sp>
        <p:nvSpPr>
          <p:cNvPr id="206" name="CustomShape 13"/>
          <p:cNvSpPr/>
          <p:nvPr/>
        </p:nvSpPr>
        <p:spPr>
          <a:xfrm rot="5400000">
            <a:off x="3888000" y="3366720"/>
            <a:ext cx="1728000" cy="50364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4f81bd"/>
          </a:solidFill>
        </p:spPr>
      </p:sp>
      <p:sp>
        <p:nvSpPr>
          <p:cNvPr id="207" name="CustomShape 14"/>
          <p:cNvSpPr/>
          <p:nvPr/>
        </p:nvSpPr>
        <p:spPr>
          <a:xfrm rot="9585000">
            <a:off x="2532960" y="1585440"/>
            <a:ext cx="1123560" cy="39312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4f81bd"/>
          </a:solidFill>
        </p:spPr>
      </p:sp>
      <p:sp>
        <p:nvSpPr>
          <p:cNvPr id="208" name="CustomShape 15"/>
          <p:cNvSpPr/>
          <p:nvPr/>
        </p:nvSpPr>
        <p:spPr>
          <a:xfrm rot="1321800">
            <a:off x="5756760" y="1585440"/>
            <a:ext cx="1123560" cy="39312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4f81bd"/>
          </a:solidFill>
        </p:spPr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09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18360" y="0"/>
            <a:ext cx="9125280" cy="6857640"/>
          </a:xfrm>
          <a:prstGeom prst="rect">
            <a:avLst/>
          </a:prstGeom>
        </p:spPr>
      </p:pic>
      <p:sp>
        <p:nvSpPr>
          <p:cNvPr id="210" name="CustomShape 1"/>
          <p:cNvSpPr/>
          <p:nvPr/>
        </p:nvSpPr>
        <p:spPr>
          <a:xfrm rot="2811000">
            <a:off x="1346040" y="3231000"/>
            <a:ext cx="791640" cy="184176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211" name="CustomShape 2"/>
          <p:cNvSpPr/>
          <p:nvPr/>
        </p:nvSpPr>
        <p:spPr>
          <a:xfrm rot="3039600">
            <a:off x="6677280" y="3803400"/>
            <a:ext cx="1728000" cy="6966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pic>
        <p:nvPicPr>
          <p:cNvPr descr="" id="212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558240" y="116640"/>
            <a:ext cx="2088000" cy="941400"/>
          </a:xfrm>
          <a:prstGeom prst="rect">
            <a:avLst/>
          </a:prstGeom>
        </p:spPr>
      </p:pic>
      <p:sp>
        <p:nvSpPr>
          <p:cNvPr id="213" name="CustomShape 3"/>
          <p:cNvSpPr/>
          <p:nvPr/>
        </p:nvSpPr>
        <p:spPr>
          <a:xfrm>
            <a:off x="2277000" y="1124640"/>
            <a:ext cx="4608000" cy="1366200"/>
          </a:xfrm>
          <a:prstGeom prst="roundRect">
            <a:avLst>
              <a:gd fmla="val 16667" name="adj"/>
            </a:avLst>
          </a:prstGeom>
          <a:solidFill>
            <a:srgbClr val="f2dcdb"/>
          </a:solidFill>
          <a:ln w="38160">
            <a:solidFill>
              <a:srgbClr val="376092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 sz="1600">
                <a:solidFill>
                  <a:srgbClr val="376092"/>
                </a:solidFill>
                <a:latin typeface="Times New Roman"/>
              </a:rPr>
              <a:t>Дошкольное образование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600">
                <a:solidFill>
                  <a:srgbClr val="376092"/>
                </a:solidFill>
                <a:latin typeface="Times New Roman"/>
              </a:rPr>
              <a:t>( нацелено  обеспечить психолого-педагогическую поддержку семьи и  компетентность родителей в вопросах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600">
                <a:solidFill>
                  <a:srgbClr val="376092"/>
                </a:solidFill>
                <a:latin typeface="Times New Roman"/>
              </a:rPr>
              <a:t>развития и образования) </a:t>
            </a:r>
            <a:endParaRPr/>
          </a:p>
        </p:txBody>
      </p:sp>
      <p:sp>
        <p:nvSpPr>
          <p:cNvPr id="214" name="CustomShape 4"/>
          <p:cNvSpPr/>
          <p:nvPr/>
        </p:nvSpPr>
        <p:spPr>
          <a:xfrm>
            <a:off x="2328840" y="2637000"/>
            <a:ext cx="4608000" cy="719640"/>
          </a:xfrm>
          <a:prstGeom prst="roundRect">
            <a:avLst>
              <a:gd fmla="val 16667" name="adj"/>
            </a:avLst>
          </a:prstGeom>
          <a:solidFill>
            <a:srgbClr val="f2dcdb"/>
          </a:solidFill>
          <a:ln w="38160">
            <a:solidFill>
              <a:srgbClr val="376092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 sz="2800">
                <a:solidFill>
                  <a:srgbClr val="376092"/>
                </a:solidFill>
                <a:latin typeface="Times New Roman"/>
              </a:rPr>
              <a:t>педагог ДОУ</a:t>
            </a:r>
            <a:endParaRPr/>
          </a:p>
        </p:txBody>
      </p:sp>
      <p:sp>
        <p:nvSpPr>
          <p:cNvPr id="215" name="CustomShape 5"/>
          <p:cNvSpPr/>
          <p:nvPr/>
        </p:nvSpPr>
        <p:spPr>
          <a:xfrm>
            <a:off x="2307240" y="3501000"/>
            <a:ext cx="4608000" cy="719640"/>
          </a:xfrm>
          <a:prstGeom prst="roundRect">
            <a:avLst>
              <a:gd fmla="val 16667" name="adj"/>
            </a:avLst>
          </a:prstGeom>
          <a:solidFill>
            <a:srgbClr val="f2dcdb"/>
          </a:solidFill>
          <a:ln w="28440">
            <a:solidFill>
              <a:srgbClr val="376092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 sz="2800">
                <a:solidFill>
                  <a:srgbClr val="376092"/>
                </a:solidFill>
                <a:latin typeface="Times New Roman"/>
              </a:rPr>
              <a:t>ИКТ</a:t>
            </a:r>
            <a:endParaRPr/>
          </a:p>
        </p:txBody>
      </p:sp>
      <p:sp>
        <p:nvSpPr>
          <p:cNvPr id="216" name="CustomShape 6"/>
          <p:cNvSpPr/>
          <p:nvPr/>
        </p:nvSpPr>
        <p:spPr>
          <a:xfrm>
            <a:off x="1140480" y="4549320"/>
            <a:ext cx="3071160" cy="1903680"/>
          </a:xfrm>
          <a:prstGeom prst="ellipse">
            <a:avLst/>
          </a:prstGeom>
          <a:solidFill>
            <a:srgbClr val="c6d9f1"/>
          </a:solidFill>
          <a:ln w="25560">
            <a:solidFill>
              <a:srgbClr val="3a5f8b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>
                <a:solidFill>
                  <a:srgbClr val="953735"/>
                </a:solidFill>
                <a:latin typeface="Times New Roman"/>
              </a:rPr>
              <a:t>заинтересовать родителей</a:t>
            </a:r>
            <a:endParaRPr/>
          </a:p>
        </p:txBody>
      </p:sp>
      <p:sp>
        <p:nvSpPr>
          <p:cNvPr id="217" name="CustomShape 7"/>
          <p:cNvSpPr/>
          <p:nvPr/>
        </p:nvSpPr>
        <p:spPr>
          <a:xfrm>
            <a:off x="5148000" y="4549320"/>
            <a:ext cx="2952000" cy="1964160"/>
          </a:xfrm>
          <a:prstGeom prst="ellipse">
            <a:avLst/>
          </a:prstGeom>
          <a:solidFill>
            <a:srgbClr val="c6d9f1"/>
          </a:solidFill>
          <a:ln w="25560">
            <a:solidFill>
              <a:srgbClr val="3a5f8b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 sz="1600">
                <a:solidFill>
                  <a:srgbClr val="c00000"/>
                </a:solidFill>
                <a:latin typeface="Times New Roman"/>
              </a:rPr>
              <a:t>создать условия для активного участия в воспитательно-образовательном процессе</a:t>
            </a: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18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-15120" y="-42120"/>
            <a:ext cx="9125280" cy="6899760"/>
          </a:xfrm>
          <a:prstGeom prst="rect">
            <a:avLst/>
          </a:prstGeom>
        </p:spPr>
      </p:pic>
      <p:sp>
        <p:nvSpPr>
          <p:cNvPr id="219" name="TextShape 1"/>
          <p:cNvSpPr txBox="1"/>
          <p:nvPr/>
        </p:nvSpPr>
        <p:spPr>
          <a:xfrm>
            <a:off x="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 </a:t>
            </a:r>
            <a:endParaRPr/>
          </a:p>
        </p:txBody>
      </p:sp>
      <p:sp>
        <p:nvSpPr>
          <p:cNvPr id="220" name="CustomShape 2"/>
          <p:cNvSpPr/>
          <p:nvPr/>
        </p:nvSpPr>
        <p:spPr>
          <a:xfrm>
            <a:off x="3007080" y="2477880"/>
            <a:ext cx="3214440" cy="1999800"/>
          </a:xfrm>
          <a:prstGeom prst="rect">
            <a:avLst/>
          </a:prstGeom>
          <a:solidFill>
            <a:srgbClr val="4f81bd"/>
          </a:solidFill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ru-RU" sz="2400">
                <a:solidFill>
                  <a:srgbClr val="ffffff"/>
                </a:solidFill>
                <a:latin typeface="Times New Roman"/>
              </a:rPr>
              <a:t>Виды компьютерных технологий</a:t>
            </a:r>
            <a:endParaRPr/>
          </a:p>
        </p:txBody>
      </p:sp>
      <p:sp>
        <p:nvSpPr>
          <p:cNvPr id="221" name="CustomShape 3"/>
          <p:cNvSpPr/>
          <p:nvPr/>
        </p:nvSpPr>
        <p:spPr>
          <a:xfrm rot="19698000">
            <a:off x="6264000" y="1846080"/>
            <a:ext cx="960840" cy="47628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f81bd"/>
          </a:solidFill>
        </p:spPr>
      </p:sp>
      <p:sp>
        <p:nvSpPr>
          <p:cNvPr id="222" name="CustomShape 4"/>
          <p:cNvSpPr/>
          <p:nvPr/>
        </p:nvSpPr>
        <p:spPr>
          <a:xfrm rot="2471400">
            <a:off x="6332400" y="4665600"/>
            <a:ext cx="928440" cy="415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f81bd"/>
          </a:solidFill>
        </p:spPr>
      </p:sp>
      <p:sp>
        <p:nvSpPr>
          <p:cNvPr id="223" name="CustomShape 5"/>
          <p:cNvSpPr/>
          <p:nvPr/>
        </p:nvSpPr>
        <p:spPr>
          <a:xfrm rot="19298400">
            <a:off x="1896840" y="4630320"/>
            <a:ext cx="978120" cy="45216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4f81bd"/>
          </a:solidFill>
        </p:spPr>
      </p:sp>
      <p:sp>
        <p:nvSpPr>
          <p:cNvPr id="224" name="CustomShape 6"/>
          <p:cNvSpPr/>
          <p:nvPr/>
        </p:nvSpPr>
        <p:spPr>
          <a:xfrm rot="2616000">
            <a:off x="2150280" y="1745640"/>
            <a:ext cx="941400" cy="46008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4f81bd"/>
          </a:solidFill>
        </p:spPr>
      </p:sp>
      <p:sp>
        <p:nvSpPr>
          <p:cNvPr id="225" name="CustomShape 7"/>
          <p:cNvSpPr/>
          <p:nvPr/>
        </p:nvSpPr>
        <p:spPr>
          <a:xfrm>
            <a:off x="6720480" y="610560"/>
            <a:ext cx="2099520" cy="1222560"/>
          </a:xfrm>
          <a:prstGeom prst="ellipse">
            <a:avLst/>
          </a:prstGeom>
          <a:solidFill>
            <a:srgbClr val="d99694"/>
          </a:solidFill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ru-RU">
                <a:solidFill>
                  <a:srgbClr val="ffffff"/>
                </a:solidFill>
                <a:latin typeface="Times New Roman"/>
              </a:rPr>
              <a:t>интернет-почта</a:t>
            </a:r>
            <a:endParaRPr/>
          </a:p>
        </p:txBody>
      </p:sp>
      <p:sp>
        <p:nvSpPr>
          <p:cNvPr id="226" name="CustomShape 8"/>
          <p:cNvSpPr/>
          <p:nvPr/>
        </p:nvSpPr>
        <p:spPr>
          <a:xfrm>
            <a:off x="6588360" y="5386320"/>
            <a:ext cx="2098440" cy="1156320"/>
          </a:xfrm>
          <a:prstGeom prst="ellipse">
            <a:avLst/>
          </a:prstGeom>
          <a:solidFill>
            <a:srgbClr val="9e6aa4"/>
          </a:solidFill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>
                <a:solidFill>
                  <a:srgbClr val="ffffff"/>
                </a:solidFill>
                <a:latin typeface="Times New Roman"/>
              </a:rPr>
              <a:t>блог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27" name="CustomShape 9"/>
          <p:cNvSpPr/>
          <p:nvPr/>
        </p:nvSpPr>
        <p:spPr>
          <a:xfrm>
            <a:off x="386280" y="551880"/>
            <a:ext cx="2140920" cy="1280880"/>
          </a:xfrm>
          <a:prstGeom prst="ellipse">
            <a:avLst/>
          </a:prstGeom>
          <a:solidFill>
            <a:srgbClr val="9bbb59"/>
          </a:solidFill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ru-RU">
                <a:solidFill>
                  <a:srgbClr val="ffffff"/>
                </a:solidFill>
                <a:latin typeface="Times New Roman"/>
              </a:rPr>
              <a:t>сайт педагога</a:t>
            </a:r>
            <a:endParaRPr/>
          </a:p>
        </p:txBody>
      </p:sp>
      <p:sp>
        <p:nvSpPr>
          <p:cNvPr id="228" name="CustomShape 10"/>
          <p:cNvSpPr/>
          <p:nvPr/>
        </p:nvSpPr>
        <p:spPr>
          <a:xfrm>
            <a:off x="360000" y="5339520"/>
            <a:ext cx="1907280" cy="1203120"/>
          </a:xfrm>
          <a:prstGeom prst="ellipse">
            <a:avLst/>
          </a:prstGeom>
          <a:solidFill>
            <a:srgbClr val="e46c0a"/>
          </a:solidFill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ru-RU">
                <a:solidFill>
                  <a:srgbClr val="ffffff"/>
                </a:solidFill>
                <a:latin typeface="Times New Roman"/>
              </a:rPr>
              <a:t>сообщества</a:t>
            </a:r>
            <a:endParaRPr/>
          </a:p>
        </p:txBody>
      </p:sp>
      <p:pic>
        <p:nvPicPr>
          <p:cNvPr descr="" id="229" name="Рисунок 13"/>
          <p:cNvPicPr/>
          <p:nvPr/>
        </p:nvPicPr>
        <p:blipFill>
          <a:blip r:embed="rId2"/>
          <a:stretch>
            <a:fillRect/>
          </a:stretch>
        </p:blipFill>
        <p:spPr>
          <a:xfrm>
            <a:off x="198360" y="2484000"/>
            <a:ext cx="2516760" cy="1948680"/>
          </a:xfrm>
          <a:prstGeom prst="rect">
            <a:avLst/>
          </a:prstGeom>
        </p:spPr>
      </p:pic>
      <p:pic>
        <p:nvPicPr>
          <p:cNvPr descr="" id="230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3355560" y="4936680"/>
            <a:ext cx="2516760" cy="1417680"/>
          </a:xfrm>
          <a:prstGeom prst="rect">
            <a:avLst/>
          </a:prstGeom>
        </p:spPr>
      </p:pic>
      <p:sp>
        <p:nvSpPr>
          <p:cNvPr id="231" name="CustomShape 11"/>
          <p:cNvSpPr/>
          <p:nvPr/>
        </p:nvSpPr>
        <p:spPr>
          <a:xfrm rot="16200000">
            <a:off x="4224240" y="1637280"/>
            <a:ext cx="960840" cy="453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f81bd"/>
          </a:solidFill>
        </p:spPr>
      </p:sp>
      <p:sp>
        <p:nvSpPr>
          <p:cNvPr id="232" name="CustomShape 12"/>
          <p:cNvSpPr/>
          <p:nvPr/>
        </p:nvSpPr>
        <p:spPr>
          <a:xfrm>
            <a:off x="3407760" y="57600"/>
            <a:ext cx="2140920" cy="1280880"/>
          </a:xfrm>
          <a:prstGeom prst="ellipse">
            <a:avLst/>
          </a:prstGeom>
          <a:solidFill>
            <a:srgbClr val="984807"/>
          </a:solidFill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ru-RU">
                <a:solidFill>
                  <a:srgbClr val="ffffff"/>
                </a:solidFill>
                <a:latin typeface="Times New Roman"/>
              </a:rPr>
              <a:t>сайт детского сада</a:t>
            </a:r>
            <a:endParaRPr/>
          </a:p>
        </p:txBody>
      </p:sp>
      <p:pic>
        <p:nvPicPr>
          <p:cNvPr descr="" id="233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6744600" y="2461680"/>
            <a:ext cx="1884600" cy="1823760"/>
          </a:xfrm>
          <a:prstGeom prst="rect">
            <a:avLst/>
          </a:prstGeom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3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-88920" y="-2520"/>
            <a:ext cx="9232560" cy="6857640"/>
          </a:xfrm>
          <a:prstGeom prst="rect">
            <a:avLst/>
          </a:prstGeom>
        </p:spPr>
      </p:pic>
      <p:sp>
        <p:nvSpPr>
          <p:cNvPr id="235" name="CustomShape 1"/>
          <p:cNvSpPr/>
          <p:nvPr/>
        </p:nvSpPr>
        <p:spPr>
          <a:xfrm>
            <a:off x="1836000" y="2381400"/>
            <a:ext cx="3517560" cy="2016000"/>
          </a:xfrm>
          <a:prstGeom prst="ellipse">
            <a:avLst/>
          </a:prstGeom>
          <a:solidFill>
            <a:srgbClr val="d99694"/>
          </a:solidFill>
          <a:ln w="25560">
            <a:solidFill>
              <a:srgbClr val="17375e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ru-RU" sz="2400">
                <a:solidFill>
                  <a:srgbClr val="ffffff"/>
                </a:solidFill>
                <a:latin typeface="Times New Roman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800">
                <a:solidFill>
                  <a:srgbClr val="ffffff"/>
                </a:solidFill>
                <a:latin typeface="Times New Roman"/>
              </a:rPr>
              <a:t> </a:t>
            </a:r>
            <a:r>
              <a:rPr lang="ru-RU" sz="2800">
                <a:solidFill>
                  <a:srgbClr val="ffffff"/>
                </a:solidFill>
                <a:latin typeface="Times New Roman"/>
              </a:rPr>
              <a:t>электронная  почта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36" name="CustomShape 2"/>
          <p:cNvSpPr/>
          <p:nvPr/>
        </p:nvSpPr>
        <p:spPr>
          <a:xfrm>
            <a:off x="5148000" y="399240"/>
            <a:ext cx="2808000" cy="1414440"/>
          </a:xfrm>
          <a:prstGeom prst="rect">
            <a:avLst/>
          </a:prstGeom>
          <a:solidFill>
            <a:srgbClr val="4f81bd"/>
          </a:solidFill>
          <a:ln w="25560">
            <a:solidFill>
              <a:srgbClr val="17375e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1600">
                <a:solidFill>
                  <a:srgbClr val="ffffff"/>
                </a:solidFill>
                <a:latin typeface="Times New Roman"/>
              </a:rPr>
              <a:t>обмен сообщениями, документами без применения бумажных носителей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37" name="CustomShape 3"/>
          <p:cNvSpPr/>
          <p:nvPr/>
        </p:nvSpPr>
        <p:spPr>
          <a:xfrm>
            <a:off x="292680" y="188640"/>
            <a:ext cx="2700000" cy="1414440"/>
          </a:xfrm>
          <a:prstGeom prst="rect">
            <a:avLst/>
          </a:prstGeom>
          <a:solidFill>
            <a:srgbClr val="4f81bd"/>
          </a:solidFill>
          <a:ln w="25560">
            <a:solidFill>
              <a:srgbClr val="17375e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ru-RU" sz="1600">
                <a:solidFill>
                  <a:srgbClr val="ffffff"/>
                </a:solidFill>
                <a:latin typeface="Times New Roman"/>
              </a:rPr>
              <a:t>быстрая связь посредством интернета</a:t>
            </a:r>
            <a:endParaRPr/>
          </a:p>
        </p:txBody>
      </p:sp>
      <p:sp>
        <p:nvSpPr>
          <p:cNvPr id="238" name="CustomShape 4"/>
          <p:cNvSpPr/>
          <p:nvPr/>
        </p:nvSpPr>
        <p:spPr>
          <a:xfrm>
            <a:off x="4970880" y="5159880"/>
            <a:ext cx="3024000" cy="1439640"/>
          </a:xfrm>
          <a:prstGeom prst="rect">
            <a:avLst/>
          </a:prstGeom>
          <a:solidFill>
            <a:srgbClr val="4f81bd"/>
          </a:solidFill>
          <a:ln w="25560">
            <a:solidFill>
              <a:srgbClr val="17375e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ru-RU">
                <a:solidFill>
                  <a:srgbClr val="ffffff"/>
                </a:solidFill>
                <a:latin typeface="Calibri"/>
              </a:rPr>
              <a:t> </a:t>
            </a:r>
            <a:r>
              <a:rPr lang="ru-RU" sz="1600">
                <a:solidFill>
                  <a:srgbClr val="ffffff"/>
                </a:solidFill>
                <a:latin typeface="Times New Roman"/>
              </a:rPr>
              <a:t>передача  звуковых сообщений, изображений т. д.</a:t>
            </a:r>
            <a:endParaRPr/>
          </a:p>
        </p:txBody>
      </p:sp>
      <p:sp>
        <p:nvSpPr>
          <p:cNvPr id="239" name="CustomShape 5"/>
          <p:cNvSpPr/>
          <p:nvPr/>
        </p:nvSpPr>
        <p:spPr>
          <a:xfrm>
            <a:off x="6012000" y="2488680"/>
            <a:ext cx="2928240" cy="1659960"/>
          </a:xfrm>
          <a:prstGeom prst="rect">
            <a:avLst/>
          </a:prstGeom>
          <a:solidFill>
            <a:srgbClr val="4f81bd"/>
          </a:solidFill>
          <a:ln w="25560">
            <a:solidFill>
              <a:srgbClr val="17375e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ru-RU" sz="1400">
                <a:solidFill>
                  <a:srgbClr val="ffffff"/>
                </a:solidFill>
                <a:latin typeface="Calibri"/>
              </a:rPr>
              <a:t> </a:t>
            </a:r>
            <a:r>
              <a:rPr lang="ru-RU" sz="1600">
                <a:solidFill>
                  <a:srgbClr val="ffffff"/>
                </a:solidFill>
                <a:latin typeface="Times New Roman"/>
              </a:rPr>
              <a:t>консультирование  родителей, ответы на вопросы, рекомендации, рассылка приглашений на родительские собрания, консультации</a:t>
            </a:r>
            <a:endParaRPr/>
          </a:p>
        </p:txBody>
      </p:sp>
      <p:sp>
        <p:nvSpPr>
          <p:cNvPr id="240" name="CustomShape 6"/>
          <p:cNvSpPr/>
          <p:nvPr/>
        </p:nvSpPr>
        <p:spPr>
          <a:xfrm>
            <a:off x="324720" y="5259240"/>
            <a:ext cx="2970000" cy="1439640"/>
          </a:xfrm>
          <a:prstGeom prst="rect">
            <a:avLst/>
          </a:prstGeom>
          <a:solidFill>
            <a:srgbClr val="4f81bd"/>
          </a:solidFill>
          <a:ln w="25560">
            <a:solidFill>
              <a:srgbClr val="17375e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ru-RU" sz="1600">
                <a:solidFill>
                  <a:srgbClr val="ffffff"/>
                </a:solidFill>
                <a:latin typeface="Times New Roman"/>
              </a:rPr>
              <a:t>рассылка заданий для самостоятельной работы: карточки , картинные материалы</a:t>
            </a:r>
            <a:endParaRPr/>
          </a:p>
        </p:txBody>
      </p:sp>
      <p:pic>
        <p:nvPicPr>
          <p:cNvPr descr="" id="241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69560" y="2419560"/>
            <a:ext cx="1498680" cy="1798560"/>
          </a:xfrm>
          <a:prstGeom prst="rect">
            <a:avLst/>
          </a:prstGeom>
        </p:spPr>
      </p:pic>
      <p:sp>
        <p:nvSpPr>
          <p:cNvPr id="242" name="CustomShape 7"/>
          <p:cNvSpPr/>
          <p:nvPr/>
        </p:nvSpPr>
        <p:spPr>
          <a:xfrm rot="2616000">
            <a:off x="2003040" y="1784520"/>
            <a:ext cx="731880" cy="52344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4f81bd"/>
          </a:solidFill>
        </p:spPr>
      </p:sp>
      <p:sp>
        <p:nvSpPr>
          <p:cNvPr id="243" name="CustomShape 8"/>
          <p:cNvSpPr/>
          <p:nvPr/>
        </p:nvSpPr>
        <p:spPr>
          <a:xfrm rot="10644600">
            <a:off x="5445000" y="3076200"/>
            <a:ext cx="508680" cy="48564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4f81bd"/>
          </a:solidFill>
        </p:spPr>
      </p:sp>
      <p:sp>
        <p:nvSpPr>
          <p:cNvPr id="244" name="CustomShape 9"/>
          <p:cNvSpPr/>
          <p:nvPr/>
        </p:nvSpPr>
        <p:spPr>
          <a:xfrm rot="13466400">
            <a:off x="5020920" y="4293000"/>
            <a:ext cx="852840" cy="4914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4f81bd"/>
          </a:solidFill>
        </p:spPr>
      </p:sp>
      <p:sp>
        <p:nvSpPr>
          <p:cNvPr id="245" name="CustomShape 10"/>
          <p:cNvSpPr/>
          <p:nvPr/>
        </p:nvSpPr>
        <p:spPr>
          <a:xfrm rot="8769600">
            <a:off x="4964760" y="1987920"/>
            <a:ext cx="777960" cy="50184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4f81bd"/>
          </a:solidFill>
        </p:spPr>
      </p:sp>
      <p:sp>
        <p:nvSpPr>
          <p:cNvPr id="246" name="CustomShape 11"/>
          <p:cNvSpPr/>
          <p:nvPr/>
        </p:nvSpPr>
        <p:spPr>
          <a:xfrm rot="19081800">
            <a:off x="1750680" y="4489200"/>
            <a:ext cx="798480" cy="5526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4f81bd"/>
          </a:solidFill>
        </p:spPr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1"/>
          <p:cNvSpPr/>
          <p:nvPr/>
        </p:nvSpPr>
        <p:spPr>
          <a:xfrm>
            <a:off x="1276200" y="2249640"/>
            <a:ext cx="2111040" cy="1266480"/>
          </a:xfrm>
          <a:prstGeom prst="rect">
            <a:avLst/>
          </a:prstGeom>
          <a:solidFill>
            <a:srgbClr val="31859c"/>
          </a:solidFill>
        </p:spPr>
        <p:txBody>
          <a:bodyPr anchor="ctr" bIns="68760" lIns="68760" rIns="68760" tIns="68760"/>
          <a:p>
            <a:pPr algn="ctr">
              <a:lnSpc>
                <a:spcPct val="90000"/>
              </a:lnSpc>
            </a:pPr>
            <a:r>
              <a:rPr lang="ru-RU">
                <a:solidFill>
                  <a:srgbClr val="ffffff"/>
                </a:solidFill>
                <a:latin typeface="Calibri"/>
              </a:rPr>
              <a:t> </a:t>
            </a:r>
            <a:r>
              <a:rPr lang="ru-RU" sz="1400">
                <a:solidFill>
                  <a:srgbClr val="ffffff"/>
                </a:solidFill>
                <a:latin typeface="Times New Roman"/>
              </a:rPr>
              <a:t>просвещение родителей по вопросам развития детей (наглядные   консультации  по интересующим темам</a:t>
            </a:r>
            <a:r>
              <a:rPr lang="ru-RU">
                <a:solidFill>
                  <a:srgbClr val="ffffff"/>
                </a:solidFill>
                <a:latin typeface="Times New Roman"/>
              </a:rPr>
              <a:t>)</a:t>
            </a:r>
            <a:endParaRPr/>
          </a:p>
        </p:txBody>
      </p:sp>
      <p:sp>
        <p:nvSpPr>
          <p:cNvPr id="248" name="CustomShape 2"/>
          <p:cNvSpPr/>
          <p:nvPr/>
        </p:nvSpPr>
        <p:spPr>
          <a:xfrm>
            <a:off x="3598560" y="2227680"/>
            <a:ext cx="2111040" cy="1266480"/>
          </a:xfrm>
          <a:prstGeom prst="rect">
            <a:avLst/>
          </a:prstGeom>
          <a:solidFill>
            <a:srgbClr val="953735"/>
          </a:solidFill>
        </p:spPr>
        <p:txBody>
          <a:bodyPr anchor="ctr" bIns="53280" lIns="53280" rIns="53280" tIns="53280"/>
          <a:p>
            <a:pPr algn="ctr">
              <a:lnSpc>
                <a:spcPct val="90000"/>
              </a:lnSpc>
            </a:pPr>
            <a:r>
              <a:rPr lang="ru-RU" sz="1400">
                <a:solidFill>
                  <a:srgbClr val="ffffff"/>
                </a:solidFill>
                <a:latin typeface="Times New Roman"/>
              </a:rPr>
              <a:t>дистанционное консультирование, </a:t>
            </a:r>
            <a:r>
              <a:rPr lang="ru-RU" sz="1400">
                <a:solidFill>
                  <a:srgbClr val="ffffff"/>
                </a:solidFill>
                <a:latin typeface="Times New Roman"/>
              </a:rPr>
              <a:t>
</a:t>
            </a:r>
            <a:r>
              <a:rPr lang="ru-RU" sz="1400">
                <a:solidFill>
                  <a:srgbClr val="ffffff"/>
                </a:solidFill>
                <a:latin typeface="Times New Roman"/>
              </a:rPr>
              <a:t>ответы на вопросы</a:t>
            </a:r>
            <a:endParaRPr/>
          </a:p>
        </p:txBody>
      </p:sp>
      <p:sp>
        <p:nvSpPr>
          <p:cNvPr id="249" name="CustomShape 3"/>
          <p:cNvSpPr/>
          <p:nvPr/>
        </p:nvSpPr>
        <p:spPr>
          <a:xfrm>
            <a:off x="5884560" y="2177640"/>
            <a:ext cx="2111040" cy="1266480"/>
          </a:xfrm>
          <a:prstGeom prst="rect">
            <a:avLst/>
          </a:prstGeom>
          <a:solidFill>
            <a:srgbClr val="c3822b"/>
          </a:solidFill>
        </p:spPr>
        <p:txBody>
          <a:bodyPr anchor="ctr" bIns="53280" lIns="53280" rIns="53280" tIns="53280"/>
          <a:p>
            <a:pPr algn="ctr">
              <a:lnSpc>
                <a:spcPct val="90000"/>
              </a:lnSpc>
            </a:pPr>
            <a:r>
              <a:rPr lang="ru-RU" sz="1400">
                <a:solidFill>
                  <a:srgbClr val="ffffff"/>
                </a:solidFill>
                <a:latin typeface="Times New Roman"/>
              </a:rPr>
              <a:t>возможность дистанционных заданий 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1400">
                <a:solidFill>
                  <a:srgbClr val="ffffff"/>
                </a:solidFill>
                <a:latin typeface="Times New Roman"/>
              </a:rPr>
              <a:t>( индивидуально </a:t>
            </a:r>
            <a:r>
              <a:rPr lang="ru-RU" sz="1400">
                <a:solidFill>
                  <a:srgbClr val="ffffff"/>
                </a:solidFill>
                <a:latin typeface="Times New Roman"/>
              </a:rPr>
              <a:t>
</a:t>
            </a:r>
            <a:r>
              <a:rPr lang="ru-RU" sz="1400">
                <a:solidFill>
                  <a:srgbClr val="ffffff"/>
                </a:solidFill>
                <a:latin typeface="Times New Roman"/>
              </a:rPr>
              <a:t>и для  группы)</a:t>
            </a:r>
            <a:r>
              <a:rPr lang="ru-RU" sz="1400">
                <a:solidFill>
                  <a:srgbClr val="ffffff"/>
                </a:solidFill>
                <a:latin typeface="Times New Roman"/>
              </a:rPr>
              <a:t>
</a:t>
            </a:r>
            <a:endParaRPr/>
          </a:p>
        </p:txBody>
      </p:sp>
      <p:sp>
        <p:nvSpPr>
          <p:cNvPr id="250" name="CustomShape 4"/>
          <p:cNvSpPr/>
          <p:nvPr/>
        </p:nvSpPr>
        <p:spPr>
          <a:xfrm>
            <a:off x="1342440" y="3819240"/>
            <a:ext cx="2111040" cy="1266480"/>
          </a:xfrm>
          <a:prstGeom prst="rect">
            <a:avLst/>
          </a:prstGeom>
          <a:solidFill>
            <a:srgbClr val="77933c"/>
          </a:solidFill>
        </p:spPr>
        <p:txBody>
          <a:bodyPr anchor="ctr" bIns="53280" lIns="53280" rIns="53280" tIns="53280"/>
          <a:p>
            <a:pPr algn="ctr">
              <a:lnSpc>
                <a:spcPct val="90000"/>
              </a:lnSpc>
            </a:pPr>
            <a:r>
              <a:rPr lang="ru-RU" sz="1400">
                <a:solidFill>
                  <a:srgbClr val="ffffff"/>
                </a:solidFill>
                <a:latin typeface="Times New Roman"/>
              </a:rPr>
              <a:t>предоставление рекомендуемых  аудио, видеозаписей</a:t>
            </a:r>
            <a:r>
              <a:rPr lang="ru-RU" sz="1400">
                <a:solidFill>
                  <a:srgbClr val="ffffff"/>
                </a:solidFill>
                <a:latin typeface="Times New Roman"/>
              </a:rPr>
              <a:t>
</a:t>
            </a:r>
            <a:r>
              <a:rPr lang="ru-RU" sz="1400">
                <a:solidFill>
                  <a:srgbClr val="ffffff"/>
                </a:solidFill>
                <a:latin typeface="Times New Roman"/>
              </a:rPr>
              <a:t>(сказки , познавательная информация, артикуляционная гимнастика...)</a:t>
            </a:r>
            <a:endParaRPr/>
          </a:p>
        </p:txBody>
      </p:sp>
      <p:sp>
        <p:nvSpPr>
          <p:cNvPr id="251" name="CustomShape 5"/>
          <p:cNvSpPr/>
          <p:nvPr/>
        </p:nvSpPr>
        <p:spPr>
          <a:xfrm>
            <a:off x="3660480" y="3819240"/>
            <a:ext cx="2111040" cy="1266480"/>
          </a:xfrm>
          <a:prstGeom prst="rect">
            <a:avLst/>
          </a:prstGeom>
          <a:solidFill>
            <a:srgbClr val="7030a0"/>
          </a:solidFill>
        </p:spPr>
        <p:txBody>
          <a:bodyPr anchor="ctr" bIns="53280" lIns="53280" rIns="53280" tIns="53280"/>
          <a:p>
            <a:pPr algn="ctr">
              <a:lnSpc>
                <a:spcPct val="90000"/>
              </a:lnSpc>
            </a:pPr>
            <a:r>
              <a:rPr lang="ru-RU" sz="1400">
                <a:solidFill>
                  <a:srgbClr val="ffffff"/>
                </a:solidFill>
                <a:latin typeface="Times New Roman"/>
              </a:rPr>
              <a:t>предоставление  наглядного материала, авторских пособий , игр по темам</a:t>
            </a:r>
            <a:endParaRPr/>
          </a:p>
        </p:txBody>
      </p:sp>
      <p:sp>
        <p:nvSpPr>
          <p:cNvPr id="252" name="CustomShape 6"/>
          <p:cNvSpPr/>
          <p:nvPr/>
        </p:nvSpPr>
        <p:spPr>
          <a:xfrm>
            <a:off x="5912640" y="3819240"/>
            <a:ext cx="2111040" cy="1266480"/>
          </a:xfrm>
          <a:prstGeom prst="rect">
            <a:avLst/>
          </a:prstGeom>
          <a:solidFill>
            <a:srgbClr val="975b39"/>
          </a:solidFill>
        </p:spPr>
        <p:txBody>
          <a:bodyPr anchor="ctr" bIns="53280" lIns="53280" rIns="53280" tIns="53280"/>
          <a:p>
            <a:pPr algn="ctr">
              <a:lnSpc>
                <a:spcPct val="90000"/>
              </a:lnSpc>
            </a:pPr>
            <a:r>
              <a:rPr lang="ru-RU" sz="1400">
                <a:solidFill>
                  <a:srgbClr val="ffffff"/>
                </a:solidFill>
                <a:latin typeface="Times New Roman"/>
              </a:rPr>
              <a:t>анкетирование </a:t>
            </a:r>
            <a:endParaRPr/>
          </a:p>
        </p:txBody>
      </p:sp>
      <p:sp>
        <p:nvSpPr>
          <p:cNvPr id="253" name="CustomShape 7"/>
          <p:cNvSpPr/>
          <p:nvPr/>
        </p:nvSpPr>
        <p:spPr>
          <a:xfrm>
            <a:off x="1342440" y="5342760"/>
            <a:ext cx="2111040" cy="1266480"/>
          </a:xfrm>
          <a:prstGeom prst="rect">
            <a:avLst/>
          </a:prstGeom>
          <a:solidFill>
            <a:srgbClr val="ef8043"/>
          </a:solidFill>
        </p:spPr>
        <p:txBody>
          <a:bodyPr anchor="ctr" bIns="53280" lIns="53280" rIns="53280" tIns="53280"/>
          <a:p>
            <a:pPr algn="ctr">
              <a:lnSpc>
                <a:spcPct val="90000"/>
              </a:lnSpc>
            </a:pPr>
            <a:r>
              <a:rPr lang="ru-RU" sz="1400">
                <a:solidFill>
                  <a:srgbClr val="ffffff"/>
                </a:solidFill>
                <a:latin typeface="Times New Roman"/>
              </a:rPr>
              <a:t>создание тем для обсуждения с целью выявления уровня осведомлённости родителей, их мнения </a:t>
            </a:r>
            <a:endParaRPr/>
          </a:p>
        </p:txBody>
      </p:sp>
      <p:sp>
        <p:nvSpPr>
          <p:cNvPr id="254" name="CustomShape 8"/>
          <p:cNvSpPr/>
          <p:nvPr/>
        </p:nvSpPr>
        <p:spPr>
          <a:xfrm>
            <a:off x="3660480" y="5342760"/>
            <a:ext cx="2111040" cy="1266480"/>
          </a:xfrm>
          <a:prstGeom prst="rect">
            <a:avLst/>
          </a:prstGeom>
          <a:solidFill>
            <a:srgbClr val="376092"/>
          </a:solidFill>
        </p:spPr>
        <p:txBody>
          <a:bodyPr anchor="ctr" bIns="53280" lIns="53280" rIns="53280" tIns="53280"/>
          <a:p>
            <a:pPr algn="ctr">
              <a:lnSpc>
                <a:spcPct val="90000"/>
              </a:lnSpc>
            </a:pPr>
            <a:r>
              <a:rPr lang="ru-RU" sz="1400">
                <a:solidFill>
                  <a:srgbClr val="ffffff"/>
                </a:solidFill>
                <a:latin typeface="Times New Roman"/>
              </a:rPr>
              <a:t>информирование о детских развивающих сайтах</a:t>
            </a:r>
            <a:endParaRPr/>
          </a:p>
        </p:txBody>
      </p:sp>
      <p:sp>
        <p:nvSpPr>
          <p:cNvPr id="255" name="CustomShape 9"/>
          <p:cNvSpPr/>
          <p:nvPr/>
        </p:nvSpPr>
        <p:spPr>
          <a:xfrm>
            <a:off x="5912640" y="5342760"/>
            <a:ext cx="2111040" cy="1266480"/>
          </a:xfrm>
          <a:prstGeom prst="rect">
            <a:avLst/>
          </a:prstGeom>
          <a:solidFill>
            <a:srgbClr val="00b050"/>
          </a:solidFill>
        </p:spPr>
        <p:txBody>
          <a:bodyPr anchor="ctr" bIns="53280" lIns="53280" rIns="53280" tIns="53280"/>
          <a:p>
            <a:pPr algn="ctr">
              <a:lnSpc>
                <a:spcPct val="90000"/>
              </a:lnSpc>
            </a:pPr>
            <a:r>
              <a:rPr lang="ru-RU" sz="1400">
                <a:solidFill>
                  <a:srgbClr val="ffffff"/>
                </a:solidFill>
                <a:latin typeface="Times New Roman"/>
              </a:rPr>
              <a:t>размещение фото, объявлений  </a:t>
            </a:r>
            <a:endParaRPr/>
          </a:p>
        </p:txBody>
      </p:sp>
      <p:pic>
        <p:nvPicPr>
          <p:cNvPr descr="" id="256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26640" y="23040"/>
            <a:ext cx="9142200" cy="6834600"/>
          </a:xfrm>
          <a:prstGeom prst="rect">
            <a:avLst/>
          </a:prstGeom>
        </p:spPr>
      </p:pic>
      <p:sp>
        <p:nvSpPr>
          <p:cNvPr id="257" name="CustomShape 10"/>
          <p:cNvSpPr/>
          <p:nvPr/>
        </p:nvSpPr>
        <p:spPr>
          <a:xfrm>
            <a:off x="1722960" y="164160"/>
            <a:ext cx="5909400" cy="672480"/>
          </a:xfrm>
          <a:prstGeom prst="roundRect">
            <a:avLst>
              <a:gd fmla="val 16667" name="adj"/>
            </a:avLst>
          </a:prstGeom>
          <a:solidFill>
            <a:srgbClr val="4f81bd"/>
          </a:solidFill>
        </p:spPr>
      </p:sp>
      <p:sp>
        <p:nvSpPr>
          <p:cNvPr id="258" name="TextShape 11"/>
          <p:cNvSpPr txBox="1"/>
          <p:nvPr/>
        </p:nvSpPr>
        <p:spPr>
          <a:xfrm>
            <a:off x="601200" y="210960"/>
            <a:ext cx="8229240" cy="6253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3200">
                <a:solidFill>
                  <a:srgbClr val="ffffff"/>
                </a:solidFill>
                <a:latin typeface="Times New Roman"/>
              </a:rPr>
              <a:t>создание закрытой группы</a:t>
            </a:r>
            <a:endParaRPr/>
          </a:p>
        </p:txBody>
      </p:sp>
      <p:sp>
        <p:nvSpPr>
          <p:cNvPr id="259" name="CustomShape 12"/>
          <p:cNvSpPr/>
          <p:nvPr/>
        </p:nvSpPr>
        <p:spPr>
          <a:xfrm>
            <a:off x="2373480" y="980640"/>
            <a:ext cx="4608000" cy="503640"/>
          </a:xfrm>
          <a:prstGeom prst="roundRect">
            <a:avLst>
              <a:gd fmla="val 16667" name="adj"/>
            </a:avLst>
          </a:prstGeom>
          <a:solidFill>
            <a:srgbClr val="8ed2d2"/>
          </a:solidFill>
          <a:ln w="25560">
            <a:solidFill>
              <a:srgbClr val="3a5f8b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 sz="2800">
                <a:solidFill>
                  <a:srgbClr val="953735"/>
                </a:solidFill>
                <a:latin typeface="Times New Roman"/>
              </a:rPr>
              <a:t>возможности  логопеда</a:t>
            </a:r>
            <a:endParaRPr/>
          </a:p>
        </p:txBody>
      </p:sp>
      <p:sp>
        <p:nvSpPr>
          <p:cNvPr id="260" name="CustomShape 13"/>
          <p:cNvSpPr/>
          <p:nvPr/>
        </p:nvSpPr>
        <p:spPr>
          <a:xfrm rot="16200000">
            <a:off x="4404600" y="1727280"/>
            <a:ext cx="498600" cy="3960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4f81bd"/>
          </a:solidFill>
        </p:spPr>
      </p:sp>
      <p:sp>
        <p:nvSpPr>
          <p:cNvPr id="261" name="CustomShape 14"/>
          <p:cNvSpPr/>
          <p:nvPr/>
        </p:nvSpPr>
        <p:spPr>
          <a:xfrm rot="18061800">
            <a:off x="2452680" y="1679040"/>
            <a:ext cx="498600" cy="3960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4f81bd"/>
          </a:solidFill>
        </p:spPr>
      </p:sp>
      <p:sp>
        <p:nvSpPr>
          <p:cNvPr id="262" name="CustomShape 15"/>
          <p:cNvSpPr/>
          <p:nvPr/>
        </p:nvSpPr>
        <p:spPr>
          <a:xfrm rot="14134200">
            <a:off x="6320880" y="1675440"/>
            <a:ext cx="498600" cy="3960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4f81bd"/>
          </a:solidFill>
        </p:spPr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