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58" r:id="rId4"/>
    <p:sldId id="259" r:id="rId5"/>
    <p:sldId id="261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0639" autoAdjust="0"/>
  </p:normalViewPr>
  <p:slideViewPr>
    <p:cSldViewPr>
      <p:cViewPr>
        <p:scale>
          <a:sx n="75" d="100"/>
          <a:sy n="75" d="100"/>
        </p:scale>
        <p:origin x="-1236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0897B-875C-47B0-B29B-95898A3D1E14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34B55-5C07-4C66-8593-523174C1A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4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4B55-5C07-4C66-8593-523174C1A2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13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4B55-5C07-4C66-8593-523174C1A2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9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4B55-5C07-4C66-8593-523174C1A20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96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4B55-5C07-4C66-8593-523174C1A20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88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4B55-5C07-4C66-8593-523174C1A20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9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5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3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7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4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58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8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38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88398-8CCC-4D67-9CB5-2342C0B65CA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2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Downloads\1593822150_56-p-veselie-foni-s-detmi-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126"/>
            <a:ext cx="9144000" cy="69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</a:t>
            </a:r>
            <a:r>
              <a:rPr lang="ru-RU" sz="5300" b="1" i="1" dirty="0" smtClean="0">
                <a:solidFill>
                  <a:srgbClr val="FF0000"/>
                </a:solidFill>
              </a:rPr>
              <a:t>Авторские </a:t>
            </a:r>
            <a:br>
              <a:rPr lang="ru-RU" sz="5300" b="1" i="1" dirty="0" smtClean="0">
                <a:solidFill>
                  <a:srgbClr val="FF0000"/>
                </a:solidFill>
              </a:rPr>
            </a:br>
            <a:r>
              <a:rPr lang="ru-RU" sz="5300" b="1" i="1" dirty="0" smtClean="0">
                <a:solidFill>
                  <a:srgbClr val="FF0000"/>
                </a:solidFill>
              </a:rPr>
              <a:t>      дидактические игры</a:t>
            </a:r>
            <a:br>
              <a:rPr lang="ru-RU" sz="5300" b="1" i="1" dirty="0" smtClean="0">
                <a:solidFill>
                  <a:srgbClr val="FF0000"/>
                </a:solidFill>
              </a:rPr>
            </a:br>
            <a:r>
              <a:rPr lang="ru-RU" sz="5300" b="1" i="1" dirty="0" smtClean="0">
                <a:solidFill>
                  <a:srgbClr val="FF0000"/>
                </a:solidFill>
              </a:rPr>
              <a:t>   для детей с ОВЗ</a:t>
            </a:r>
            <a:endParaRPr lang="ru-RU" sz="53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Авторы: </a:t>
            </a:r>
            <a:endParaRPr lang="ru-RU" sz="2400" b="1" dirty="0" smtClean="0">
              <a:solidFill>
                <a:srgbClr val="0070C0"/>
              </a:solidFill>
              <a:latin typeface="+mj-lt"/>
            </a:endParaRPr>
          </a:p>
          <a:p>
            <a:pPr algn="r"/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учитель-логопед Е.Е. </a:t>
            </a:r>
            <a:r>
              <a:rPr lang="ru-RU" sz="2400" dirty="0" err="1" smtClean="0">
                <a:solidFill>
                  <a:srgbClr val="0070C0"/>
                </a:solidFill>
                <a:latin typeface="+mj-lt"/>
              </a:rPr>
              <a:t>Живаева</a:t>
            </a:r>
            <a:endParaRPr lang="ru-RU" sz="2400" dirty="0" smtClean="0">
              <a:solidFill>
                <a:srgbClr val="0070C0"/>
              </a:solidFill>
              <a:latin typeface="+mj-lt"/>
            </a:endParaRPr>
          </a:p>
          <a:p>
            <a:pPr algn="r"/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учитель-логопед Е.Н. </a:t>
            </a:r>
            <a:r>
              <a:rPr lang="ru-RU" sz="2400" dirty="0" err="1" smtClean="0">
                <a:solidFill>
                  <a:srgbClr val="0070C0"/>
                </a:solidFill>
                <a:latin typeface="+mj-lt"/>
              </a:rPr>
              <a:t>Чуваткина</a:t>
            </a: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 </a:t>
            </a:r>
            <a:endParaRPr lang="ru-RU" sz="2400" dirty="0">
              <a:solidFill>
                <a:srgbClr val="0070C0"/>
              </a:solidFill>
              <a:latin typeface="+mj-lt"/>
            </a:endParaRPr>
          </a:p>
          <a:p>
            <a:pPr algn="r"/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 МБУ д/с № </a:t>
            </a:r>
            <a:r>
              <a:rPr lang="ru-RU" sz="2400" dirty="0" smtClean="0">
                <a:solidFill>
                  <a:srgbClr val="0070C0"/>
                </a:solidFill>
              </a:rPr>
              <a:t>23</a:t>
            </a: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 «Волжские капельки»</a:t>
            </a:r>
          </a:p>
          <a:p>
            <a:pPr algn="r"/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            </a:t>
            </a:r>
            <a:r>
              <a:rPr lang="ru-RU" sz="2000" dirty="0" err="1" smtClean="0">
                <a:solidFill>
                  <a:srgbClr val="0070C0"/>
                </a:solidFill>
                <a:latin typeface="+mj-lt"/>
              </a:rPr>
              <a:t>г.о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. Тольятти</a:t>
            </a:r>
            <a:endParaRPr lang="ru-RU" sz="20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41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0070C0"/>
                </a:solidFill>
              </a:rPr>
              <a:t>Фото игры </a:t>
            </a:r>
            <a:endParaRPr lang="ru-RU" sz="4800" dirty="0"/>
          </a:p>
        </p:txBody>
      </p:sp>
      <p:pic>
        <p:nvPicPr>
          <p:cNvPr id="7172" name="Picture 4" descr="C:\Users\Елена\Desktop\Downloads\20201104_105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7" y="4029899"/>
            <a:ext cx="3595657" cy="26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Елена\Desktop\Downloads\20201104_1237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4" y="1196752"/>
            <a:ext cx="3592899" cy="263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Елена\Desktop\Downloads\20201104_1237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80" y="4029899"/>
            <a:ext cx="3865308" cy="260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Елена\Desktop\Downloads\20201104_1242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79" y="1196752"/>
            <a:ext cx="3865308" cy="263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3175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«НАРОДНАЯ ИГРУШКА»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интерактивная игра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8196" name="Picture 4" descr="C:\Users\Елена\Desktop\Downloads\20201104_1253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0" y="1484784"/>
            <a:ext cx="786582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9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3175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0070C0"/>
                </a:solidFill>
              </a:rPr>
              <a:t>Возраст и категория детей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3600" b="1" i="1" dirty="0">
                <a:solidFill>
                  <a:srgbClr val="C00000"/>
                </a:solidFill>
                <a:latin typeface="+mj-lt"/>
                <a:cs typeface="Arial" charset="0"/>
              </a:rPr>
              <a:t>Дети старшего дошкольного возраста с общим недоразвитием </a:t>
            </a:r>
            <a:r>
              <a:rPr lang="ru-RU" sz="3600" b="1" i="1" dirty="0" smtClean="0">
                <a:solidFill>
                  <a:srgbClr val="C00000"/>
                </a:solidFill>
                <a:latin typeface="+mj-lt"/>
                <a:cs typeface="Arial" charset="0"/>
              </a:rPr>
              <a:t>речи</a:t>
            </a:r>
          </a:p>
          <a:p>
            <a:pPr marL="0" lvl="0" indent="0" algn="ctr">
              <a:buNone/>
            </a:pPr>
            <a:r>
              <a:rPr lang="ru-RU" sz="4800" b="1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Цель </a:t>
            </a:r>
            <a:r>
              <a:rPr lang="ru-RU" sz="48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игры</a:t>
            </a:r>
            <a:endParaRPr lang="ru-RU" sz="4800" i="1" dirty="0">
              <a:solidFill>
                <a:prstClr val="black"/>
              </a:solidFill>
              <a:latin typeface="+mj-lt"/>
            </a:endParaRPr>
          </a:p>
          <a:p>
            <a:pPr marL="0" lvl="0" indent="0" algn="ctr">
              <a:buNone/>
            </a:pPr>
            <a:r>
              <a:rPr lang="ru-RU" sz="3600" b="1" i="1" dirty="0">
                <a:solidFill>
                  <a:srgbClr val="C00000"/>
                </a:solidFill>
                <a:latin typeface="+mj-lt"/>
              </a:rPr>
              <a:t>Закрепление знаний о русских народных промыслах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6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3175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0070C0"/>
                </a:solidFill>
              </a:rPr>
              <a:t>Правила игры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Загадано </a:t>
            </a:r>
            <a:r>
              <a:rPr lang="ru-RU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слово или фраза, если  вы ответите  правильно, букашка принесёт часть фразы или </a:t>
            </a:r>
            <a:r>
              <a:rPr lang="ru-RU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букву.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endParaRPr lang="ru-RU" b="1" i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 Помни</a:t>
            </a:r>
            <a:r>
              <a:rPr lang="ru-RU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, ошибочный ответ  не только исчезает, но и появляется пчёлка – индикатор  ваших  допущенных ошибок.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1031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0070C0"/>
                </a:solidFill>
              </a:rPr>
              <a:t>Фото игры </a:t>
            </a:r>
            <a:endParaRPr lang="ru-RU" sz="4800" dirty="0"/>
          </a:p>
        </p:txBody>
      </p:sp>
      <p:pic>
        <p:nvPicPr>
          <p:cNvPr id="12291" name="Picture 3" descr="C:\Users\Елена\Desktop\Downloads\20201104_134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98" y="4081108"/>
            <a:ext cx="3842629" cy="259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Елена\Desktop\Downloads\20201104_134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0257"/>
            <a:ext cx="3600400" cy="274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Елена\Desktop\Downloads\20201104_1352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70" y="1250257"/>
            <a:ext cx="3842629" cy="26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Елена\Desktop\Downloads\20201104_1353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81108"/>
            <a:ext cx="3600400" cy="259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7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695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</a:t>
            </a:r>
            <a:r>
              <a:rPr lang="ru-RU" sz="8900" b="1" i="1" dirty="0" smtClean="0">
                <a:solidFill>
                  <a:srgbClr val="FF0000"/>
                </a:solidFill>
              </a:rPr>
              <a:t>Спасибо</a:t>
            </a:r>
            <a:br>
              <a:rPr lang="ru-RU" sz="8900" b="1" i="1" dirty="0" smtClean="0">
                <a:solidFill>
                  <a:srgbClr val="FF0000"/>
                </a:solidFill>
              </a:rPr>
            </a:br>
            <a:r>
              <a:rPr lang="ru-RU" sz="8900" b="1" i="1" dirty="0">
                <a:solidFill>
                  <a:srgbClr val="FF0000"/>
                </a:solidFill>
              </a:rPr>
              <a:t> </a:t>
            </a:r>
            <a:r>
              <a:rPr lang="ru-RU" sz="8900" b="1" i="1" dirty="0" smtClean="0">
                <a:solidFill>
                  <a:srgbClr val="FF0000"/>
                </a:solidFill>
              </a:rPr>
              <a:t>   за внимание!</a:t>
            </a:r>
            <a:endParaRPr lang="ru-RU" sz="89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3175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Актуальность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Интерактивная 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игра – это метод воспитания и обучения, в котором соединяются функции воспитания, развития и образования детей. </a:t>
            </a:r>
            <a:endParaRPr lang="ru-RU" sz="1600" b="1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   К 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одному из главных плюсов интерактивных игр можно отнести наглядность – это средство для закрепления пройденного лексического материала, а также усвоения новых понятий, явлений и свойств.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   В 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процессе игры у дошкольников развивается внимание, мышление, память, эмоционально-волевая сфера. 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Развитие 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коммуникативных навыков ребенка стимулируется созданием особой эмоциональной среды в ходе игровой деятельности. </a:t>
            </a:r>
            <a:endParaRPr lang="ru-RU" sz="1600" b="1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  Использование 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данных игровых технологий в </a:t>
            </a:r>
            <a:r>
              <a:rPr lang="ru-RU" sz="1600" b="1" dirty="0" err="1">
                <a:solidFill>
                  <a:srgbClr val="C00000"/>
                </a:solidFill>
                <a:latin typeface="+mj-lt"/>
              </a:rPr>
              <a:t>коррекционо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-образовательной деятельности 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способствует  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повышению самооценки детей, коррекции психических процессов, развитию умений и навыков, ведущих к успешной социальной адаптации 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воспитанников.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   Включение интерактивной игры в работу с детьми с ОВЗ делает 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образовательный процесс более эффективным 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 и 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удобным как для педагога, так и для ребенка. </a:t>
            </a:r>
          </a:p>
          <a:p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48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" y="22880"/>
            <a:ext cx="92897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«НАША РОДИНА-РОССИЯ»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Интерактивная </a:t>
            </a:r>
            <a:r>
              <a:rPr lang="ru-RU" sz="4000" b="1" i="1" dirty="0">
                <a:solidFill>
                  <a:srgbClr val="002060"/>
                </a:solidFill>
              </a:rPr>
              <a:t>игра</a:t>
            </a:r>
            <a:br>
              <a:rPr lang="ru-RU" sz="4000" b="1" i="1" dirty="0">
                <a:solidFill>
                  <a:srgbClr val="002060"/>
                </a:solidFill>
              </a:rPr>
            </a:b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05" y="1659014"/>
            <a:ext cx="7520626" cy="364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24264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65" y="4672507"/>
            <a:ext cx="291306" cy="29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988840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cs typeface="Arial" charset="0"/>
              </a:rPr>
              <a:t>«</a:t>
            </a:r>
            <a:r>
              <a:rPr lang="ru-RU" sz="2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cs typeface="Arial" charset="0"/>
              </a:rPr>
              <a:t>НАША РОДИНА-РОССИЯ»</a:t>
            </a:r>
          </a:p>
          <a:p>
            <a:pPr lvl="0" algn="ctr">
              <a:defRPr/>
            </a:pPr>
            <a:r>
              <a:rPr lang="ru-RU" sz="2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cs typeface="Arial" charset="0"/>
              </a:rPr>
              <a:t>Интерактивная игра</a:t>
            </a:r>
          </a:p>
        </p:txBody>
      </p:sp>
    </p:spTree>
    <p:extLst>
      <p:ext uri="{BB962C8B-B14F-4D97-AF65-F5344CB8AC3E}">
        <p14:creationId xmlns:p14="http://schemas.microsoft.com/office/powerpoint/2010/main" val="37643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Возраст и категория детей</a:t>
            </a:r>
            <a:br>
              <a:rPr lang="ru-RU" sz="4800" b="1" i="1" dirty="0" smtClean="0">
                <a:solidFill>
                  <a:srgbClr val="0070C0"/>
                </a:solidFill>
              </a:rPr>
            </a:br>
            <a:endParaRPr lang="ru-RU" sz="48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+mj-lt"/>
                <a:cs typeface="Arial" charset="0"/>
              </a:rPr>
              <a:t>Дети старшего дошкольного возраста с общим недоразвитием речи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800" b="1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Цель игры</a:t>
            </a:r>
          </a:p>
          <a:p>
            <a:pPr marL="0" lvl="0" indent="0"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+mj-lt"/>
              </a:rPr>
              <a:t>Обобщить </a:t>
            </a:r>
            <a:r>
              <a:rPr lang="ru-RU" sz="3600" b="1" i="1" dirty="0">
                <a:solidFill>
                  <a:srgbClr val="C00000"/>
                </a:solidFill>
                <a:latin typeface="+mj-lt"/>
              </a:rPr>
              <a:t>и систематизировать знания детей о России </a:t>
            </a:r>
          </a:p>
          <a:p>
            <a:pPr marL="0" indent="0">
              <a:lnSpc>
                <a:spcPct val="150000"/>
              </a:lnSpc>
              <a:buNone/>
            </a:pPr>
            <a:endParaRPr lang="ru-RU" sz="3600" b="1" i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3600" b="1" i="1" dirty="0" smtClean="0">
              <a:solidFill>
                <a:srgbClr val="0070C0"/>
              </a:solidFill>
              <a:ea typeface="+mj-ea"/>
              <a:cs typeface="+mj-cs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5545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Правила игры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На 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слайдах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добавьте вопросы  и ответы в соответствующие поля.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 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Для 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появления вопроса следует нажать на надпись «команда».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  При 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выборе правильного ответа, пушка выстрелит вперед,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появляется надпись: «дальше», право ответа на вопрос переходит противоположной команде. 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   При 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выборе неправильного ответа, надпись исчезает, команда получает штрафное очко.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5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Фото игры 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6148" name="Picture 4" descr="C:\Users\Елена\Desktop\Downloads\20201102_205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2" y="4000382"/>
            <a:ext cx="3815858" cy="263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Елена\Desktop\Downloads\20201102_205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69365"/>
            <a:ext cx="3875938" cy="269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63" y="4000381"/>
            <a:ext cx="3873332" cy="261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2" y="1069365"/>
            <a:ext cx="3815858" cy="270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7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«ТОЛЬЯТТИ-ГОРОД РОДНОЙ»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интерактивная игра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Елена\Desktop\Downloads\20201104_111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5" y="1484784"/>
            <a:ext cx="802407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1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0070C0"/>
                </a:solidFill>
              </a:rPr>
              <a:t>Возраст и категория детей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3600" b="1" i="1" dirty="0">
                <a:solidFill>
                  <a:srgbClr val="C00000"/>
                </a:solidFill>
                <a:latin typeface="+mj-lt"/>
                <a:cs typeface="Arial" charset="0"/>
              </a:rPr>
              <a:t>Дети старшего дошкольного возраста с общим недоразвитием </a:t>
            </a:r>
            <a:r>
              <a:rPr lang="ru-RU" sz="3600" b="1" i="1" dirty="0" smtClean="0">
                <a:solidFill>
                  <a:srgbClr val="C00000"/>
                </a:solidFill>
                <a:latin typeface="+mj-lt"/>
                <a:cs typeface="Arial" charset="0"/>
              </a:rPr>
              <a:t>речи</a:t>
            </a:r>
          </a:p>
          <a:p>
            <a:pPr marL="0" lvl="0" indent="0" algn="ctr">
              <a:buNone/>
            </a:pPr>
            <a:r>
              <a:rPr lang="ru-RU" sz="4800" b="1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Цель игры</a:t>
            </a:r>
            <a:r>
              <a:rPr lang="ru-RU" sz="4800" b="1" i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marL="0" lvl="0" indent="0"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+mj-lt"/>
              </a:rPr>
              <a:t>Обобщение </a:t>
            </a:r>
            <a:r>
              <a:rPr lang="ru-RU" sz="3600" b="1" i="1" dirty="0">
                <a:solidFill>
                  <a:srgbClr val="C00000"/>
                </a:solidFill>
                <a:latin typeface="+mj-lt"/>
              </a:rPr>
              <a:t>и контроль знаний детей о родном городе Тольятти</a:t>
            </a:r>
            <a:endParaRPr lang="ru-RU" sz="3600" b="1" i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0" lvl="0" indent="0" algn="ctr">
              <a:lnSpc>
                <a:spcPct val="150000"/>
              </a:lnSpc>
              <a:buNone/>
            </a:pPr>
            <a:endParaRPr lang="ru-RU" sz="4000" b="1" i="1" dirty="0" smtClean="0">
              <a:solidFill>
                <a:srgbClr val="0070C0"/>
              </a:solidFill>
              <a:ea typeface="+mj-ea"/>
              <a:cs typeface="+mj-cs"/>
            </a:endParaRPr>
          </a:p>
          <a:p>
            <a:pPr marL="0" lvl="0" indent="0" algn="ctr">
              <a:lnSpc>
                <a:spcPct val="150000"/>
              </a:lnSpc>
              <a:buNone/>
            </a:pPr>
            <a:endParaRPr lang="ru-RU" sz="2400" b="1" i="1" dirty="0" smtClean="0">
              <a:solidFill>
                <a:srgbClr val="C00000"/>
              </a:solidFill>
              <a:latin typeface="+mj-lt"/>
              <a:cs typeface="Arial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endParaRPr lang="ru-RU" sz="2400" b="1" i="1" dirty="0" smtClean="0">
              <a:solidFill>
                <a:srgbClr val="C00000"/>
              </a:solidFill>
              <a:latin typeface="+mj-lt"/>
              <a:cs typeface="Arial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endParaRPr lang="ru-RU" sz="2400" i="1" dirty="0">
              <a:solidFill>
                <a:prstClr val="black"/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8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70C0"/>
                </a:solidFill>
              </a:rPr>
              <a:t>Правила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spcAft>
                <a:spcPct val="0"/>
              </a:spcAft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+mj-lt"/>
              </a:rPr>
              <a:t>  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На слайдах 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добавьте вопросы  и ответы в соответствующие поля.</a:t>
            </a:r>
          </a:p>
          <a:p>
            <a:pPr marL="0" lvl="0" indent="0" algn="just" fontAlgn="base">
              <a:spcAft>
                <a:spcPct val="0"/>
              </a:spcAft>
              <a:buNone/>
            </a:pPr>
            <a:r>
              <a:rPr lang="ru-RU" sz="2400" b="1" i="1" dirty="0">
                <a:solidFill>
                  <a:srgbClr val="C00000"/>
                </a:solidFill>
                <a:latin typeface="+mj-lt"/>
                <a:cs typeface="Arial" charset="0"/>
              </a:rPr>
              <a:t>   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  <a:cs typeface="Arial" charset="0"/>
              </a:rPr>
              <a:t>Для </a:t>
            </a:r>
            <a:r>
              <a:rPr lang="ru-RU" sz="2400" b="1" i="1" dirty="0">
                <a:solidFill>
                  <a:srgbClr val="C00000"/>
                </a:solidFill>
                <a:latin typeface="+mj-lt"/>
                <a:cs typeface="Arial" charset="0"/>
              </a:rPr>
              <a:t>появления вопроса следует нажать на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  <a:cs typeface="Arial" charset="0"/>
              </a:rPr>
              <a:t>цифру 1-10, находящиеся на слайде.</a:t>
            </a:r>
            <a:endParaRPr lang="ru-RU" sz="2400" b="1" i="1" dirty="0">
              <a:solidFill>
                <a:srgbClr val="C00000"/>
              </a:solidFill>
              <a:latin typeface="+mj-lt"/>
              <a:cs typeface="Arial" charset="0"/>
            </a:endParaRPr>
          </a:p>
          <a:p>
            <a:pPr marL="0" lvl="0" indent="0" algn="just" fontAlgn="base">
              <a:spcAft>
                <a:spcPct val="0"/>
              </a:spcAft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 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  <a:cs typeface="Arial" charset="0"/>
              </a:rPr>
              <a:t>При </a:t>
            </a:r>
            <a:r>
              <a:rPr lang="ru-RU" sz="2400" b="1" i="1" dirty="0">
                <a:solidFill>
                  <a:srgbClr val="C00000"/>
                </a:solidFill>
                <a:latin typeface="+mj-lt"/>
                <a:cs typeface="Arial" charset="0"/>
              </a:rPr>
              <a:t>выборе правильного ответа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  <a:cs typeface="Arial" charset="0"/>
              </a:rPr>
              <a:t>, автомобиль заезжает в гараж, </a:t>
            </a:r>
            <a:r>
              <a:rPr lang="ru-RU" sz="2400" b="1" i="1" dirty="0">
                <a:solidFill>
                  <a:srgbClr val="C00000"/>
                </a:solidFill>
                <a:latin typeface="+mj-lt"/>
                <a:cs typeface="Arial" charset="0"/>
              </a:rPr>
              <a:t>право ответа на вопрос переходит противоположной команде. </a:t>
            </a:r>
          </a:p>
          <a:p>
            <a:pPr marL="0" lvl="0" indent="0" algn="just" fontAlgn="base">
              <a:spcAft>
                <a:spcPct val="0"/>
              </a:spcAft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+mj-lt"/>
                <a:cs typeface="Arial" charset="0"/>
              </a:rPr>
              <a:t>    При </a:t>
            </a:r>
            <a:r>
              <a:rPr lang="ru-RU" sz="2400" b="1" i="1" dirty="0">
                <a:solidFill>
                  <a:srgbClr val="C00000"/>
                </a:solidFill>
                <a:latin typeface="+mj-lt"/>
                <a:cs typeface="Arial" charset="0"/>
              </a:rPr>
              <a:t>выборе неправильного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  <a:cs typeface="Arial" charset="0"/>
              </a:rPr>
              <a:t>ответа</a:t>
            </a:r>
            <a:r>
              <a:rPr lang="ru-RU" sz="2400" b="1" i="1" dirty="0">
                <a:solidFill>
                  <a:srgbClr val="C00000"/>
                </a:solidFill>
                <a:latin typeface="+mj-lt"/>
                <a:cs typeface="Arial" charset="0"/>
              </a:rPr>
              <a:t>,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  <a:cs typeface="Arial" charset="0"/>
              </a:rPr>
              <a:t> картинка исчезает, </a:t>
            </a:r>
            <a:r>
              <a:rPr lang="ru-RU" sz="2400" b="1" i="1" dirty="0">
                <a:solidFill>
                  <a:srgbClr val="C00000"/>
                </a:solidFill>
                <a:latin typeface="+mj-lt"/>
                <a:cs typeface="Arial" charset="0"/>
              </a:rPr>
              <a:t>команда получает штрафное очко.</a:t>
            </a:r>
            <a:endParaRPr lang="ru-RU" sz="2400" i="1" dirty="0">
              <a:solidFill>
                <a:srgbClr val="C00000"/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Bradley Hand ITC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414</Words>
  <Application>Microsoft Office PowerPoint</Application>
  <PresentationFormat>Экран (4:3)</PresentationFormat>
  <Paragraphs>66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Авторские        дидактические игры    для детей с ОВЗ</vt:lpstr>
      <vt:lpstr>Актуальность</vt:lpstr>
      <vt:lpstr> «НАША РОДИНА-РОССИЯ» Интерактивная игра </vt:lpstr>
      <vt:lpstr>Возраст и категория детей </vt:lpstr>
      <vt:lpstr>Правила игры</vt:lpstr>
      <vt:lpstr>Фото игры </vt:lpstr>
      <vt:lpstr>«ТОЛЬЯТТИ-ГОРОД РОДНОЙ» интерактивная игра</vt:lpstr>
      <vt:lpstr>Возраст и категория детей</vt:lpstr>
      <vt:lpstr>Правила игры</vt:lpstr>
      <vt:lpstr>Фото игры </vt:lpstr>
      <vt:lpstr>«НАРОДНАЯ ИГРУШКА» интерактивная игра</vt:lpstr>
      <vt:lpstr>Возраст и категория детей</vt:lpstr>
      <vt:lpstr>Правила игры</vt:lpstr>
      <vt:lpstr>Фото игры </vt:lpstr>
      <vt:lpstr>        Спасибо    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39</cp:revision>
  <dcterms:created xsi:type="dcterms:W3CDTF">2020-11-01T15:58:13Z</dcterms:created>
  <dcterms:modified xsi:type="dcterms:W3CDTF">2023-11-29T09:59:19Z</dcterms:modified>
</cp:coreProperties>
</file>