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79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54" autoAdjust="0"/>
  </p:normalViewPr>
  <p:slideViewPr>
    <p:cSldViewPr snapToGrid="0">
      <p:cViewPr varScale="1">
        <p:scale>
          <a:sx n="111" d="100"/>
          <a:sy n="111" d="100"/>
        </p:scale>
        <p:origin x="55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3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9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439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265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6391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237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18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0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6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67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19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9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31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64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1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8E15-C93F-4653-A2C8-0FCBB35EDFA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16BB71-F3C7-44FC-A878-9C99E2DB51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7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2561" y="332508"/>
            <a:ext cx="8347962" cy="1353787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/>
              <a:t>государственное  бюджетное  общеобразовательное учреждение</a:t>
            </a:r>
            <a:br>
              <a:rPr lang="ru-RU" sz="1600" b="1" dirty="0"/>
            </a:br>
            <a:r>
              <a:rPr lang="ru-RU" sz="1600" b="1" dirty="0"/>
              <a:t>Самарской области «Школа-интернат № 4 для обучающихся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с </a:t>
            </a:r>
            <a:r>
              <a:rPr lang="ru-RU" sz="1600" b="1" dirty="0"/>
              <a:t>ограниченными возможностями здоровья  городского округа Тольятти»</a:t>
            </a:r>
            <a:br>
              <a:rPr lang="ru-RU" sz="1600" b="1" dirty="0"/>
            </a:br>
            <a:r>
              <a:rPr lang="ru-RU" sz="1600" b="1" dirty="0"/>
              <a:t>(ГБОУ школа-интернат № 4 </a:t>
            </a:r>
            <a:r>
              <a:rPr lang="ru-RU" sz="1600" b="1" dirty="0" err="1"/>
              <a:t>г.о</a:t>
            </a:r>
            <a:r>
              <a:rPr lang="ru-RU" sz="1600" b="1" dirty="0"/>
              <a:t>. Тольятти)</a:t>
            </a:r>
            <a:br>
              <a:rPr lang="ru-RU" sz="1600" b="1" dirty="0"/>
            </a:br>
            <a:endParaRPr lang="ru-RU" sz="1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90449" y="1808547"/>
            <a:ext cx="9402288" cy="486538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8000" kern="5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IV </a:t>
            </a:r>
            <a:r>
              <a:rPr lang="ru-RU" sz="8000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межрегиональный</a:t>
            </a:r>
            <a:r>
              <a:rPr lang="ru-RU" sz="8000" kern="50" spc="-2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Интернет-форум </a:t>
            </a:r>
            <a:r>
              <a:rPr lang="ru-RU" sz="8000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ru-RU" sz="8000" b="1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8000" b="1" kern="5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Особый ребенок в цифровой образовательной среде: от ограниченных возможностей – к возможностям без границ</a:t>
            </a:r>
            <a:r>
              <a:rPr lang="ru-RU" sz="8000" b="1" kern="5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8000" kern="5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500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8000" b="1" dirty="0" smtClean="0">
                <a:solidFill>
                  <a:schemeClr val="tx1"/>
                </a:solidFill>
              </a:rPr>
              <a:t>Семинар-практикум </a:t>
            </a:r>
          </a:p>
          <a:p>
            <a:pPr>
              <a:lnSpc>
                <a:spcPct val="120000"/>
              </a:lnSpc>
            </a:pPr>
            <a:r>
              <a:rPr lang="ru-RU" sz="8000" b="1" dirty="0" smtClean="0">
                <a:solidFill>
                  <a:srgbClr val="C00000"/>
                </a:solidFill>
              </a:rPr>
              <a:t>«</a:t>
            </a:r>
            <a:r>
              <a:rPr lang="ru-RU" sz="8000" b="1" dirty="0">
                <a:solidFill>
                  <a:srgbClr val="C00000"/>
                </a:solidFill>
              </a:rPr>
              <a:t>СИПР: использование программного конструктора </a:t>
            </a:r>
            <a:endParaRPr lang="ru-RU" sz="8000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8000" b="1" dirty="0" smtClean="0">
                <a:solidFill>
                  <a:srgbClr val="C00000"/>
                </a:solidFill>
              </a:rPr>
              <a:t>для </a:t>
            </a:r>
            <a:r>
              <a:rPr lang="ru-RU" sz="8000" b="1" dirty="0">
                <a:solidFill>
                  <a:srgbClr val="C00000"/>
                </a:solidFill>
              </a:rPr>
              <a:t>планирования коррекционных занятий с </a:t>
            </a:r>
            <a:r>
              <a:rPr lang="ru-RU" sz="8000" b="1" dirty="0" smtClean="0">
                <a:solidFill>
                  <a:srgbClr val="C00000"/>
                </a:solidFill>
              </a:rPr>
              <a:t>детьми</a:t>
            </a:r>
            <a:r>
              <a:rPr lang="ru-RU" sz="8000" b="1" dirty="0">
                <a:solidFill>
                  <a:srgbClr val="C00000"/>
                </a:solidFill>
              </a:rPr>
              <a:t> </a:t>
            </a:r>
            <a:endParaRPr lang="ru-RU" sz="8000" b="1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8000" b="1" dirty="0" smtClean="0">
                <a:solidFill>
                  <a:srgbClr val="C00000"/>
                </a:solidFill>
              </a:rPr>
              <a:t>с тяжелыми множественными нарушениями».</a:t>
            </a:r>
            <a:endParaRPr lang="ru-RU" sz="9600" b="1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6400" b="1" dirty="0">
                <a:solidFill>
                  <a:schemeClr val="tx1"/>
                </a:solidFill>
              </a:rPr>
              <a:t>Цели и задачи мероприятия. </a:t>
            </a:r>
            <a:endParaRPr lang="ru-RU" sz="64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6400" b="1" dirty="0" smtClean="0">
                <a:solidFill>
                  <a:schemeClr val="tx1"/>
                </a:solidFill>
              </a:rPr>
              <a:t>Представление </a:t>
            </a:r>
            <a:r>
              <a:rPr lang="ru-RU" sz="6400" b="1" dirty="0">
                <a:solidFill>
                  <a:schemeClr val="tx1"/>
                </a:solidFill>
              </a:rPr>
              <a:t>спикеров. </a:t>
            </a:r>
            <a:endParaRPr lang="ru-RU" sz="64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6400" b="1" dirty="0" smtClean="0">
                <a:solidFill>
                  <a:schemeClr val="tx1"/>
                </a:solidFill>
              </a:rPr>
              <a:t>Глоссарий.</a:t>
            </a:r>
          </a:p>
          <a:p>
            <a:pPr algn="r">
              <a:lnSpc>
                <a:spcPct val="120000"/>
              </a:lnSpc>
            </a:pPr>
            <a:r>
              <a:rPr lang="ru-RU" sz="6400" b="1" i="1" dirty="0" smtClean="0">
                <a:solidFill>
                  <a:schemeClr val="tx1"/>
                </a:solidFill>
              </a:rPr>
              <a:t>12.12.2024 </a:t>
            </a:r>
            <a:r>
              <a:rPr lang="ru-RU" sz="6400" b="1" i="1" dirty="0">
                <a:solidFill>
                  <a:schemeClr val="tx1"/>
                </a:solidFill>
              </a:rPr>
              <a:t>г</a:t>
            </a:r>
            <a:r>
              <a:rPr lang="ru-RU" sz="6400" b="1" i="1" dirty="0" smtClean="0">
                <a:solidFill>
                  <a:schemeClr val="tx1"/>
                </a:solidFill>
              </a:rPr>
              <a:t>.</a:t>
            </a:r>
          </a:p>
          <a:p>
            <a:pPr algn="r">
              <a:lnSpc>
                <a:spcPct val="120000"/>
              </a:lnSpc>
            </a:pPr>
            <a:r>
              <a:rPr lang="ru-RU" sz="6400" b="1" i="1" dirty="0" smtClean="0">
                <a:solidFill>
                  <a:schemeClr val="tx1"/>
                </a:solidFill>
              </a:rPr>
              <a:t>Методист РУМЦ Терехина Анна Васильевна</a:t>
            </a:r>
          </a:p>
          <a:p>
            <a:endParaRPr lang="ru-RU" sz="3200" b="1" dirty="0">
              <a:solidFill>
                <a:srgbClr val="C00000"/>
              </a:solidFill>
            </a:endParaRPr>
          </a:p>
          <a:p>
            <a:endParaRPr lang="ru-RU" sz="32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29" y="0"/>
            <a:ext cx="1404141" cy="150330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2784" y="0"/>
            <a:ext cx="1789216" cy="163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56312" y="311915"/>
            <a:ext cx="9367052" cy="6077009"/>
          </a:xfrm>
        </p:spPr>
        <p:txBody>
          <a:bodyPr>
            <a:noAutofit/>
          </a:bodyPr>
          <a:lstStyle/>
          <a:p>
            <a:pPr algn="just">
              <a:lnSpc>
                <a:spcPct val="105000"/>
              </a:lnSpc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   </a:t>
            </a:r>
          </a:p>
          <a:p>
            <a:pPr algn="just">
              <a:lnSpc>
                <a:spcPct val="105000"/>
              </a:lnSpc>
            </a:pP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  Цель семинара-практикума: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270510" algn="just">
              <a:lnSpc>
                <a:spcPct val="105000"/>
              </a:lnSpc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Формирование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методических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компетенций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учителей индивидуального обучения, работающих с обучающимися с ТМНР (в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т.ч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. с нарушением зрения), в части  использования программного конструктора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СИПР.</a:t>
            </a:r>
          </a:p>
          <a:p>
            <a:pPr marL="270510" algn="just">
              <a:lnSpc>
                <a:spcPct val="105000"/>
              </a:lnSpc>
            </a:pPr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270510" algn="just">
              <a:lnSpc>
                <a:spcPct val="105000"/>
              </a:lnSpc>
            </a:pPr>
            <a:r>
              <a:rPr lang="ru-RU" sz="1800" b="1" i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Задачи</a:t>
            </a:r>
            <a:r>
              <a:rPr lang="ru-RU" sz="1800" b="1" i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:</a:t>
            </a:r>
            <a:endParaRPr lang="ru-RU" sz="1800" i="1" dirty="0">
              <a:solidFill>
                <a:schemeClr val="tx1"/>
              </a:solidFill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lvl="0" algn="just">
              <a:lnSpc>
                <a:spcPct val="105000"/>
              </a:lnSpc>
              <a:buSzPts val="1200"/>
            </a:pP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   1. Познакомить </a:t>
            </a:r>
            <a:r>
              <a:rPr lang="ru-RU" sz="1800" i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с нормативной базой и теоретическими основами работы по 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</a:t>
            </a:r>
            <a:r>
              <a:rPr lang="ru-RU" sz="1800" i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СИПР.</a:t>
            </a:r>
          </a:p>
          <a:p>
            <a:pPr lvl="0" algn="just">
              <a:lnSpc>
                <a:spcPct val="105000"/>
              </a:lnSpc>
              <a:buSzPts val="1200"/>
            </a:pP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   2. Предоставить </a:t>
            </a:r>
            <a:r>
              <a:rPr lang="ru-RU" sz="1800" i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практику работы по СИПР 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с незрячим </a:t>
            </a:r>
            <a:r>
              <a:rPr lang="ru-RU" sz="1800" i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обучающимся с ТМНР из опыта работы учителя индивидуального обучения школы-интерната.</a:t>
            </a:r>
          </a:p>
          <a:p>
            <a:pPr lvl="0" algn="just">
              <a:lnSpc>
                <a:spcPct val="105000"/>
              </a:lnSpc>
              <a:buSzPts val="1200"/>
            </a:pP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   3. Обучение </a:t>
            </a:r>
            <a:r>
              <a:rPr lang="ru-RU" sz="1800" i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практическим </a:t>
            </a:r>
            <a:r>
              <a:rPr lang="ru-RU" sz="1800" i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навыкам (алгоритму) </a:t>
            </a:r>
            <a:r>
              <a:rPr lang="ru-RU" sz="1800" i="1" dirty="0">
                <a:solidFill>
                  <a:schemeClr val="tx1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работы с программным конструктором СИПР.</a:t>
            </a:r>
          </a:p>
          <a:p>
            <a:pPr algn="just"/>
            <a:endParaRPr lang="ru-RU" sz="1400" b="1" i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83" y="-83127"/>
            <a:ext cx="1865547" cy="1709154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660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089" y="644191"/>
            <a:ext cx="9160588" cy="6213809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5D5D5D"/>
                </a:solidFill>
                <a:latin typeface="Lato"/>
              </a:rPr>
              <a:t>   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57" y="0"/>
            <a:ext cx="1743903" cy="1597708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734360" y="644191"/>
            <a:ext cx="656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ПРОГРАММА СЕМИНАРА-ПРАКТИКУМА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056994"/>
              </p:ext>
            </p:extLst>
          </p:nvPr>
        </p:nvGraphicFramePr>
        <p:xfrm>
          <a:off x="2746918" y="1597708"/>
          <a:ext cx="8541937" cy="4371771"/>
        </p:xfrm>
        <a:graphic>
          <a:graphicData uri="http://schemas.openxmlformats.org/drawingml/2006/table">
            <a:tbl>
              <a:tblPr/>
              <a:tblGrid>
                <a:gridCol w="1233214">
                  <a:extLst>
                    <a:ext uri="{9D8B030D-6E8A-4147-A177-3AD203B41FA5}">
                      <a16:colId xmlns:a16="http://schemas.microsoft.com/office/drawing/2014/main" val="2775994009"/>
                    </a:ext>
                  </a:extLst>
                </a:gridCol>
                <a:gridCol w="3901182">
                  <a:extLst>
                    <a:ext uri="{9D8B030D-6E8A-4147-A177-3AD203B41FA5}">
                      <a16:colId xmlns:a16="http://schemas.microsoft.com/office/drawing/2014/main" val="2898375109"/>
                    </a:ext>
                  </a:extLst>
                </a:gridCol>
                <a:gridCol w="3407541">
                  <a:extLst>
                    <a:ext uri="{9D8B030D-6E8A-4147-A177-3AD203B41FA5}">
                      <a16:colId xmlns:a16="http://schemas.microsoft.com/office/drawing/2014/main" val="3808763794"/>
                    </a:ext>
                  </a:extLst>
                </a:gridCol>
              </a:tblGrid>
              <a:tr h="31226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Время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Тема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Докладчик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764736"/>
                  </a:ext>
                </a:extLst>
              </a:tr>
              <a:tr h="936808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13.00-13.10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Приветствие участников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вебинара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Цели и задачи мероприятия. Представление спикеров. Глоссарий.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Терехина Анна Васильевна, методист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РУМЦ.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37993"/>
                  </a:ext>
                </a:extLst>
              </a:tr>
              <a:tr h="624539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13.10-13.40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СИПР: нормативно-правовая база, структура, категории обучающихся.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Смолькина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 Алёна Викторовна, учитель-дефектолог (тифлопедагог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).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455847"/>
                  </a:ext>
                </a:extLst>
              </a:tr>
              <a:tr h="936808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13.40-14.00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Опыт работы по СИПР из практики учителя индивидуального обучения.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Лукьянова Ольга Владимировна, учитель-логопед, учитель индивидуального обучения.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385950"/>
                  </a:ext>
                </a:extLst>
              </a:tr>
              <a:tr h="936808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14.00-14.20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Практикум: программный конструктор СИПР.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Гарюшина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 Аида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Сергеевна,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учитель-логопед, учитель индивидуального обучения.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619770"/>
                  </a:ext>
                </a:extLst>
              </a:tr>
              <a:tr h="624539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14.20-14.30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Рефлексия мероприятия. Подведение итогов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Терехина Анна Васильевна, методист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Arial Unicode MS"/>
                        </a:rPr>
                        <a:t>РУМЦ.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967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06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7374" y="976708"/>
            <a:ext cx="8563004" cy="4992771"/>
          </a:xfrm>
        </p:spPr>
        <p:txBody>
          <a:bodyPr>
            <a:normAutofit fontScale="92500" lnSpcReduction="20000"/>
          </a:bodyPr>
          <a:lstStyle/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темы</a:t>
            </a:r>
            <a:endParaRPr lang="ru-RU" sz="3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Одной из проблем,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которой столкнулись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учреждения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введение в действие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ФГОСов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школьников с ОВЗ,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навыка составления адаптированной основной общеобразовательной программы (АООП) и </a:t>
            </a:r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специальной индивидуальной программы развития (СИПР)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детей с различными видами и выраженностью ограничений.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Учебно-методический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 по разработке и реализации специальной индивидуальной программы развития (СИПР)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 успешно 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 </a:t>
            </a:r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псковском 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Центре лечебной педагогики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Это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очень удобный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ресурс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разработанный под руководством директора ГБОУ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лечебной педагогики и дифференцированного обучения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к.пед.н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Андрея Михайловича </a:t>
            </a:r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Царева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ФГБО УВО «Псковский Государственный Университет» и рекомендованный к применению Министерством Образования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науки Российской Федерации.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лет работы Центр под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руководством Андрея Царева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 моделью учреждения по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обучению детей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тяжелыми и множественными нарушениями развития, вошел в состав Федерального ресурсного центра по развитию системы комплексного сопровождения таких детей.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Центра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известен по всей стране и получил широкое признание. Министерство образования РФ ссылается на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на свою </a:t>
            </a:r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«экспериментальную площадку»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работе с детьми, имеющими </a:t>
            </a:r>
            <a:r>
              <a:rPr lang="ru-RU" sz="1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тяжелые множественные </a:t>
            </a:r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нарушения развития.</a:t>
            </a:r>
            <a:endParaRPr lang="ru-RU" sz="1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75" y="0"/>
            <a:ext cx="1153669" cy="12335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9502" y="-67062"/>
            <a:ext cx="1512498" cy="138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4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10384" y="281025"/>
            <a:ext cx="8332354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26490" marR="976630" indent="-6350">
              <a:lnSpc>
                <a:spcPct val="110000"/>
              </a:lnSpc>
              <a:spcAft>
                <a:spcPts val="260"/>
              </a:spcAft>
            </a:pPr>
            <a:r>
              <a:rPr lang="ru-RU" sz="2400" b="1" kern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Глоссарий к теме семинара-практикума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68" y="31986"/>
            <a:ext cx="1393352" cy="14925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6202" y="-5318"/>
            <a:ext cx="1673549" cy="15298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0896" y="1067152"/>
            <a:ext cx="828897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Тяжёлые множественные нарушения развития (ТМНР) </a:t>
            </a:r>
            <a:r>
              <a:rPr lang="ru-RU" dirty="0" smtClean="0"/>
              <a:t>- </a:t>
            </a:r>
            <a:r>
              <a:rPr lang="ru-RU" b="1" dirty="0" smtClean="0"/>
              <a:t>составляют особую группу детей с нарушениями интеллектуального развития в сочетании с двигательными, сенсорными нарушениями, расстройствами аутистического спектра и эмоционально-волевой сферы, выраженными в различной степени и представленными в разных комбинациях. Эту группу обучающихся обозначают как </a:t>
            </a:r>
            <a:r>
              <a:rPr lang="ru-RU" b="1" dirty="0" smtClean="0">
                <a:solidFill>
                  <a:srgbClr val="C00000"/>
                </a:solidFill>
              </a:rPr>
              <a:t>«дети с ТМНР».</a:t>
            </a:r>
          </a:p>
          <a:p>
            <a:endParaRPr lang="ru-RU" sz="1400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Специальная индивидуальная программа развития (СИПР), </a:t>
            </a:r>
            <a:r>
              <a:rPr lang="ru-RU" b="1" dirty="0" smtClean="0"/>
              <a:t>направлена на формирование жизненных компетенций и доступных предметных знаний.</a:t>
            </a:r>
          </a:p>
          <a:p>
            <a:endParaRPr lang="ru-RU" sz="1400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Индивидуальная программа </a:t>
            </a:r>
            <a:r>
              <a:rPr lang="ru-RU" b="1" dirty="0" smtClean="0">
                <a:solidFill>
                  <a:srgbClr val="C00000"/>
                </a:solidFill>
              </a:rPr>
              <a:t>реабилитации и </a:t>
            </a:r>
            <a:r>
              <a:rPr lang="ru-RU" b="1" dirty="0" err="1" smtClean="0">
                <a:solidFill>
                  <a:srgbClr val="C00000"/>
                </a:solidFill>
              </a:rPr>
              <a:t>абилитации</a:t>
            </a:r>
            <a:r>
              <a:rPr lang="ru-RU" b="1" dirty="0" smtClean="0">
                <a:solidFill>
                  <a:srgbClr val="C00000"/>
                </a:solidFill>
              </a:rPr>
              <a:t> (ИПРА) </a:t>
            </a:r>
            <a:r>
              <a:rPr lang="ru-RU" b="1" dirty="0" smtClean="0"/>
              <a:t>имеется при наличии у ребенка инвалидности.</a:t>
            </a:r>
          </a:p>
          <a:p>
            <a:endParaRPr lang="ru-RU" sz="1400" dirty="0" smtClean="0"/>
          </a:p>
          <a:p>
            <a:r>
              <a:rPr lang="ru-RU" b="1" dirty="0" smtClean="0"/>
              <a:t>С целью учета индивидуальных особенностей и потребностей каждого обучающегося специальная индивидуальная программа развития (СИПР) включает </a:t>
            </a:r>
            <a:r>
              <a:rPr lang="ru-RU" b="1" dirty="0" smtClean="0">
                <a:solidFill>
                  <a:srgbClr val="C00000"/>
                </a:solidFill>
              </a:rPr>
              <a:t>индивидуальный учебный план (ИУП</a:t>
            </a:r>
            <a:r>
              <a:rPr lang="ru-RU" b="1" dirty="0" smtClean="0">
                <a:solidFill>
                  <a:srgbClr val="C00000"/>
                </a:solidFill>
              </a:rPr>
              <a:t>).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419769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10384" y="281025"/>
            <a:ext cx="8332354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26490" marR="976630" indent="-6350">
              <a:lnSpc>
                <a:spcPct val="110000"/>
              </a:lnSpc>
              <a:spcAft>
                <a:spcPts val="260"/>
              </a:spcAft>
            </a:pPr>
            <a:r>
              <a:rPr lang="ru-RU" sz="2400" b="1" kern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Глоссарий к теме семинара-практикума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68" y="31986"/>
            <a:ext cx="1369602" cy="146706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4251" y="-35935"/>
            <a:ext cx="1647749" cy="15062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55275" y="903788"/>
            <a:ext cx="8288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ТСР </a:t>
            </a:r>
            <a:r>
              <a:rPr lang="ru-RU" dirty="0" smtClean="0"/>
              <a:t>– </a:t>
            </a:r>
            <a:r>
              <a:rPr lang="ru-RU" b="1" dirty="0" smtClean="0"/>
              <a:t>технические средства реабилитации. </a:t>
            </a:r>
            <a:endParaRPr lang="ru-RU" b="1" dirty="0"/>
          </a:p>
          <a:p>
            <a:endParaRPr lang="ru-RU" dirty="0"/>
          </a:p>
          <a:p>
            <a:r>
              <a:rPr lang="ru-RU" b="1" dirty="0">
                <a:solidFill>
                  <a:srgbClr val="C00000"/>
                </a:solidFill>
              </a:rPr>
              <a:t>ПР – позитивная реакция </a:t>
            </a:r>
            <a:r>
              <a:rPr lang="ru-RU" dirty="0" smtClean="0"/>
              <a:t> - </a:t>
            </a:r>
            <a:r>
              <a:rPr lang="ru-RU" b="1" dirty="0" smtClean="0"/>
              <a:t>ребенок </a:t>
            </a:r>
            <a:r>
              <a:rPr lang="ru-RU" b="1" dirty="0"/>
              <a:t>улыбается, смеется, вокализирует в случае прекращения воздействия и т.д</a:t>
            </a:r>
            <a:r>
              <a:rPr lang="ru-RU" b="1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СР </a:t>
            </a:r>
            <a:r>
              <a:rPr lang="ru-RU" b="1" dirty="0">
                <a:solidFill>
                  <a:srgbClr val="C00000"/>
                </a:solidFill>
              </a:rPr>
              <a:t>– скрытая реакция </a:t>
            </a:r>
            <a:r>
              <a:rPr lang="ru-RU" dirty="0" smtClean="0"/>
              <a:t> - </a:t>
            </a:r>
            <a:r>
              <a:rPr lang="ru-RU" b="1" dirty="0" smtClean="0"/>
              <a:t>ребенок </a:t>
            </a:r>
            <a:r>
              <a:rPr lang="ru-RU" b="1" dirty="0"/>
              <a:t>спокоен, отсутствует возбуждение в ответ на сенсорное воздействие, коммуникативный </a:t>
            </a:r>
            <a:r>
              <a:rPr lang="ru-RU" b="1" dirty="0" smtClean="0"/>
              <a:t>стимул.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НР </a:t>
            </a:r>
            <a:r>
              <a:rPr lang="ru-RU" b="1" dirty="0">
                <a:solidFill>
                  <a:srgbClr val="C00000"/>
                </a:solidFill>
              </a:rPr>
              <a:t>– негативная реакция </a:t>
            </a:r>
            <a:r>
              <a:rPr lang="ru-RU" dirty="0" smtClean="0"/>
              <a:t> - </a:t>
            </a:r>
            <a:r>
              <a:rPr lang="ru-RU" b="1" dirty="0" smtClean="0"/>
              <a:t>ребенок </a:t>
            </a:r>
            <a:r>
              <a:rPr lang="ru-RU" b="1" dirty="0"/>
              <a:t>отдергивает руку, вздрагивает, хмурится, отодвигается, капризничает, вокализирует, выражая недовольство и т.д</a:t>
            </a:r>
            <a:r>
              <a:rPr lang="ru-RU" b="1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Спастический </a:t>
            </a:r>
            <a:r>
              <a:rPr lang="ru-RU" b="1" dirty="0" err="1" smtClean="0">
                <a:solidFill>
                  <a:srgbClr val="C00000"/>
                </a:solidFill>
              </a:rPr>
              <a:t>тетрапарез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/>
              <a:t>- </a:t>
            </a:r>
            <a:r>
              <a:rPr lang="ru-RU" b="1" dirty="0" smtClean="0"/>
              <a:t>одна </a:t>
            </a:r>
            <a:r>
              <a:rPr lang="ru-RU" b="1" dirty="0"/>
              <a:t>из самых тяжёлых форм ДЦП, являющаяся следствием аномалий развития головного </a:t>
            </a:r>
            <a:r>
              <a:rPr lang="ru-RU" b="1" dirty="0" smtClean="0"/>
              <a:t>мозга.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Гиперкинезы </a:t>
            </a:r>
            <a:r>
              <a:rPr lang="ru-RU" dirty="0"/>
              <a:t>- </a:t>
            </a:r>
            <a:r>
              <a:rPr lang="ru-RU" b="1" dirty="0"/>
              <a:t>синдром с изменением мышечного тонуса, характеризующийся непроизвольными медленными (тоническими) или повторяющимися быстрыми (тонико-клоническими) движениями, вызывающими вращение, сгибание или разгибание туловища и конечностей с формированием патологических </a:t>
            </a:r>
            <a:r>
              <a:rPr lang="ru-RU" b="1" dirty="0" smtClean="0"/>
              <a:t>поз.</a:t>
            </a:r>
            <a:endParaRPr lang="ru-RU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64763" y="669204"/>
            <a:ext cx="8332354" cy="469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26490" marR="976630" indent="-6350">
              <a:lnSpc>
                <a:spcPct val="110000"/>
              </a:lnSpc>
              <a:spcAft>
                <a:spcPts val="260"/>
              </a:spcAft>
            </a:pPr>
            <a:r>
              <a:rPr lang="ru-RU" sz="2400" b="1" kern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Глоссарий к теме семинара-практикума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17" y="0"/>
            <a:ext cx="1535856" cy="16451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5912" y="-83436"/>
            <a:ext cx="1811422" cy="16558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45281" y="1843510"/>
            <a:ext cx="79518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Стереотипии </a:t>
            </a:r>
            <a:r>
              <a:rPr lang="ru-RU" dirty="0"/>
              <a:t>- </a:t>
            </a:r>
            <a:r>
              <a:rPr lang="ru-RU" b="1" dirty="0" smtClean="0"/>
              <a:t>в </a:t>
            </a:r>
            <a:r>
              <a:rPr lang="ru-RU" b="1" dirty="0"/>
              <a:t>медицинской классификации отнесены к категории стереотипных двигательных расстройств, но часто помимо моторных повторений отмечаются речевые (</a:t>
            </a:r>
            <a:r>
              <a:rPr lang="ru-RU" b="1" dirty="0" err="1"/>
              <a:t>эхолалии</a:t>
            </a:r>
            <a:r>
              <a:rPr lang="ru-RU" b="1" dirty="0"/>
              <a:t>) и сенсорные (образы восприятия).</a:t>
            </a:r>
            <a:endParaRPr lang="ru-RU" b="1" dirty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«Полевое» поведение </a:t>
            </a:r>
            <a:r>
              <a:rPr lang="ru-RU" dirty="0"/>
              <a:t>- </a:t>
            </a:r>
            <a:r>
              <a:rPr lang="ru-RU" b="1" dirty="0"/>
              <a:t>один из симптомов нарушения эмоционально - волевой сферы; проявляется в отсутствие произвольной регуляции ребенком собственных действий. Полевым принято называть поведение, которое пробуждается не собственными внутренними потребностями и мотивами ребенка, а привлекающими его внимание особенности внешней ситуации. При этом собственные побуждения либо отсутствуют, либо легко угасают под влиянием внешних обстоятельств.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3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1346</TotalTime>
  <Words>757</Words>
  <Application>Microsoft Office PowerPoint</Application>
  <PresentationFormat>Широкоэкранный</PresentationFormat>
  <Paragraphs>73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Arial Unicode MS</vt:lpstr>
      <vt:lpstr>Calibri</vt:lpstr>
      <vt:lpstr>Century Gothic</vt:lpstr>
      <vt:lpstr>Lato</vt:lpstr>
      <vt:lpstr>Times New Roman</vt:lpstr>
      <vt:lpstr>Wingdings</vt:lpstr>
      <vt:lpstr>Wingdings 3</vt:lpstr>
      <vt:lpstr>Легкий дым</vt:lpstr>
      <vt:lpstr>государственное  бюджетное  общеобразовательное учреждение Самарской области «Школа-интернат № 4 для обучающихся  с ограниченными возможностями здоровья  городского округа Тольятти» (ГБОУ школа-интернат № 4 г.о. Тольятти) </vt:lpstr>
      <vt:lpstr>Презентация PowerPoint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 бюджетное  общеобразовательное учреждение Самарской области «Школа-интернат № 4 для обучающихся  с ограниченными возможностями здоровья  городского округа Тольятти» (ГБОУ школа-интернат № 4 г.о. Тольятти)</dc:title>
  <dc:creator>Анна</dc:creator>
  <cp:lastModifiedBy>Анна</cp:lastModifiedBy>
  <cp:revision>97</cp:revision>
  <dcterms:created xsi:type="dcterms:W3CDTF">2024-02-29T06:11:10Z</dcterms:created>
  <dcterms:modified xsi:type="dcterms:W3CDTF">2024-12-12T10:18:10Z</dcterms:modified>
</cp:coreProperties>
</file>