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/>
              <a:t>Опыт использования </a:t>
            </a:r>
            <a:r>
              <a:rPr lang="ru-RU" sz="3200" dirty="0" smtClean="0"/>
              <a:t>метода биологической </a:t>
            </a:r>
            <a:r>
              <a:rPr lang="ru-RU" sz="3200" dirty="0"/>
              <a:t>обратной связи в работе педагога-психолога с учащимися с интеллектуальными </a:t>
            </a:r>
            <a:r>
              <a:rPr lang="ru-RU" sz="3200" dirty="0" smtClean="0"/>
              <a:t>нарушениями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dirty="0"/>
              <a:t>Подготовили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Розанова Александра Петровна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педагог-психолог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Кравчук </a:t>
            </a:r>
            <a:r>
              <a:rPr lang="ru-RU" sz="1400" dirty="0"/>
              <a:t>Татьяна Владимировна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педагог-психолог</a:t>
            </a:r>
          </a:p>
          <a:p>
            <a:r>
              <a:rPr lang="ru-RU" dirty="0"/>
              <a:t> </a:t>
            </a:r>
          </a:p>
          <a:p>
            <a:r>
              <a:rPr lang="ru-RU" dirty="0" smtClean="0"/>
              <a:t>ГБОУ школа-интернат </a:t>
            </a:r>
            <a:r>
              <a:rPr lang="ru-RU" dirty="0"/>
              <a:t>№ 111 </a:t>
            </a:r>
            <a:r>
              <a:rPr lang="ru-RU" dirty="0" err="1" smtClean="0"/>
              <a:t>г.о</a:t>
            </a:r>
            <a:r>
              <a:rPr lang="ru-RU" dirty="0" smtClean="0"/>
              <a:t>. Самара</a:t>
            </a:r>
            <a:endParaRPr lang="ru-RU" dirty="0"/>
          </a:p>
          <a:p>
            <a:pPr>
              <a:spcBef>
                <a:spcPts val="0"/>
              </a:spcBef>
            </a:pPr>
            <a:endParaRPr lang="ru-RU" sz="1400" dirty="0"/>
          </a:p>
          <a:p>
            <a:pPr>
              <a:spcBef>
                <a:spcPts val="0"/>
              </a:spcBef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4028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33" y="177799"/>
            <a:ext cx="8596668" cy="37084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БОС-терапия и как она проходит? </a:t>
            </a:r>
            <a:br>
              <a:rPr lang="ru-RU" dirty="0" smtClean="0"/>
            </a:br>
            <a:r>
              <a:rPr lang="ru-RU" sz="2200" dirty="0" smtClean="0"/>
              <a:t>-</a:t>
            </a:r>
            <a:r>
              <a:rPr lang="ru-RU" dirty="0" smtClean="0"/>
              <a:t>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Ребёнок располагается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в удобном кресле,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на руки  прикреплены </a:t>
            </a:r>
            <a:r>
              <a:rPr lang="ru-RU" sz="1800" dirty="0" err="1" smtClean="0">
                <a:solidFill>
                  <a:schemeClr val="bg2">
                    <a:lumMod val="50000"/>
                  </a:schemeClr>
                </a:solidFill>
              </a:rPr>
              <a:t>биопараметрические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датчики, они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не доставляют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дискомфорта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Перед ребёнком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расположен экран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монитора.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b="1" dirty="0"/>
              <a:t>-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Датчики снимают информацию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о мозговой активности и других физиологических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проявлениях, информация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передается в специальную компьютерную программу. </a:t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b="1" dirty="0"/>
              <a:t>-</a:t>
            </a:r>
            <a:r>
              <a:rPr lang="ru-RU" sz="1800" dirty="0"/>
              <a:t> 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Программа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обрабатывает сигналы соответствующим образом, и возвращает их ребенку в виде аудио- и видеоинформации.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b="1" dirty="0"/>
              <a:t>-</a:t>
            </a:r>
            <a:r>
              <a:rPr lang="ru-RU" sz="1800" dirty="0"/>
              <a:t>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экране монитора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ребёнок может видит,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как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меняется изображение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в зависимости от силы и характера его физиологических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ощущений. Психолог, осуществляющий БОС-терапию, находится рядом.  Он контролирует и корректирует процесс обучения управления ребёнка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своими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физиологическими реакциями.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dirty="0"/>
              <a:t>Принцип действия БОС-терапии напоминает игру </a:t>
            </a:r>
            <a:r>
              <a:rPr lang="ru-RU" sz="2200" dirty="0" smtClean="0"/>
              <a:t>«горячо-холодно». </a:t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Просто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смотря на экран и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грающий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регулярно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постоянно получает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информацию о том, насколько близко и далеко он находится от конечной цели (например,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выдуть мыльный пузырь наибольшего размера),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и, в конце концов, благодаря своим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усилиям достигает цели игры.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В зависимости от индивидуальных особенностей детей и характера их проблем специалист подбирает программу тренинга.</a:t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1" y="4089401"/>
            <a:ext cx="2209800" cy="1892300"/>
          </a:xfrm>
        </p:spPr>
      </p:pic>
    </p:spTree>
    <p:extLst>
      <p:ext uri="{BB962C8B-B14F-4D97-AF65-F5344CB8AC3E}">
        <p14:creationId xmlns:p14="http://schemas.microsoft.com/office/powerpoint/2010/main" val="329609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431801"/>
            <a:ext cx="9410699" cy="1729182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Ключевым фактором терапии является игровая форма. Именно она заставляет детей менять силу и характер сигналов своего мозга для достижения определенных стабильных результатов, отображающихся на мониторе.</a:t>
            </a:r>
            <a:br>
              <a:rPr lang="ru-RU" sz="1800" dirty="0"/>
            </a:br>
            <a:r>
              <a:rPr lang="ru-RU" sz="1800" dirty="0" smtClean="0"/>
              <a:t>Для организации обратной </a:t>
            </a:r>
            <a:r>
              <a:rPr lang="ru-RU" sz="1800" dirty="0" smtClean="0"/>
              <a:t>связи во время проведения тренировочного сеанса используется </a:t>
            </a:r>
            <a:r>
              <a:rPr lang="ru-RU" sz="1800" dirty="0" smtClean="0"/>
              <a:t>большой спектр возможностей мультимедиа: воспроизведение музыки, видео, преобразование </a:t>
            </a:r>
            <a:r>
              <a:rPr lang="ru-RU" sz="1800" dirty="0" smtClean="0"/>
              <a:t>слайдов  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6589" y="2052040"/>
            <a:ext cx="4185623" cy="12065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sz="1200" dirty="0"/>
              <a:t>Тренировочные сеансы используются для обучения пациента навыкам саморегуляции с помощью функционального </a:t>
            </a:r>
            <a:r>
              <a:rPr lang="ru-RU" sz="1200" dirty="0" err="1"/>
              <a:t>биоуправления</a:t>
            </a:r>
            <a:r>
              <a:rPr lang="ru-RU" sz="1200" dirty="0"/>
              <a:t>. </a:t>
            </a:r>
            <a:r>
              <a:rPr lang="ru-RU" sz="1200" dirty="0"/>
              <a:t> В каждом из сеансов обратная связь строится по одному из сигналов, регистрируемых системой</a:t>
            </a:r>
            <a:r>
              <a:rPr lang="ru-RU" sz="1400" dirty="0"/>
              <a:t>. </a:t>
            </a:r>
            <a:endParaRPr lang="ru-RU" sz="1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59" y="3365500"/>
            <a:ext cx="2478881" cy="289957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2900" y="2160982"/>
            <a:ext cx="4203699" cy="1097558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dirty="0"/>
              <a:t> </a:t>
            </a:r>
            <a:r>
              <a:rPr lang="ru-RU" sz="1200" dirty="0" smtClean="0"/>
              <a:t>В </a:t>
            </a:r>
            <a:r>
              <a:rPr lang="ru-RU" sz="1200" dirty="0"/>
              <a:t>зависимости от того, попадает ли измеряемый </a:t>
            </a:r>
            <a:r>
              <a:rPr lang="ru-RU" sz="1200" dirty="0" smtClean="0"/>
              <a:t>параметр (пульс, дыхание, параметры ЭЭГ) в </a:t>
            </a:r>
            <a:r>
              <a:rPr lang="ru-RU" sz="1200" dirty="0"/>
              <a:t>заданный </a:t>
            </a:r>
            <a:r>
              <a:rPr lang="ru-RU" sz="1200" dirty="0" smtClean="0"/>
              <a:t> </a:t>
            </a:r>
            <a:r>
              <a:rPr lang="ru-RU" sz="1200" dirty="0"/>
              <a:t>диапазон (выполняет ли пациент поставленную задачу), программа генерирует визуальные и звуковые сигналы обратной связи.</a:t>
            </a:r>
            <a:endParaRPr lang="ru-RU" sz="1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3365500"/>
            <a:ext cx="2971800" cy="2899573"/>
          </a:xfrm>
        </p:spPr>
      </p:pic>
    </p:spTree>
    <p:extLst>
      <p:ext uri="{BB962C8B-B14F-4D97-AF65-F5344CB8AC3E}">
        <p14:creationId xmlns:p14="http://schemas.microsoft.com/office/powerpoint/2010/main" val="1975331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03300"/>
            <a:ext cx="5558366" cy="17737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Особенности использования БОС-терапии в работе с детьми с интеллектуальными нарушениями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44" y="692158"/>
            <a:ext cx="1905000" cy="1905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8949266" cy="3674531"/>
          </a:xfrm>
        </p:spPr>
        <p:txBody>
          <a:bodyPr>
            <a:normAutofit/>
          </a:bodyPr>
          <a:lstStyle/>
          <a:p>
            <a:pPr lvl="0"/>
            <a:r>
              <a:rPr lang="ru-RU" sz="1600" dirty="0" smtClean="0"/>
              <a:t>БОС-терапи</a:t>
            </a:r>
            <a:r>
              <a:rPr lang="ru-RU" sz="1600" dirty="0"/>
              <a:t>ю</a:t>
            </a:r>
            <a:r>
              <a:rPr lang="ru-RU" sz="1600" dirty="0" smtClean="0"/>
              <a:t> рекомендуется использовать в том числе при: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/>
              <a:t>нарушения внимания (концентрации, распределения, переключаемости)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/>
              <a:t>нарушения памяти (преобладание непроизвольных механизмов)</a:t>
            </a:r>
          </a:p>
          <a:p>
            <a:pPr marL="285750" lvl="0" indent="-285750">
              <a:buFontTx/>
              <a:buChar char="-"/>
            </a:pPr>
            <a:r>
              <a:rPr lang="ru-RU" sz="1600" dirty="0"/>
              <a:t>н</a:t>
            </a:r>
            <a:r>
              <a:rPr lang="ru-RU" sz="1600" dirty="0" smtClean="0"/>
              <a:t>едостаточная дифференцированность восприятия</a:t>
            </a:r>
          </a:p>
          <a:p>
            <a:pPr marL="285750" lvl="0" indent="-285750">
              <a:buFontTx/>
              <a:buChar char="-"/>
            </a:pPr>
            <a:r>
              <a:rPr lang="ru-RU" sz="1600" dirty="0" smtClean="0"/>
              <a:t>повышенная тревожность, боязливость</a:t>
            </a:r>
          </a:p>
          <a:p>
            <a:pPr marL="285750" lvl="0" indent="-285750">
              <a:buFontTx/>
              <a:buChar char="-"/>
            </a:pPr>
            <a:r>
              <a:rPr lang="ru-RU" sz="1600" dirty="0"/>
              <a:t>н</a:t>
            </a:r>
            <a:r>
              <a:rPr lang="ru-RU" sz="1600" dirty="0" smtClean="0"/>
              <a:t>едостаток усидчивости, навыка удержания рабочей позы</a:t>
            </a:r>
          </a:p>
          <a:p>
            <a:pPr lvl="0"/>
            <a:r>
              <a:rPr lang="ru-RU" sz="1600" dirty="0" smtClean="0"/>
              <a:t>Таким образом, применение БОС терапии может быть эффективным при недостаточном развитии у ребёнка компонентов регуляторной сферы. Для детей с интеллектуальными нарушениями формирование управляющей функции самостоятельной организации деятельности, развитие регуляторных функций, функций программирования и контроля чрезвычайно затруднено на всех этапах развития.  </a:t>
            </a:r>
          </a:p>
          <a:p>
            <a:pPr marL="285750" lvl="0" indent="-285750">
              <a:buFontTx/>
              <a:buChar char="-"/>
            </a:pP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695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896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	Организация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целенаправленной, сознательной психической активности, контроль за выполнением действий, коррекция полученного результата – эти крайне сложные задачи для мозга ребенка с интеллектуальными нарушениями. 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	Трудности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программирования и контроля часто сочетаются с трудностями поддержания активного,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бодрствующего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состояния мозга, характерными для детей с умственной отсталостью, у наблюдается быстрое истощение всех высших психических процессов.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	 Если же обучающимся своевременно не оказывается помощь, направленная на развитие и коррекцию функций программирования и контроля, нарушается способность ребенка к реализации общественно значимых форм деятельности: учебной, трудовой, социальной.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	Возникают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вторичные нарушения – стойкая школьная неуспеваемость, снижение школьной мотивации и самооценки, приводящие к серьезным личностным изменениям и социальной дезадаптации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b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rgbClr val="92D050"/>
                </a:solidFill>
              </a:rPr>
              <a:t>Таким образом, формируется специальный запрос на коррекционную работу по развитию механизмов произвольной регуляции, «управляющих функций» с обозначенной группой детей.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4761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534" y="558800"/>
            <a:ext cx="4783666" cy="19685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	Общая задача  </a:t>
            </a:r>
            <a:r>
              <a:rPr lang="ru-RU" sz="1800" dirty="0"/>
              <a:t>БОС-терапии — </a:t>
            </a:r>
            <a:r>
              <a:rPr lang="ru-RU" sz="1800" dirty="0" smtClean="0"/>
              <a:t>в доступной форме дать </a:t>
            </a:r>
            <a:r>
              <a:rPr lang="ru-RU" sz="1800" dirty="0"/>
              <a:t>ребенку понимание </a:t>
            </a:r>
            <a:r>
              <a:rPr lang="ru-RU" sz="1800" dirty="0" smtClean="0"/>
              <a:t>регуляторных принципов </a:t>
            </a:r>
            <a:r>
              <a:rPr lang="ru-RU" sz="1800" dirty="0"/>
              <a:t>работы его организма и обучить </a:t>
            </a:r>
            <a:r>
              <a:rPr lang="ru-RU" sz="1800" dirty="0" smtClean="0"/>
              <a:t>самоконтролю, что соответствует нашим коррекционным целям.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0" y="1028700"/>
            <a:ext cx="5295900" cy="445770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5799666" cy="2584449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 smtClean="0"/>
              <a:t>	Преимущество </a:t>
            </a:r>
            <a:r>
              <a:rPr lang="ru-RU" sz="1600" dirty="0"/>
              <a:t>БОС-метода заключается в том, что он допускает устранение не конкретных специфических заболеваний, а основных общих дисфункций систем регуляции организма — гуморальной, иммунной, нервной (центральной и периферической</a:t>
            </a:r>
            <a:r>
              <a:rPr lang="ru-RU" sz="1600" dirty="0" smtClean="0"/>
              <a:t>).</a:t>
            </a:r>
          </a:p>
          <a:p>
            <a:r>
              <a:rPr lang="ru-RU" sz="1600" dirty="0" smtClean="0"/>
              <a:t>	Играя</a:t>
            </a:r>
            <a:r>
              <a:rPr lang="ru-RU" sz="1600" dirty="0"/>
              <a:t>, дети учатся распознавать и контролировать свои эмоции. </a:t>
            </a:r>
            <a:endParaRPr lang="ru-RU" sz="1600" dirty="0" smtClean="0"/>
          </a:p>
          <a:p>
            <a:r>
              <a:rPr lang="ru-RU" sz="1600" dirty="0"/>
              <a:t>Игровая форма поддерживает постоянный интерес ребенка к процедуре, что важно для детей с интеллектуальными нарушениями, так как для них характерна быстрая утомляемость.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6584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44500"/>
            <a:ext cx="8596668" cy="1288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Тре</a:t>
            </a:r>
            <a:r>
              <a:rPr lang="ru-RU" sz="2400" dirty="0" smtClean="0"/>
              <a:t>нировочный сеанс БОС по выработке навыка диафрагмально-релаксационного типа дыхания </a:t>
            </a:r>
            <a:br>
              <a:rPr lang="ru-RU" sz="2400" dirty="0" smtClean="0"/>
            </a:br>
            <a:r>
              <a:rPr lang="ru-RU" sz="2400" dirty="0" smtClean="0"/>
              <a:t>(Сеанс </a:t>
            </a:r>
            <a:r>
              <a:rPr lang="ru-RU" sz="2400" dirty="0" err="1" smtClean="0"/>
              <a:t>Кардио</a:t>
            </a:r>
            <a:r>
              <a:rPr lang="ru-RU" sz="2400" dirty="0" smtClean="0"/>
              <a:t>)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2057400"/>
            <a:ext cx="4185623" cy="58420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Регистрируемый сигнал </a:t>
            </a:r>
            <a:r>
              <a:rPr lang="ru-RU" sz="1400" dirty="0" smtClean="0"/>
              <a:t>– </a:t>
            </a:r>
            <a:r>
              <a:rPr lang="ru-RU" sz="1400" dirty="0" err="1" smtClean="0"/>
              <a:t>кардио</a:t>
            </a: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Задача - </a:t>
            </a:r>
            <a:r>
              <a:rPr lang="ru-RU" sz="1400" dirty="0" smtClean="0"/>
              <a:t>достижение нижнего порога пульса на выдохе и верхнего порога на вдохе</a:t>
            </a: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7766" y="1745856"/>
            <a:ext cx="4185618" cy="711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Режим работы </a:t>
            </a:r>
            <a:r>
              <a:rPr lang="ru-RU" sz="1400" dirty="0" smtClean="0"/>
              <a:t>– слайд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ежим смены </a:t>
            </a:r>
            <a:r>
              <a:rPr lang="ru-RU" sz="1400" dirty="0" smtClean="0"/>
              <a:t>– «жалюзи» </a:t>
            </a:r>
            <a:endParaRPr lang="ru-RU" sz="1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512816" cy="3304117"/>
          </a:xfrm>
        </p:spPr>
        <p:txBody>
          <a:bodyPr>
            <a:noAutofit/>
          </a:bodyPr>
          <a:lstStyle/>
          <a:p>
            <a:r>
              <a:rPr lang="ru-RU" sz="2000" dirty="0"/>
              <a:t>Здесь слайд делится </a:t>
            </a:r>
            <a:r>
              <a:rPr lang="ru-RU" sz="2000" dirty="0" smtClean="0"/>
              <a:t>на</a:t>
            </a:r>
            <a:r>
              <a:rPr lang="ru-RU" sz="2000" dirty="0"/>
              <a:t> 6</a:t>
            </a:r>
            <a:r>
              <a:rPr lang="ru-RU" sz="2000" dirty="0" smtClean="0"/>
              <a:t> </a:t>
            </a:r>
            <a:r>
              <a:rPr lang="ru-RU" sz="2000" dirty="0"/>
              <a:t>горизонтальных </a:t>
            </a:r>
            <a:r>
              <a:rPr lang="ru-RU" sz="2000" dirty="0" smtClean="0"/>
              <a:t>полос и </a:t>
            </a:r>
            <a:r>
              <a:rPr lang="ru-RU" sz="2000" dirty="0"/>
              <a:t>на выдохе эти полосы заполняются слева </a:t>
            </a:r>
            <a:r>
              <a:rPr lang="ru-RU" sz="2000" dirty="0" smtClean="0"/>
              <a:t>направо. </a:t>
            </a:r>
          </a:p>
          <a:p>
            <a:r>
              <a:rPr lang="ru-RU" sz="2000" dirty="0" smtClean="0"/>
              <a:t>Это </a:t>
            </a:r>
            <a:r>
              <a:rPr lang="ru-RU" sz="2000" dirty="0"/>
              <a:t>упражнение предназначено для </a:t>
            </a:r>
            <a:r>
              <a:rPr lang="ru-RU" sz="2000" dirty="0" smtClean="0"/>
              <a:t>формирования </a:t>
            </a:r>
            <a:r>
              <a:rPr lang="ru-RU" sz="2000" dirty="0"/>
              <a:t>дыхания с </a:t>
            </a:r>
            <a:r>
              <a:rPr lang="ru-RU" sz="2000" dirty="0" smtClean="0"/>
              <a:t>удлиненным плавным выдохом, </a:t>
            </a:r>
            <a:r>
              <a:rPr lang="ru-RU" sz="2000" dirty="0"/>
              <a:t>поэтому на вдохе при правильном выполнении упражнения картинка </a:t>
            </a:r>
            <a:r>
              <a:rPr lang="ru-RU" sz="2000" dirty="0" smtClean="0"/>
              <a:t>постепенно открывается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6275" y="2786409"/>
            <a:ext cx="4184650" cy="320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7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779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нашей школе особенно дети любят тренироваться в представленных режимах игры «Мыльный пузырь» и «Кексы». Окно визуальной обратной связи в виде мультипликационного сюжета доступна и наглядна. 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778000"/>
            <a:ext cx="4184035" cy="4263361"/>
          </a:xfrm>
        </p:spPr>
        <p:txBody>
          <a:bodyPr/>
          <a:lstStyle/>
          <a:p>
            <a:r>
              <a:rPr lang="ru-RU" sz="1400" dirty="0"/>
              <a:t>На выдохе выдувается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мыльный пузырь</a:t>
            </a:r>
            <a:r>
              <a:rPr lang="ru-RU" sz="1400" dirty="0"/>
              <a:t>.</a:t>
            </a:r>
          </a:p>
          <a:p>
            <a:r>
              <a:rPr lang="ru-RU" sz="1400" dirty="0"/>
              <a:t>Если достигнут нижний порог пульса пузырь отрывается от рамки и летает по экрану, если же нижний порог не был </a:t>
            </a:r>
            <a:r>
              <a:rPr lang="ru-RU" sz="1400" dirty="0" smtClean="0"/>
              <a:t>достигнут, то </a:t>
            </a:r>
            <a:r>
              <a:rPr lang="ru-RU" sz="1400" dirty="0"/>
              <a:t>пузырь лопается. </a:t>
            </a:r>
          </a:p>
          <a:p>
            <a:r>
              <a:rPr lang="ru-RU" sz="1400" dirty="0"/>
              <a:t>В этом режиме также можно задать список слайдов, </a:t>
            </a:r>
            <a:r>
              <a:rPr lang="ru-RU" sz="1400" dirty="0" smtClean="0"/>
              <a:t>мыльные </a:t>
            </a:r>
            <a:r>
              <a:rPr lang="ru-RU" sz="1400" dirty="0"/>
              <a:t>пузыри будут летать на их фоне.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1778000"/>
            <a:ext cx="4752530" cy="4597399"/>
          </a:xfrm>
        </p:spPr>
        <p:txBody>
          <a:bodyPr/>
          <a:lstStyle/>
          <a:p>
            <a:r>
              <a:rPr lang="ru-RU" sz="1400" dirty="0" smtClean="0"/>
              <a:t>Игра</a:t>
            </a:r>
            <a:r>
              <a:rPr lang="ru-RU" sz="1400" dirty="0"/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Кексы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400" dirty="0" smtClean="0"/>
              <a:t> </a:t>
            </a:r>
            <a:r>
              <a:rPr lang="ru-RU" sz="1400" dirty="0"/>
              <a:t>На экране появляется кусок кекса с зажжённой свечкой6на выдохе пламя свечки </a:t>
            </a:r>
            <a:r>
              <a:rPr lang="ru-RU" sz="1400" dirty="0" smtClean="0"/>
              <a:t>отклоняется, если </a:t>
            </a:r>
            <a:r>
              <a:rPr lang="ru-RU" sz="1400" dirty="0"/>
              <a:t>был достигнут </a:t>
            </a:r>
            <a:r>
              <a:rPr lang="ru-RU" sz="1400" dirty="0" smtClean="0"/>
              <a:t>нижний </a:t>
            </a:r>
            <a:r>
              <a:rPr lang="ru-RU" sz="1400" dirty="0"/>
              <a:t>порог </a:t>
            </a:r>
            <a:r>
              <a:rPr lang="ru-RU" sz="1400" dirty="0" smtClean="0"/>
              <a:t>пульса, то </a:t>
            </a:r>
            <a:r>
              <a:rPr lang="ru-RU" sz="1400" dirty="0"/>
              <a:t>свечка </a:t>
            </a:r>
            <a:r>
              <a:rPr lang="ru-RU" sz="1400" dirty="0" smtClean="0"/>
              <a:t>гаснет и </a:t>
            </a:r>
            <a:r>
              <a:rPr lang="ru-RU" sz="1400" dirty="0"/>
              <a:t>появляется новый </a:t>
            </a:r>
            <a:r>
              <a:rPr lang="ru-RU" sz="1400" dirty="0" smtClean="0"/>
              <a:t>кекс.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860801"/>
            <a:ext cx="4008966" cy="2514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999" y="3060413"/>
            <a:ext cx="4483102" cy="360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4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9906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Примеры режимов обратной связи, успешно применяемых в работе с детьми с интеллектуальными нарушениями  в нашей школе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791200"/>
            <a:ext cx="8596667" cy="250162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/>
              <a:t>Спасибо за внимание!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75" y="171998"/>
            <a:ext cx="3391373" cy="1563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03" y="1735238"/>
            <a:ext cx="3362794" cy="27097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831" y="308935"/>
            <a:ext cx="3305636" cy="2672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668" y="270366"/>
            <a:ext cx="3436981" cy="29615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2831" y="3231958"/>
            <a:ext cx="5061137" cy="106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1658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272</TotalTime>
  <Words>372</Words>
  <Application>Microsoft Office PowerPoint</Application>
  <PresentationFormat>Широкоэкранный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Опыт использования метода биологической обратной связи в работе педагога-психолога с учащимися с интеллектуальными нарушениями </vt:lpstr>
      <vt:lpstr>Что такое БОС-терапия и как она проходит?  - Ребёнок располагается в удобном кресле, на руки  прикреплены биопараметрические датчики, они не доставляют дискомфорта. Перед ребёнком расположен экран монитора. - Датчики снимают информацию о мозговой активности и других физиологических проявлениях, информация передается в специальную компьютерную программу.  -  Программа обрабатывает сигналы соответствующим образом, и возвращает их ребенку в виде аудио- и видеоинформации.  - На экране монитора ребёнок может видит, как меняется изображение в зависимости от силы и характера его физиологических ощущений. Психолог, осуществляющий БОС-терапию, находится рядом.  Он контролирует и корректирует процесс обучения управления ребёнка своими физиологическими реакциями.  Принцип действия БОС-терапии напоминает игру «горячо-холодно».   Просто смотря на экран играющий регулярно постоянно получает информацию о том, насколько близко и далеко он находится от конечной цели (например, выдуть мыльный пузырь наибольшего размера), и, в конце концов, благодаря своим усилиям достигает цели игры.  В зависимости от индивидуальных особенностей детей и характера их проблем специалист подбирает программу тренинга. </vt:lpstr>
      <vt:lpstr>Ключевым фактором терапии является игровая форма. Именно она заставляет детей менять силу и характер сигналов своего мозга для достижения определенных стабильных результатов, отображающихся на мониторе. Для организации обратной связи во время проведения тренировочного сеанса используется большой спектр возможностей мультимедиа: воспроизведение музыки, видео, преобразование слайдов    </vt:lpstr>
      <vt:lpstr>Особенности использования БОС-терапии в работе с детьми с интеллектуальными нарушениями</vt:lpstr>
      <vt:lpstr> Организация целенаправленной, сознательной психической активности, контроль за выполнением действий, коррекция полученного результата – эти крайне сложные задачи для мозга ребенка с интеллектуальными нарушениями.   Трудности программирования и контроля часто сочетаются с трудностями поддержания активного, бодрствующего состояния мозга, характерными для детей с умственной отсталостью, у наблюдается быстрое истощение всех высших психических процессов.   Если же обучающимся своевременно не оказывается помощь, направленная на развитие и коррекцию функций программирования и контроля, нарушается способность ребенка к реализации общественно значимых форм деятельности: учебной, трудовой, социальной.   Возникают вторичные нарушения – стойкая школьная неуспеваемость, снижение школьной мотивации и самооценки, приводящие к серьезным личностным изменениям и социальной дезадаптации.  Таким образом, формируется специальный запрос на коррекционную работу по развитию механизмов произвольной регуляции, «управляющих функций» с обозначенной группой детей.  </vt:lpstr>
      <vt:lpstr> Общая задача  БОС-терапии — в доступной форме дать ребенку понимание регуляторных принципов работы его организма и обучить самоконтролю, что соответствует нашим коррекционным целям.</vt:lpstr>
      <vt:lpstr>Тренировочный сеанс БОС по выработке навыка диафрагмально-релаксационного типа дыхания  (Сеанс Кардио) </vt:lpstr>
      <vt:lpstr>В нашей школе особенно дети любят тренироваться в представленных режимах игры «Мыльный пузырь» и «Кексы». Окно визуальной обратной связи в виде мультипликационного сюжета доступна и наглядна. </vt:lpstr>
      <vt:lpstr>Примеры режимов обратной связи, успешно применяемых в работе с детьми с интеллектуальными нарушениями  в нашей школе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использования методики с использованием биологической обратной связи в работе педагога-психолога с учащимися с интеллектуальными нарушениями </dc:title>
  <dc:creator>ПК-111</dc:creator>
  <cp:lastModifiedBy>ПК-111</cp:lastModifiedBy>
  <cp:revision>42</cp:revision>
  <dcterms:created xsi:type="dcterms:W3CDTF">2024-12-02T12:14:41Z</dcterms:created>
  <dcterms:modified xsi:type="dcterms:W3CDTF">2024-12-03T12:47:38Z</dcterms:modified>
</cp:coreProperties>
</file>