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60" r:id="rId3"/>
    <p:sldId id="266" r:id="rId4"/>
    <p:sldId id="268" r:id="rId5"/>
    <p:sldId id="267" r:id="rId6"/>
    <p:sldId id="269" r:id="rId7"/>
    <p:sldId id="259" r:id="rId8"/>
    <p:sldId id="261" r:id="rId9"/>
    <p:sldId id="270" r:id="rId10"/>
    <p:sldId id="272" r:id="rId11"/>
    <p:sldId id="273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282" autoAdjust="0"/>
    <p:restoredTop sz="94660"/>
  </p:normalViewPr>
  <p:slideViewPr>
    <p:cSldViewPr>
      <p:cViewPr varScale="1">
        <p:scale>
          <a:sx n="68" d="100"/>
          <a:sy n="68" d="100"/>
        </p:scale>
        <p:origin x="-142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BBB5C0-7E43-4CE6-A568-077FC81E7E3F}" type="datetimeFigureOut">
              <a:rPr lang="ru-RU" smtClean="0"/>
              <a:pPr/>
              <a:t>26.11.2021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D3C3C8-A945-4C64-B56C-735944C033A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BBB5C0-7E43-4CE6-A568-077FC81E7E3F}" type="datetimeFigureOut">
              <a:rPr lang="ru-RU" smtClean="0"/>
              <a:pPr/>
              <a:t>26.11.2021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D3C3C8-A945-4C64-B56C-735944C033A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BBB5C0-7E43-4CE6-A568-077FC81E7E3F}" type="datetimeFigureOut">
              <a:rPr lang="ru-RU" smtClean="0"/>
              <a:pPr/>
              <a:t>26.11.2021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D3C3C8-A945-4C64-B56C-735944C033A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BBB5C0-7E43-4CE6-A568-077FC81E7E3F}" type="datetimeFigureOut">
              <a:rPr lang="ru-RU" smtClean="0"/>
              <a:pPr/>
              <a:t>26.11.2021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D3C3C8-A945-4C64-B56C-735944C033A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BBB5C0-7E43-4CE6-A568-077FC81E7E3F}" type="datetimeFigureOut">
              <a:rPr lang="ru-RU" smtClean="0"/>
              <a:pPr/>
              <a:t>26.11.2021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D3C3C8-A945-4C64-B56C-735944C033A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BBB5C0-7E43-4CE6-A568-077FC81E7E3F}" type="datetimeFigureOut">
              <a:rPr lang="ru-RU" smtClean="0"/>
              <a:pPr/>
              <a:t>26.11.2021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D3C3C8-A945-4C64-B56C-735944C033A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BBB5C0-7E43-4CE6-A568-077FC81E7E3F}" type="datetimeFigureOut">
              <a:rPr lang="ru-RU" smtClean="0"/>
              <a:pPr/>
              <a:t>26.11.2021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D3C3C8-A945-4C64-B56C-735944C033A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BBB5C0-7E43-4CE6-A568-077FC81E7E3F}" type="datetimeFigureOut">
              <a:rPr lang="ru-RU" smtClean="0"/>
              <a:pPr/>
              <a:t>26.11.2021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D3C3C8-A945-4C64-B56C-735944C033A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BBB5C0-7E43-4CE6-A568-077FC81E7E3F}" type="datetimeFigureOut">
              <a:rPr lang="ru-RU" smtClean="0"/>
              <a:pPr/>
              <a:t>26.11.2021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D3C3C8-A945-4C64-B56C-735944C033A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BBB5C0-7E43-4CE6-A568-077FC81E7E3F}" type="datetimeFigureOut">
              <a:rPr lang="ru-RU" smtClean="0"/>
              <a:pPr/>
              <a:t>26.11.2021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D3C3C8-A945-4C64-B56C-735944C033A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BBB5C0-7E43-4CE6-A568-077FC81E7E3F}" type="datetimeFigureOut">
              <a:rPr lang="ru-RU" smtClean="0"/>
              <a:pPr/>
              <a:t>26.11.2021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D3C3C8-A945-4C64-B56C-735944C033A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BBB5C0-7E43-4CE6-A568-077FC81E7E3F}" type="datetimeFigureOut">
              <a:rPr lang="ru-RU" smtClean="0"/>
              <a:pPr/>
              <a:t>26.11.2021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D3C3C8-A945-4C64-B56C-735944C033A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7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jpeg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1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png"/><Relationship Id="rId4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jpeg"/><Relationship Id="rId4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png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5" name="Picture 3" descr="C:\Users\Aleksandr\Desktop\Компетенции родителей\hello_html_m76a771c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911340"/>
          </a:xfrm>
          <a:prstGeom prst="rect">
            <a:avLst/>
          </a:prstGeom>
          <a:noFill/>
        </p:spPr>
      </p:pic>
      <p:pic>
        <p:nvPicPr>
          <p:cNvPr id="6" name="Picture 3" descr="C:\Users\Aleksandr\Desktop\Компетенции родителей\roditeljam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251520" y="620688"/>
            <a:ext cx="2267744" cy="1599455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1619672" y="1196752"/>
            <a:ext cx="432048" cy="36004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251520" y="2492896"/>
            <a:ext cx="8892480" cy="1200329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70C0"/>
                </a:solidFill>
              </a:rPr>
              <a:t>«Электронный образовательный маршрут, как </a:t>
            </a:r>
            <a:r>
              <a:rPr lang="ru-RU" sz="2400" b="1" dirty="0" smtClean="0">
                <a:solidFill>
                  <a:srgbClr val="0070C0"/>
                </a:solidFill>
              </a:rPr>
              <a:t>дистанционная </a:t>
            </a:r>
            <a:endParaRPr lang="ru-RU" sz="2400" b="1" dirty="0" smtClean="0">
              <a:solidFill>
                <a:srgbClr val="0070C0"/>
              </a:solidFill>
            </a:endParaRPr>
          </a:p>
          <a:p>
            <a:pPr algn="ctr"/>
            <a:r>
              <a:rPr lang="ru-RU" sz="2400" b="1" smtClean="0">
                <a:solidFill>
                  <a:srgbClr val="0070C0"/>
                </a:solidFill>
              </a:rPr>
              <a:t>форма </a:t>
            </a:r>
            <a:r>
              <a:rPr lang="ru-RU" sz="2400" b="1" dirty="0" smtClean="0">
                <a:solidFill>
                  <a:srgbClr val="0070C0"/>
                </a:solidFill>
              </a:rPr>
              <a:t>взаимодействия с родителями  детей </a:t>
            </a:r>
            <a:r>
              <a:rPr lang="ru-RU" sz="2400" b="1" dirty="0" smtClean="0">
                <a:solidFill>
                  <a:srgbClr val="0070C0"/>
                </a:solidFill>
              </a:rPr>
              <a:t>с ОВЗ в условиях ДОУ».</a:t>
            </a:r>
            <a:endParaRPr lang="ru-RU" sz="2400" b="1" dirty="0">
              <a:solidFill>
                <a:srgbClr val="0070C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259632" y="260648"/>
            <a:ext cx="788436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latin typeface="+mj-lt"/>
                <a:cs typeface="Arial" pitchFamily="34" charset="0"/>
              </a:rPr>
              <a:t>Муниципальное бюджетное дошкольное образовательное учреждение                                                                                           «Детский сад комбинированного вида № 49»                                                                  городского округа Самара</a:t>
            </a:r>
            <a:endParaRPr lang="ru-RU" dirty="0">
              <a:latin typeface="+mj-lt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508104" y="4221088"/>
            <a:ext cx="2718048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Выполнили: </a:t>
            </a:r>
          </a:p>
          <a:p>
            <a:r>
              <a:rPr lang="ru-RU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учитель-дефектолог  Макарова Н.А</a:t>
            </a:r>
          </a:p>
          <a:p>
            <a:r>
              <a:rPr lang="ru-RU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учитель-дефектолог</a:t>
            </a:r>
          </a:p>
          <a:p>
            <a:r>
              <a:rPr lang="ru-RU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Фролова В.А</a:t>
            </a:r>
          </a:p>
          <a:p>
            <a:r>
              <a:rPr lang="ru-RU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учитель-логопед</a:t>
            </a:r>
          </a:p>
          <a:p>
            <a:r>
              <a:rPr lang="ru-RU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Ларионова Е.В.</a:t>
            </a:r>
          </a:p>
        </p:txBody>
      </p:sp>
      <p:pic>
        <p:nvPicPr>
          <p:cNvPr id="11" name="Picture 5" descr="C:\Users\Aleksandr\Desktop\Компетенции родителей\img2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EEEEEE"/>
              </a:clrFrom>
              <a:clrTo>
                <a:srgbClr val="EEEEEE">
                  <a:alpha val="0"/>
                </a:srgbClr>
              </a:clrTo>
            </a:clrChange>
          </a:blip>
          <a:srcRect t="50103" r="55626"/>
          <a:stretch>
            <a:fillRect/>
          </a:stretch>
        </p:blipFill>
        <p:spPr bwMode="auto">
          <a:xfrm>
            <a:off x="1259632" y="4365104"/>
            <a:ext cx="2448272" cy="206475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5" name="Picture 3" descr="C:\Users\Aleksandr\Desktop\Компетенции родителей\hello_html_m76a771c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911340"/>
          </a:xfrm>
          <a:prstGeom prst="rect">
            <a:avLst/>
          </a:prstGeom>
          <a:noFill/>
        </p:spPr>
      </p:pic>
      <p:pic>
        <p:nvPicPr>
          <p:cNvPr id="4" name="Picture 3" descr="C:\Users\Aleksandr\Desktop\Компетенции родителей\шаблон-whiteboard-с-детьми-120702008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7327" t="2616" r="5312" b="9127"/>
          <a:stretch>
            <a:fillRect/>
          </a:stretch>
        </p:blipFill>
        <p:spPr bwMode="auto">
          <a:xfrm>
            <a:off x="6876256" y="4653136"/>
            <a:ext cx="1800200" cy="1536756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2195736" y="188640"/>
            <a:ext cx="6948264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b="1" dirty="0" smtClean="0">
                <a:solidFill>
                  <a:schemeClr val="accent1"/>
                </a:solidFill>
                <a:latin typeface="+mj-lt"/>
              </a:rPr>
              <a:t>  Мы пришли к </a:t>
            </a:r>
            <a:r>
              <a:rPr lang="ru-RU" sz="2000" b="1" dirty="0" smtClean="0">
                <a:solidFill>
                  <a:srgbClr val="FF0000"/>
                </a:solidFill>
                <a:latin typeface="+mj-lt"/>
              </a:rPr>
              <a:t>выводу</a:t>
            </a:r>
            <a:r>
              <a:rPr lang="ru-RU" sz="2000" b="1" dirty="0" smtClean="0">
                <a:solidFill>
                  <a:schemeClr val="accent1"/>
                </a:solidFill>
                <a:latin typeface="+mj-lt"/>
              </a:rPr>
              <a:t>, что данный метод и способ вовлечения родителей в образовательную деятельность своего ребенка дают возможность расширить использование электронных средств обучения для передачи информации обучающего характера. </a:t>
            </a:r>
            <a:endParaRPr lang="ru-RU" sz="2000" b="1" dirty="0">
              <a:solidFill>
                <a:schemeClr val="accent1"/>
              </a:solidFill>
              <a:latin typeface="+mj-lt"/>
            </a:endParaRPr>
          </a:p>
        </p:txBody>
      </p:sp>
      <p:pic>
        <p:nvPicPr>
          <p:cNvPr id="2053" name="Picture 5" descr="C:\Users\Aleksandr\Desktop\м11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528" y="1916832"/>
            <a:ext cx="3744416" cy="2488326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  <p:pic>
        <p:nvPicPr>
          <p:cNvPr id="2055" name="Picture 7" descr="C:\Users\Aleksandr\Desktop\М12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932040" y="1844824"/>
            <a:ext cx="3757165" cy="2406472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  <p:pic>
        <p:nvPicPr>
          <p:cNvPr id="2059" name="Picture 11" descr="C:\Users\Aleksandr\Desktop\М13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555776" y="4663094"/>
            <a:ext cx="3672408" cy="2194906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  <p:pic>
        <p:nvPicPr>
          <p:cNvPr id="16" name="Picture 3" descr="C:\Users\Aleksandr\Desktop\Компетенции родителей\roditeljam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flipH="1">
            <a:off x="323528" y="476672"/>
            <a:ext cx="1709932" cy="120602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5" name="Picture 3" descr="C:\Users\Aleksandr\Desktop\Компетенции родителей\hello_html_m76a771c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911340"/>
          </a:xfrm>
          <a:prstGeom prst="rect">
            <a:avLst/>
          </a:prstGeom>
          <a:noFill/>
        </p:spPr>
      </p:pic>
      <p:pic>
        <p:nvPicPr>
          <p:cNvPr id="6" name="Picture 3" descr="C:\Users\Aleksandr\Desktop\Компетенции родителей\roditeljam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0" y="188640"/>
            <a:ext cx="2843808" cy="2005757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1763688" y="980728"/>
            <a:ext cx="432048" cy="36004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1907704" y="2492896"/>
            <a:ext cx="5328592" cy="707886"/>
          </a:xfrm>
          <a:prstGeom prst="rect">
            <a:avLst/>
          </a:prstGeom>
        </p:spPr>
        <p:txBody>
          <a:bodyPr wrap="square">
            <a:prstTxWarp prst="textPlain">
              <a:avLst/>
            </a:prstTxWarp>
            <a:spAutoFit/>
          </a:bodyPr>
          <a:lstStyle/>
          <a:p>
            <a:pPr algn="ctr"/>
            <a:r>
              <a:rPr lang="ru-RU" sz="4000" b="1" dirty="0" smtClean="0">
                <a:solidFill>
                  <a:srgbClr val="002060"/>
                </a:solidFill>
                <a:latin typeface="+mj-lt"/>
                <a:cs typeface="Arial" pitchFamily="34" charset="0"/>
              </a:rPr>
              <a:t>Спасибо за внимание!</a:t>
            </a:r>
          </a:p>
        </p:txBody>
      </p:sp>
      <p:pic>
        <p:nvPicPr>
          <p:cNvPr id="11" name="Picture 5" descr="C:\Users\Aleksandr\Desktop\Компетенции родителей\img2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EEEEEE"/>
              </a:clrFrom>
              <a:clrTo>
                <a:srgbClr val="EEEEEE">
                  <a:alpha val="0"/>
                </a:srgbClr>
              </a:clrTo>
            </a:clrChange>
          </a:blip>
          <a:srcRect t="50103" r="55626"/>
          <a:stretch>
            <a:fillRect/>
          </a:stretch>
        </p:blipFill>
        <p:spPr bwMode="auto">
          <a:xfrm>
            <a:off x="2915816" y="3795992"/>
            <a:ext cx="2952328" cy="2489848"/>
          </a:xfrm>
          <a:prstGeom prst="rect">
            <a:avLst/>
          </a:prstGeom>
          <a:noFill/>
        </p:spPr>
      </p:pic>
      <p:pic>
        <p:nvPicPr>
          <p:cNvPr id="12" name="Picture 3" descr="C:\Users\Aleksandr\Desktop\Компетенции родителей\шаблон-whiteboard-с-детьми-120702008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7327" t="2616" r="5312" b="9127"/>
          <a:stretch>
            <a:fillRect/>
          </a:stretch>
        </p:blipFill>
        <p:spPr bwMode="auto">
          <a:xfrm>
            <a:off x="6516216" y="332656"/>
            <a:ext cx="2160240" cy="184410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5" name="Picture 3" descr="C:\Users\Aleksandr\Desktop\Компетенции родителей\hello_html_m76a771c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91134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827584" y="2348880"/>
            <a:ext cx="7344816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b="1" dirty="0" smtClean="0">
                <a:solidFill>
                  <a:schemeClr val="tx2"/>
                </a:solidFill>
                <a:latin typeface="+mj-lt"/>
              </a:rPr>
              <a:t>  </a:t>
            </a:r>
            <a:r>
              <a:rPr lang="ru-RU" sz="2000" b="1" dirty="0" smtClean="0">
                <a:solidFill>
                  <a:srgbClr val="FF0000"/>
                </a:solidFill>
                <a:latin typeface="+mj-lt"/>
              </a:rPr>
              <a:t>Образовательный маршрут (Web-навигатор)</a:t>
            </a:r>
            <a:r>
              <a:rPr lang="ru-RU" sz="2000" b="1" dirty="0" smtClean="0">
                <a:solidFill>
                  <a:schemeClr val="tx2"/>
                </a:solidFill>
                <a:latin typeface="+mj-lt"/>
              </a:rPr>
              <a:t> – инструктивные материалы и методические рекомендации по организации целенаправленной образовательной или культурно-просветительской деятельности родителей с детьми в сети Интернет обучающего, воспитательного, развивающего или творческого характера; организации семейного досуга с использованием средств и сервисов ИКТ.</a:t>
            </a:r>
            <a:endParaRPr lang="ru-RU" sz="2000" b="1" dirty="0">
              <a:solidFill>
                <a:schemeClr val="tx2"/>
              </a:solidFill>
              <a:latin typeface="+mj-lt"/>
            </a:endParaRPr>
          </a:p>
        </p:txBody>
      </p:sp>
      <p:pic>
        <p:nvPicPr>
          <p:cNvPr id="7" name="Picture 3" descr="C:\Users\Aleksandr\Desktop\Компетенции родителей\roditeljam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0" y="5301208"/>
            <a:ext cx="1403648" cy="990002"/>
          </a:xfrm>
          <a:prstGeom prst="rect">
            <a:avLst/>
          </a:prstGeom>
          <a:noFill/>
        </p:spPr>
      </p:pic>
      <p:pic>
        <p:nvPicPr>
          <p:cNvPr id="1032" name="Picture 8" descr="C:\Users\Aleksandr\Desktop\м2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260648"/>
            <a:ext cx="4644008" cy="1912562"/>
          </a:xfrm>
          <a:prstGeom prst="rect">
            <a:avLst/>
          </a:prstGeom>
          <a:solidFill>
            <a:srgbClr val="FFFFFF">
              <a:shade val="85000"/>
            </a:srgbClr>
          </a:solidFill>
          <a:ln w="6350" cap="sq">
            <a:solidFill>
              <a:srgbClr val="0070C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36" name="Picture 12" descr="C:\Users\Aleksandr\Desktop\М.1.png"/>
          <p:cNvPicPr>
            <a:picLocks noChangeAspect="1" noChangeArrowheads="1"/>
          </p:cNvPicPr>
          <p:nvPr/>
        </p:nvPicPr>
        <p:blipFill>
          <a:blip r:embed="rId5" cstate="print"/>
          <a:srcRect l="2474" t="6490" r="5305"/>
          <a:stretch>
            <a:fillRect/>
          </a:stretch>
        </p:blipFill>
        <p:spPr bwMode="auto">
          <a:xfrm>
            <a:off x="4860032" y="133746"/>
            <a:ext cx="4032448" cy="2144254"/>
          </a:xfrm>
          <a:prstGeom prst="rect">
            <a:avLst/>
          </a:prstGeom>
          <a:solidFill>
            <a:srgbClr val="FFFFFF">
              <a:shade val="85000"/>
            </a:srgbClr>
          </a:solidFill>
          <a:ln w="12700" cap="sq">
            <a:solidFill>
              <a:schemeClr val="accent1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42" name="Picture 18" descr="C:\Users\Aleksandr\Desktop\М3.png"/>
          <p:cNvPicPr>
            <a:picLocks noChangeAspect="1" noChangeArrowheads="1"/>
          </p:cNvPicPr>
          <p:nvPr/>
        </p:nvPicPr>
        <p:blipFill>
          <a:blip r:embed="rId6" cstate="print"/>
          <a:srcRect l="1152" t="11653" r="4121"/>
          <a:stretch>
            <a:fillRect/>
          </a:stretch>
        </p:blipFill>
        <p:spPr bwMode="auto">
          <a:xfrm>
            <a:off x="1691680" y="4653136"/>
            <a:ext cx="5832648" cy="1980290"/>
          </a:xfrm>
          <a:prstGeom prst="rect">
            <a:avLst/>
          </a:prstGeom>
          <a:solidFill>
            <a:srgbClr val="FFFFFF">
              <a:shade val="85000"/>
            </a:srgbClr>
          </a:solidFill>
          <a:ln w="12700" cap="sq">
            <a:solidFill>
              <a:schemeClr val="accent1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5" name="Picture 3" descr="C:\Users\Aleksandr\Desktop\Компетенции родителей\hello_html_m76a771c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53340"/>
            <a:ext cx="9144000" cy="6911340"/>
          </a:xfrm>
          <a:prstGeom prst="rect">
            <a:avLst/>
          </a:prstGeom>
          <a:noFill/>
        </p:spPr>
      </p:pic>
      <p:pic>
        <p:nvPicPr>
          <p:cNvPr id="7" name="Picture 3" descr="C:\Users\Aleksandr\Desktop\Компетенции родителей\roditeljam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6516216" y="4941168"/>
            <a:ext cx="1798878" cy="126876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179512" y="1"/>
            <a:ext cx="8964488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tx2"/>
                </a:solidFill>
                <a:ea typeface="Times New Roman" pitchFamily="18" charset="0"/>
                <a:cs typeface="Arial" pitchFamily="34" charset="0"/>
              </a:rPr>
              <a:t>  </a:t>
            </a:r>
            <a:r>
              <a:rPr lang="ru-RU" sz="2000" b="1" dirty="0" smtClean="0">
                <a:solidFill>
                  <a:srgbClr val="FF0000"/>
                </a:solidFill>
                <a:ea typeface="Times New Roman" pitchFamily="18" charset="0"/>
                <a:cs typeface="Arial" pitchFamily="34" charset="0"/>
              </a:rPr>
              <a:t>Актуальность</a:t>
            </a:r>
            <a:r>
              <a:rPr lang="ru-RU" sz="2000" b="1" dirty="0" smtClean="0">
                <a:solidFill>
                  <a:schemeClr val="tx2"/>
                </a:solidFill>
                <a:ea typeface="Times New Roman" pitchFamily="18" charset="0"/>
                <a:cs typeface="Arial" pitchFamily="34" charset="0"/>
              </a:rPr>
              <a:t> </a:t>
            </a:r>
          </a:p>
          <a:p>
            <a:pPr algn="just"/>
            <a:r>
              <a:rPr lang="ru-RU" sz="2000" b="1" dirty="0" smtClean="0">
                <a:solidFill>
                  <a:schemeClr val="tx2"/>
                </a:solidFill>
                <a:ea typeface="Times New Roman" pitchFamily="18" charset="0"/>
                <a:cs typeface="Arial" pitchFamily="34" charset="0"/>
              </a:rPr>
              <a:t>Большая часть родителей  активно используют сеть Интернет для работы и для досуга и имеют устойчивые навыки пользователей. При этом, как правило, у них отсутствует опыт использования сети Интернет для решения образовательных задач. </a:t>
            </a:r>
            <a:r>
              <a:rPr lang="ru-RU" sz="2000" b="1" dirty="0" smtClean="0">
                <a:solidFill>
                  <a:schemeClr val="tx2"/>
                </a:solidFill>
                <a:latin typeface="+mj-lt"/>
              </a:rPr>
              <a:t>Отсутствие такого опыта для многих из родителей сегодня и является камнем преткновения, причиной </a:t>
            </a:r>
            <a:r>
              <a:rPr lang="ru-RU" sz="2000" b="1" dirty="0" err="1" smtClean="0">
                <a:solidFill>
                  <a:schemeClr val="tx2"/>
                </a:solidFill>
                <a:latin typeface="+mj-lt"/>
              </a:rPr>
              <a:t>дистанцирования</a:t>
            </a:r>
            <a:r>
              <a:rPr lang="ru-RU" sz="2000" b="1" dirty="0" smtClean="0">
                <a:solidFill>
                  <a:schemeClr val="tx2"/>
                </a:solidFill>
                <a:latin typeface="+mj-lt"/>
              </a:rPr>
              <a:t> от интересов собственного	ребенка. </a:t>
            </a:r>
            <a:endParaRPr lang="ru-RU" sz="2000" b="1" dirty="0" smtClean="0">
              <a:solidFill>
                <a:schemeClr val="tx2"/>
              </a:solidFill>
              <a:cs typeface="Arial" pitchFamily="34" charset="0"/>
            </a:endParaRPr>
          </a:p>
        </p:txBody>
      </p:sp>
      <p:pic>
        <p:nvPicPr>
          <p:cNvPr id="6148" name="Picture 4" descr="C:\Users\Aleksandr\Desktop\М4.png"/>
          <p:cNvPicPr>
            <a:picLocks noChangeAspect="1" noChangeArrowheads="1"/>
          </p:cNvPicPr>
          <p:nvPr/>
        </p:nvPicPr>
        <p:blipFill>
          <a:blip r:embed="rId4" cstate="print">
            <a:lum/>
          </a:blip>
          <a:srcRect/>
          <a:stretch>
            <a:fillRect/>
          </a:stretch>
        </p:blipFill>
        <p:spPr bwMode="auto">
          <a:xfrm>
            <a:off x="179512" y="2132856"/>
            <a:ext cx="3995936" cy="2295525"/>
          </a:xfrm>
          <a:prstGeom prst="rect">
            <a:avLst/>
          </a:prstGeom>
          <a:solidFill>
            <a:srgbClr val="FFFFFF">
              <a:shade val="85000"/>
            </a:srgbClr>
          </a:solidFill>
          <a:ln w="12700" cap="sq">
            <a:solidFill>
              <a:schemeClr val="accent1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100" name="Picture 4" descr="C:\Users\Aleksandr\Desktop\М15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051720" y="4534294"/>
            <a:ext cx="3816424" cy="2323706"/>
          </a:xfrm>
          <a:prstGeom prst="rect">
            <a:avLst/>
          </a:prstGeom>
          <a:noFill/>
          <a:ln w="19050">
            <a:solidFill>
              <a:schemeClr val="accent1"/>
            </a:solidFill>
          </a:ln>
        </p:spPr>
      </p:pic>
      <p:pic>
        <p:nvPicPr>
          <p:cNvPr id="4102" name="Picture 6" descr="C:\Users\Aleksandr\Desktop\М16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229251" y="1988840"/>
            <a:ext cx="4914749" cy="2448272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  <p:pic>
        <p:nvPicPr>
          <p:cNvPr id="12" name="Picture 3" descr="C:\Users\Aleksandr\Desktop\Компетенции родителей\шаблон-whiteboard-с-детьми-120702008.jpg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7327" t="2616" r="5312" b="9127"/>
          <a:stretch>
            <a:fillRect/>
          </a:stretch>
        </p:blipFill>
        <p:spPr bwMode="auto">
          <a:xfrm>
            <a:off x="259051" y="4941168"/>
            <a:ext cx="1576645" cy="129614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5" name="Picture 3" descr="C:\Users\Aleksandr\Desktop\Компетенции родителей\hello_html_m76a771c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91134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0" y="0"/>
            <a:ext cx="882047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FF0000"/>
                </a:solidFill>
                <a:latin typeface="+mj-lt"/>
              </a:rPr>
              <a:t>Цель работы:</a:t>
            </a:r>
          </a:p>
          <a:p>
            <a:pPr lvl="0" algn="just"/>
            <a:r>
              <a:rPr lang="ru-RU" sz="2000" b="1" dirty="0" smtClean="0">
                <a:solidFill>
                  <a:schemeClr val="tx2"/>
                </a:solidFill>
                <a:latin typeface="+mj-lt"/>
              </a:rPr>
              <a:t>       создание специализированного материала для работы с  родителями в совместной с детьми деятельности, повышение уровня информированности родителей о возможных способах организации взаимодействия родителей с детьми в сети Интернет посредством вовлечения их в совместную продуктивную деятельность.</a:t>
            </a:r>
            <a:endParaRPr lang="ru-RU" sz="2000" b="1" dirty="0">
              <a:solidFill>
                <a:schemeClr val="tx2"/>
              </a:solidFill>
              <a:latin typeface="+mj-lt"/>
            </a:endParaRPr>
          </a:p>
        </p:txBody>
      </p:sp>
      <p:pic>
        <p:nvPicPr>
          <p:cNvPr id="4100" name="Picture 4" descr="C:\Users\Aleksandr\Desktop\М6.png"/>
          <p:cNvPicPr>
            <a:picLocks noChangeAspect="1" noChangeArrowheads="1"/>
          </p:cNvPicPr>
          <p:nvPr/>
        </p:nvPicPr>
        <p:blipFill>
          <a:blip r:embed="rId3" cstate="print"/>
          <a:srcRect l="996" t="6690" r="2410"/>
          <a:stretch>
            <a:fillRect/>
          </a:stretch>
        </p:blipFill>
        <p:spPr bwMode="auto">
          <a:xfrm>
            <a:off x="4427984" y="2060848"/>
            <a:ext cx="4505387" cy="2591257"/>
          </a:xfrm>
          <a:prstGeom prst="rect">
            <a:avLst/>
          </a:prstGeom>
          <a:solidFill>
            <a:srgbClr val="FFFFFF">
              <a:shade val="85000"/>
            </a:srgbClr>
          </a:solidFill>
          <a:ln w="28575" cap="sq">
            <a:solidFill>
              <a:schemeClr val="accent1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" name="Picture 3" descr="C:\Users\Aleksandr\Desktop\М14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1916832"/>
            <a:ext cx="3995936" cy="2601053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</p:pic>
      <p:pic>
        <p:nvPicPr>
          <p:cNvPr id="3077" name="Picture 5" descr="C:\Users\Aleksandr\Desktop\копат 1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3528" y="4711737"/>
            <a:ext cx="3888432" cy="2146263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</p:pic>
      <p:pic>
        <p:nvPicPr>
          <p:cNvPr id="3079" name="Picture 7" descr="C:\Users\Aleksandr\Desktop\копат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076056" y="4786743"/>
            <a:ext cx="2616324" cy="2071257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  <p:sp>
        <p:nvSpPr>
          <p:cNvPr id="13" name="Стрелка вправо 12"/>
          <p:cNvSpPr/>
          <p:nvPr/>
        </p:nvSpPr>
        <p:spPr>
          <a:xfrm>
            <a:off x="4283968" y="5517232"/>
            <a:ext cx="648072" cy="7200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5" name="Picture 3" descr="C:\Users\Aleksandr\Desktop\Компетенции родителей\hello_html_m76a771c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911340"/>
          </a:xfrm>
          <a:prstGeom prst="rect">
            <a:avLst/>
          </a:prstGeom>
          <a:noFill/>
        </p:spPr>
      </p:pic>
      <p:pic>
        <p:nvPicPr>
          <p:cNvPr id="7" name="Picture 3" descr="C:\Users\Aleksandr\Desktop\Компетенции родителей\roditeljam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179512" y="0"/>
            <a:ext cx="2160240" cy="1523631"/>
          </a:xfrm>
          <a:prstGeom prst="rect">
            <a:avLst/>
          </a:prstGeom>
          <a:noFill/>
        </p:spPr>
      </p:pic>
      <p:sp>
        <p:nvSpPr>
          <p:cNvPr id="5122" name="Rectangle 2"/>
          <p:cNvSpPr>
            <a:spLocks noChangeArrowheads="1"/>
          </p:cNvSpPr>
          <p:nvPr/>
        </p:nvSpPr>
        <p:spPr bwMode="auto">
          <a:xfrm>
            <a:off x="1331640" y="332656"/>
            <a:ext cx="7632848" cy="44012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+mj-lt"/>
                <a:ea typeface="Times New Roman" pitchFamily="18" charset="0"/>
                <a:cs typeface="Arial" pitchFamily="34" charset="0"/>
              </a:rPr>
              <a:t>Разрабатывая образовательный маршрут, необходимо следовать определенным принципам: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+mj-lt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Качество рекомендуемых ресурсов (содержательная ценность, соответствие возрастным особенностям целевой аудитории и т.п.).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Наличие цели, планируемых результатов и, по возможности, инструментов их оценивания (родители должны четко видеть цель, должна быть понятна ключевая идея предлагаемых способов организации совместной продуктивной деятельности в сети Интернет).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Наличие единой сюжетной линии или темы (нельзя ограничиваться перечислением «полезных ссылок»).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Рекомендации для родителей должны быть написаны простым доступным языком.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2"/>
              </a:solidFill>
              <a:effectLst/>
              <a:latin typeface="+mj-lt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2"/>
              </a:solidFill>
              <a:effectLst/>
              <a:latin typeface="+mj-lt"/>
              <a:cs typeface="Arial" pitchFamily="34" charset="0"/>
            </a:endParaRPr>
          </a:p>
        </p:txBody>
      </p:sp>
      <p:pic>
        <p:nvPicPr>
          <p:cNvPr id="8" name="Picture 3" descr="C:\Users\Aleksandr\Desktop\Компетенции родителей\шаблон-whiteboard-с-детьми-120702008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7327" t="2616" r="5312" b="9127"/>
          <a:stretch>
            <a:fillRect/>
          </a:stretch>
        </p:blipFill>
        <p:spPr bwMode="auto">
          <a:xfrm>
            <a:off x="6012160" y="4221088"/>
            <a:ext cx="2329784" cy="1988840"/>
          </a:xfrm>
          <a:prstGeom prst="rect">
            <a:avLst/>
          </a:prstGeom>
          <a:noFill/>
        </p:spPr>
      </p:pic>
      <p:pic>
        <p:nvPicPr>
          <p:cNvPr id="5126" name="Picture 6" descr="C:\Users\Aleksandr\Desktop\М5.png"/>
          <p:cNvPicPr>
            <a:picLocks noChangeAspect="1" noChangeArrowheads="1"/>
          </p:cNvPicPr>
          <p:nvPr/>
        </p:nvPicPr>
        <p:blipFill>
          <a:blip r:embed="rId5" cstate="print"/>
          <a:srcRect l="3693"/>
          <a:stretch>
            <a:fillRect/>
          </a:stretch>
        </p:blipFill>
        <p:spPr bwMode="auto">
          <a:xfrm>
            <a:off x="323528" y="4437112"/>
            <a:ext cx="5112568" cy="2420888"/>
          </a:xfrm>
          <a:prstGeom prst="rect">
            <a:avLst/>
          </a:prstGeom>
          <a:solidFill>
            <a:srgbClr val="FFFFFF">
              <a:shade val="85000"/>
            </a:srgbClr>
          </a:solidFill>
          <a:ln w="12700" cap="sq">
            <a:solidFill>
              <a:schemeClr val="accent1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5" name="Picture 3" descr="C:\Users\Aleksandr\Desktop\Компетенции родителей\hello_html_m76a771c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911340"/>
          </a:xfrm>
          <a:prstGeom prst="rect">
            <a:avLst/>
          </a:prstGeom>
          <a:noFill/>
        </p:spPr>
      </p:pic>
      <p:pic>
        <p:nvPicPr>
          <p:cNvPr id="7" name="Picture 3" descr="C:\Users\Aleksandr\Desktop\Компетенции родителей\roditeljam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6084168" y="4847934"/>
            <a:ext cx="1944216" cy="1371268"/>
          </a:xfrm>
          <a:prstGeom prst="rect">
            <a:avLst/>
          </a:prstGeom>
          <a:noFill/>
        </p:spPr>
      </p:pic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395536" y="568424"/>
            <a:ext cx="8352928" cy="52937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+mj-lt"/>
                <a:ea typeface="Times New Roman" pitchFamily="18" charset="0"/>
                <a:cs typeface="Arial" pitchFamily="34" charset="0"/>
              </a:rPr>
              <a:t>Электронный образовательный маршрут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Times New Roman" pitchFamily="18" charset="0"/>
                <a:cs typeface="Arial" pitchFamily="34" charset="0"/>
              </a:rPr>
              <a:t>может быть как индивидуальным, предназначенным для одного ребенка по определенной теме, так и групповым. Например, для детей с одинаковым диагнозом по заключению ПМПК (ОНР - 3 </a:t>
            </a:r>
            <a:r>
              <a:rPr kumimoji="0" lang="ru-RU" sz="2000" b="1" i="0" u="none" strike="noStrike" cap="none" normalizeH="0" baseline="0" dirty="0" err="1" smtClean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Times New Roman" pitchFamily="18" charset="0"/>
                <a:cs typeface="Arial" pitchFamily="34" charset="0"/>
              </a:rPr>
              <a:t>ур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Times New Roman" pitchFamily="18" charset="0"/>
                <a:cs typeface="Arial" pitchFamily="34" charset="0"/>
              </a:rPr>
              <a:t>., ЗПР и т.д.).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+mj-lt"/>
                <a:ea typeface="Times New Roman" pitchFamily="18" charset="0"/>
                <a:cs typeface="Arial" pitchFamily="34" charset="0"/>
              </a:rPr>
              <a:t>Материал может быть предложен для детей определенного возраста, например: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+mj-lt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для детей старшего дошкольного возраста по определенной теме;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 может не иметь ограничений по возрасту;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 может быть представлен материал с различным уровнем сложности, в зависимости от возраста и развития ребенка.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2"/>
              </a:solidFill>
              <a:effectLst/>
              <a:latin typeface="+mj-lt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+mj-lt"/>
                <a:ea typeface="Times New Roman" pitchFamily="18" charset="0"/>
                <a:cs typeface="Arial" pitchFamily="34" charset="0"/>
              </a:rPr>
              <a:t>Электронный образовательный маршрут может быть рассчитан на разные промежутки времени: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+mj-lt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по определенной лексической теме – на неделю, с пошаговым выполнением,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 может быть распределен по дням недели,  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не иметь временных ограничений.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2"/>
              </a:solidFill>
              <a:effectLst/>
              <a:latin typeface="+mj-lt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5" name="Picture 3" descr="C:\Users\Aleksandr\Desktop\Компетенции родителей\hello_html_m76a771c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911340"/>
          </a:xfrm>
          <a:prstGeom prst="rect">
            <a:avLst/>
          </a:prstGeom>
          <a:noFill/>
        </p:spPr>
      </p:pic>
      <p:pic>
        <p:nvPicPr>
          <p:cNvPr id="4" name="Picture 3" descr="C:\Users\Aleksandr\Desktop\Компетенции родителей\roditeljam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3131840" y="5589240"/>
            <a:ext cx="1512168" cy="1066542"/>
          </a:xfrm>
          <a:prstGeom prst="rect">
            <a:avLst/>
          </a:prstGeom>
          <a:noFill/>
        </p:spPr>
      </p:pic>
      <p:pic>
        <p:nvPicPr>
          <p:cNvPr id="11266" name="Picture 2" descr="C:\Users\Aleksandr\Desktop\м7.png"/>
          <p:cNvPicPr>
            <a:picLocks noChangeAspect="1" noChangeArrowheads="1"/>
          </p:cNvPicPr>
          <p:nvPr/>
        </p:nvPicPr>
        <p:blipFill>
          <a:blip r:embed="rId4" cstate="print"/>
          <a:srcRect b="4054"/>
          <a:stretch>
            <a:fillRect/>
          </a:stretch>
        </p:blipFill>
        <p:spPr bwMode="auto">
          <a:xfrm>
            <a:off x="323528" y="260648"/>
            <a:ext cx="8352928" cy="5112568"/>
          </a:xfrm>
          <a:prstGeom prst="rect">
            <a:avLst/>
          </a:prstGeom>
          <a:solidFill>
            <a:srgbClr val="FFFFFF">
              <a:shade val="85000"/>
            </a:srgbClr>
          </a:solidFill>
          <a:ln w="28575" cap="sq">
            <a:solidFill>
              <a:schemeClr val="accent1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5" name="Picture 3" descr="C:\Users\Aleksandr\Desktop\Компетенции родителей\hello_html_m76a771c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53340"/>
            <a:ext cx="9144000" cy="6911340"/>
          </a:xfrm>
          <a:prstGeom prst="rect">
            <a:avLst/>
          </a:prstGeom>
          <a:noFill/>
        </p:spPr>
      </p:pic>
      <p:pic>
        <p:nvPicPr>
          <p:cNvPr id="4" name="Picture 3" descr="C:\Users\Aleksandr\Desktop\Компетенции родителей\roditeljam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7308304" y="188640"/>
            <a:ext cx="1607845" cy="1134024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179512" y="0"/>
            <a:ext cx="7200800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b="1" dirty="0" smtClean="0">
                <a:solidFill>
                  <a:srgbClr val="FF0000"/>
                </a:solidFill>
                <a:latin typeface="+mj-lt"/>
              </a:rPr>
              <a:t>Маршруты</a:t>
            </a:r>
            <a:r>
              <a:rPr lang="ru-RU" sz="2000" b="1" dirty="0" smtClean="0">
                <a:solidFill>
                  <a:schemeClr val="tx2"/>
                </a:solidFill>
                <a:latin typeface="+mj-lt"/>
              </a:rPr>
              <a:t> должны быть : </a:t>
            </a:r>
          </a:p>
          <a:p>
            <a:pPr algn="just"/>
            <a:r>
              <a:rPr lang="ru-RU" sz="2000" b="1" dirty="0" smtClean="0">
                <a:solidFill>
                  <a:srgbClr val="FF0000"/>
                </a:solidFill>
                <a:latin typeface="+mj-lt"/>
              </a:rPr>
              <a:t>во-первых,</a:t>
            </a:r>
            <a:r>
              <a:rPr lang="ru-RU" sz="2000" b="1" dirty="0" smtClean="0">
                <a:solidFill>
                  <a:schemeClr val="tx2"/>
                </a:solidFill>
                <a:latin typeface="+mj-lt"/>
              </a:rPr>
              <a:t> технологичны, т.е. воспроизводимы родителями. Прозрачность маршрута для родителей – залог успешного его прохождения, а значит, и образовательных результатов ребенка. </a:t>
            </a:r>
            <a:endParaRPr lang="ru-RU" sz="2000" b="1" dirty="0">
              <a:solidFill>
                <a:schemeClr val="tx2"/>
              </a:solidFill>
              <a:latin typeface="+mj-lt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403648" y="1700808"/>
            <a:ext cx="7272808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b="1" dirty="0" smtClean="0">
                <a:solidFill>
                  <a:srgbClr val="FF0000"/>
                </a:solidFill>
                <a:latin typeface="+mj-lt"/>
              </a:rPr>
              <a:t>Во-вторых, </a:t>
            </a:r>
            <a:r>
              <a:rPr lang="ru-RU" sz="2000" b="1" dirty="0" smtClean="0">
                <a:solidFill>
                  <a:schemeClr val="tx2"/>
                </a:solidFill>
                <a:latin typeface="+mj-lt"/>
              </a:rPr>
              <a:t>безусловно значительно выигрывают маршруты, имеющие четкую цель и единую сюжетную линию (перечислением «полезных» ссылок нельзя ограничиваться!). Понятно, что в этом случае родитель работает на определенный результат.</a:t>
            </a:r>
          </a:p>
        </p:txBody>
      </p:sp>
      <p:pic>
        <p:nvPicPr>
          <p:cNvPr id="1031" name="Picture 7" descr="C:\Users\Aleksandr\Desktop\М10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43808" y="3284984"/>
            <a:ext cx="5688632" cy="3377364"/>
          </a:xfrm>
          <a:prstGeom prst="rect">
            <a:avLst/>
          </a:prstGeom>
          <a:solidFill>
            <a:srgbClr val="FFFFFF">
              <a:shade val="85000"/>
            </a:srgbClr>
          </a:solidFill>
          <a:ln w="12700" cap="sq">
            <a:solidFill>
              <a:srgbClr val="0070C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3" name="Picture 3" descr="C:\Users\Aleksandr\Desktop\Компетенции родителей\шаблон-whiteboard-с-детьми-120702008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7327" t="2616" r="5312" b="9127"/>
          <a:stretch>
            <a:fillRect/>
          </a:stretch>
        </p:blipFill>
        <p:spPr bwMode="auto">
          <a:xfrm>
            <a:off x="467544" y="4077072"/>
            <a:ext cx="1752881" cy="149636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5" name="Picture 3" descr="C:\Users\Aleksandr\Desktop\Компетенции родителей\hello_html_m76a771c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53340"/>
            <a:ext cx="9144000" cy="691134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0" y="2996952"/>
            <a:ext cx="356388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FF0000"/>
                </a:solidFill>
                <a:latin typeface="+mj-lt"/>
              </a:rPr>
              <a:t>В-четвертых,</a:t>
            </a:r>
            <a:r>
              <a:rPr lang="ru-RU" sz="2000" b="1" dirty="0" smtClean="0">
                <a:solidFill>
                  <a:schemeClr val="tx2"/>
                </a:solidFill>
                <a:latin typeface="+mj-lt"/>
              </a:rPr>
              <a:t>	</a:t>
            </a:r>
          </a:p>
          <a:p>
            <a:pPr algn="just"/>
            <a:r>
              <a:rPr lang="ru-RU" sz="2000" b="1" dirty="0" smtClean="0">
                <a:solidFill>
                  <a:schemeClr val="tx2"/>
                </a:solidFill>
                <a:latin typeface="+mj-lt"/>
              </a:rPr>
              <a:t>с особой осторожностью	  надо проектировать	 предметные маршруты,	  делегируя родителям	  обучающие функции. </a:t>
            </a:r>
            <a:endParaRPr lang="ru-RU" sz="2000" b="1" dirty="0">
              <a:solidFill>
                <a:srgbClr val="FF0000"/>
              </a:solidFill>
              <a:latin typeface="+mj-lt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220072" y="1052736"/>
            <a:ext cx="360040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b="1" dirty="0" smtClean="0">
                <a:solidFill>
                  <a:srgbClr val="FF0000"/>
                </a:solidFill>
              </a:rPr>
              <a:t>В-третьих,</a:t>
            </a:r>
            <a:r>
              <a:rPr lang="ru-RU" sz="2000" b="1" dirty="0" smtClean="0">
                <a:solidFill>
                  <a:schemeClr val="tx2"/>
                </a:solidFill>
              </a:rPr>
              <a:t> серьезно надо задуматься о педагогическом дизайне. </a:t>
            </a:r>
            <a:endParaRPr lang="ru-RU" sz="2000" dirty="0"/>
          </a:p>
        </p:txBody>
      </p:sp>
      <p:pic>
        <p:nvPicPr>
          <p:cNvPr id="27654" name="Picture 6" descr="C:\Users\Aleksandr\Desktop\М8.dib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0"/>
            <a:ext cx="4896544" cy="2373585"/>
          </a:xfrm>
          <a:prstGeom prst="rect">
            <a:avLst/>
          </a:prstGeom>
          <a:solidFill>
            <a:srgbClr val="FFFFFF">
              <a:shade val="85000"/>
            </a:srgbClr>
          </a:solidFill>
          <a:ln w="12700" cap="sq">
            <a:solidFill>
              <a:schemeClr val="accent1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1" name="Picture 3" descr="C:\Users\Aleksandr\Desktop\Компетенции родителей\roditeljam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539552" y="5651974"/>
            <a:ext cx="1709932" cy="1206026"/>
          </a:xfrm>
          <a:prstGeom prst="rect">
            <a:avLst/>
          </a:prstGeom>
          <a:noFill/>
        </p:spPr>
      </p:pic>
      <p:pic>
        <p:nvPicPr>
          <p:cNvPr id="27658" name="Picture 10" descr="C:\Users\Aleksandr\Desktop\М8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779912" y="2996952"/>
            <a:ext cx="5129258" cy="3174264"/>
          </a:xfrm>
          <a:prstGeom prst="rect">
            <a:avLst/>
          </a:prstGeom>
          <a:solidFill>
            <a:srgbClr val="FFFFFF">
              <a:shade val="85000"/>
            </a:srgbClr>
          </a:solidFill>
          <a:ln w="19050" cap="sq">
            <a:solidFill>
              <a:schemeClr val="accent1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986</TotalTime>
  <Words>242</Words>
  <Application>Microsoft Office PowerPoint</Application>
  <PresentationFormat>Экран (4:3)</PresentationFormat>
  <Paragraphs>36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Aleksandr</dc:creator>
  <cp:lastModifiedBy>Aleksandr</cp:lastModifiedBy>
  <cp:revision>96</cp:revision>
  <dcterms:created xsi:type="dcterms:W3CDTF">2020-11-24T16:08:28Z</dcterms:created>
  <dcterms:modified xsi:type="dcterms:W3CDTF">2021-11-26T07:19:21Z</dcterms:modified>
</cp:coreProperties>
</file>