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6" r:id="rId1"/>
  </p:sldMasterIdLst>
  <p:notesMasterIdLst>
    <p:notesMasterId r:id="rId13"/>
  </p:notesMasterIdLst>
  <p:sldIdLst>
    <p:sldId id="289" r:id="rId2"/>
    <p:sldId id="303" r:id="rId3"/>
    <p:sldId id="296" r:id="rId4"/>
    <p:sldId id="302" r:id="rId5"/>
    <p:sldId id="305" r:id="rId6"/>
    <p:sldId id="299" r:id="rId7"/>
    <p:sldId id="301" r:id="rId8"/>
    <p:sldId id="304" r:id="rId9"/>
    <p:sldId id="306" r:id="rId10"/>
    <p:sldId id="307" r:id="rId11"/>
    <p:sldId id="308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576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9AD"/>
    <a:srgbClr val="007A37"/>
    <a:srgbClr val="5AF469"/>
    <a:srgbClr val="004C00"/>
    <a:srgbClr val="17134D"/>
    <a:srgbClr val="003399"/>
    <a:srgbClr val="2C2274"/>
    <a:srgbClr val="990000"/>
    <a:srgbClr val="004200"/>
    <a:srgbClr val="0032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87" autoAdjust="0"/>
    <p:restoredTop sz="94714" autoAdjust="0"/>
  </p:normalViewPr>
  <p:slideViewPr>
    <p:cSldViewPr>
      <p:cViewPr varScale="1">
        <p:scale>
          <a:sx n="69" d="100"/>
          <a:sy n="69" d="100"/>
        </p:scale>
        <p:origin x="-1278" y="-102"/>
      </p:cViewPr>
      <p:guideLst>
        <p:guide orient="horz" pos="2160"/>
        <p:guide pos="57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E88B16-F10E-4A9B-828A-5E335D669792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B5C85-CCEB-4C03-AADD-05BF1E005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6864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9F8F9A-B7F4-4586-8B8B-DFA4A9DDD7D1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73D6AC-4D21-44FB-8585-44A4B778C3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7919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A0DAA7-F249-4D2C-A5FE-52EE083ECBEC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AF8EB3-0DB7-4B37-9E19-2D0D45E088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6033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A0DAA7-F249-4D2C-A5FE-52EE083ECBEC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AF8EB3-0DB7-4B37-9E19-2D0D45E088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27368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A0DAA7-F249-4D2C-A5FE-52EE083ECBEC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AF8EB3-0DB7-4B37-9E19-2D0D45E088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1948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A0DAA7-F249-4D2C-A5FE-52EE083ECBEC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AF8EB3-0DB7-4B37-9E19-2D0D45E088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84734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A0DAA7-F249-4D2C-A5FE-52EE083ECBEC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AF8EB3-0DB7-4B37-9E19-2D0D45E088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5935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F13AFC-8085-4378-90C6-F1CF2DBB0F15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F5F2D2-E8D1-426E-A6A0-7ADB5C78A1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3705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41844-99B8-4842-866E-AB2A3217C7E9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8C46E7-2B54-4F3B-A3C3-39E1FC02D9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0301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CE10D-8964-4FA7-A73E-CDFEC8D7CDB6}" type="datetimeFigureOut">
              <a:rPr lang="ru-RU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F94CA-00E2-4800-917E-93C0B5B06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9571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CA68A9-63A2-4B65-B6F1-58FD2654B685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0AAC99-9FD7-43D0-AA7A-F0EC46F9CF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2025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787686-D222-4C44-9BE5-6632B81FDBC2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9F7FCC-F6C4-4434-BD9B-C7CF1E957E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1379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47369A-B163-4FEC-8C0F-94ADA052542A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A6A427-7CF9-43D6-B842-D9BCD57B12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8912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0682FE-361B-496D-AE55-1FC79110E436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7DC20E-7C49-426C-BB1E-AC6E740EBB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3256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A1B431-B041-4F17-B47E-04CC3C1032CD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E66AB0-8C86-40E8-A884-B141D427FB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7924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93B6D3-6554-4D0D-B236-586DA96F8ECC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47C368-E94B-47B1-B941-7353F066CC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6313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9433E8-2B51-4E59-823D-52439510CAE2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3508C5-ABB5-4291-9204-308E0405C8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4724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69B220-0FB0-4D75-A9E8-11E8ABEBC76C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B96962-A834-43D2-BCB2-C49497FCB5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3396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A0DAA7-F249-4D2C-A5FE-52EE083ECBEC}" type="datetimeFigureOut">
              <a:rPr lang="ru-RU" smtClean="0"/>
              <a:pPr>
                <a:defRPr/>
              </a:pPr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BFAF8EB3-0DB7-4B37-9E19-2D0D45E088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6270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  <p:sldLayoutId id="214748378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03809453"/>
              </p:ext>
            </p:extLst>
          </p:nvPr>
        </p:nvGraphicFramePr>
        <p:xfrm>
          <a:off x="7668344" y="188640"/>
          <a:ext cx="1152127" cy="1152128"/>
        </p:xfrm>
        <a:graphic>
          <a:graphicData uri="http://schemas.openxmlformats.org/presentationml/2006/ole">
            <p:oleObj spid="_x0000_s1064" r:id="rId3" imgW="7144512" imgH="7144512" progId="">
              <p:embed/>
            </p:oleObj>
          </a:graphicData>
        </a:graphic>
      </p:graphicFrame>
      <p:sp>
        <p:nvSpPr>
          <p:cNvPr id="7" name="Объект 3"/>
          <p:cNvSpPr>
            <a:spLocks noGrp="1"/>
          </p:cNvSpPr>
          <p:nvPr>
            <p:ph sz="quarter" idx="1"/>
          </p:nvPr>
        </p:nvSpPr>
        <p:spPr>
          <a:xfrm>
            <a:off x="2123728" y="5157192"/>
            <a:ext cx="6845620" cy="798216"/>
          </a:xfrm>
        </p:spPr>
        <p:txBody>
          <a:bodyPr>
            <a:normAutofit lnSpcReduction="10000"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endParaRPr lang="ru-RU" sz="16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0"/>
              </a:spcBef>
            </a:pPr>
            <a:r>
              <a:rPr lang="ru-RU" sz="1600" dirty="0" err="1" smtClean="0">
                <a:solidFill>
                  <a:srgbClr val="002060"/>
                </a:solidFill>
                <a:latin typeface="TruthCYR Medium" pitchFamily="50" charset="-52"/>
              </a:rPr>
              <a:t>Компанцева</a:t>
            </a:r>
            <a:r>
              <a:rPr lang="ru-RU" sz="1600" dirty="0" smtClean="0">
                <a:solidFill>
                  <a:srgbClr val="002060"/>
                </a:solidFill>
                <a:latin typeface="TruthCYR Medium" pitchFamily="50" charset="-52"/>
              </a:rPr>
              <a:t> Марина </a:t>
            </a:r>
            <a:r>
              <a:rPr lang="ru-RU" sz="1600" dirty="0" smtClean="0">
                <a:solidFill>
                  <a:srgbClr val="002060"/>
                </a:solidFill>
                <a:latin typeface="TruthCYR Medium" pitchFamily="50" charset="-52"/>
              </a:rPr>
              <a:t>Алексеевна - </a:t>
            </a:r>
            <a:r>
              <a:rPr lang="ru-RU" sz="1600" dirty="0" smtClean="0">
                <a:solidFill>
                  <a:srgbClr val="002060"/>
                </a:solidFill>
                <a:latin typeface="TruthCYR Medium" pitchFamily="50" charset="-52"/>
              </a:rPr>
              <a:t>учитель-дефектолог</a:t>
            </a:r>
          </a:p>
          <a:p>
            <a:pPr algn="r"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  <a:latin typeface="TruthCYR Medium" pitchFamily="50" charset="-52"/>
              </a:rPr>
              <a:t>  </a:t>
            </a:r>
            <a:r>
              <a:rPr lang="ru-RU" sz="1600" dirty="0" smtClean="0">
                <a:solidFill>
                  <a:srgbClr val="002060"/>
                </a:solidFill>
                <a:latin typeface="TruthCYR Medium" pitchFamily="50" charset="-52"/>
              </a:rPr>
              <a:t>Кузьмичёва </a:t>
            </a:r>
            <a:r>
              <a:rPr lang="ru-RU" sz="1600" dirty="0" smtClean="0">
                <a:solidFill>
                  <a:srgbClr val="002060"/>
                </a:solidFill>
                <a:latin typeface="TruthCYR Medium" pitchFamily="50" charset="-52"/>
              </a:rPr>
              <a:t>Оксана </a:t>
            </a:r>
            <a:r>
              <a:rPr lang="ru-RU" sz="1600" dirty="0" smtClean="0">
                <a:solidFill>
                  <a:srgbClr val="002060"/>
                </a:solidFill>
                <a:latin typeface="TruthCYR Medium" pitchFamily="50" charset="-52"/>
              </a:rPr>
              <a:t>Викторовна</a:t>
            </a:r>
            <a:r>
              <a:rPr lang="ru-RU" sz="1600" dirty="0" smtClean="0">
                <a:solidFill>
                  <a:srgbClr val="007A37"/>
                </a:solidFill>
                <a:latin typeface="TruthCYR Medium" pitchFamily="50" charset="-52"/>
              </a:rPr>
              <a:t> –</a:t>
            </a:r>
            <a:r>
              <a:rPr lang="ru-RU" sz="1600" dirty="0" smtClean="0">
                <a:solidFill>
                  <a:srgbClr val="002060"/>
                </a:solidFill>
                <a:latin typeface="TruthCYR Medium" pitchFamily="50" charset="-52"/>
              </a:rPr>
              <a:t> учитель-логопед  </a:t>
            </a:r>
            <a:endParaRPr lang="ru-RU" sz="1600" dirty="0">
              <a:solidFill>
                <a:srgbClr val="002060"/>
              </a:solidFill>
              <a:latin typeface="TruthCYR Medium" pitchFamily="50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2348880"/>
            <a:ext cx="6552728" cy="2196244"/>
          </a:xfrm>
          <a:prstGeom prst="rect">
            <a:avLst/>
          </a:prstGeom>
          <a:solidFill>
            <a:srgbClr val="CCE9AD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ruthCYR Medium" pitchFamily="50" charset="-52"/>
              </a:rPr>
              <a:t>«</a:t>
            </a:r>
            <a:r>
              <a:rPr lang="ru-RU" sz="2000" dirty="0" smtClean="0">
                <a:solidFill>
                  <a:srgbClr val="002060"/>
                </a:solidFill>
                <a:latin typeface="TruthCYR Medium" pitchFamily="50" charset="-52"/>
              </a:rPr>
              <a:t>Использование цифровых образовательных ресурсов для </a:t>
            </a:r>
            <a:r>
              <a:rPr lang="ru-RU" sz="2000" dirty="0" smtClean="0">
                <a:solidFill>
                  <a:srgbClr val="002060"/>
                </a:solidFill>
                <a:latin typeface="TruthCYR Medium" pitchFamily="50" charset="-52"/>
              </a:rPr>
              <a:t>педагогов, </a:t>
            </a:r>
            <a:endParaRPr lang="ru-RU" sz="2000" dirty="0" smtClean="0">
              <a:solidFill>
                <a:srgbClr val="002060"/>
              </a:solidFill>
              <a:latin typeface="TruthCYR Medium" pitchFamily="50" charset="-52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ruthCYR Medium" pitchFamily="50" charset="-52"/>
              </a:rPr>
              <a:t>к</a:t>
            </a:r>
            <a:r>
              <a:rPr lang="ru-RU" sz="2000" dirty="0" smtClean="0">
                <a:solidFill>
                  <a:srgbClr val="002060"/>
                </a:solidFill>
                <a:latin typeface="TruthCYR Medium" pitchFamily="50" charset="-52"/>
              </a:rPr>
              <a:t>ак эффективный метод в работе с обучающимися с ОВЗ и их родителями»</a:t>
            </a:r>
            <a:endParaRPr lang="ru-RU" sz="2000" dirty="0">
              <a:solidFill>
                <a:srgbClr val="002060"/>
              </a:solidFill>
              <a:latin typeface="TruthCYR Medium" pitchFamily="50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0"/>
            <a:ext cx="3361264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Users\111\Desktop\Заявка на интернет-форум\Рисунок №10 Итог.jpg"/>
          <p:cNvPicPr>
            <a:picLocks noChangeAspect="1" noChangeArrowheads="1"/>
          </p:cNvPicPr>
          <p:nvPr/>
        </p:nvPicPr>
        <p:blipFill>
          <a:blip r:embed="rId2" cstate="print"/>
          <a:srcRect l="12336" r="12770"/>
          <a:stretch>
            <a:fillRect/>
          </a:stretch>
        </p:blipFill>
        <p:spPr bwMode="auto">
          <a:xfrm>
            <a:off x="899592" y="1340768"/>
            <a:ext cx="6120680" cy="45947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51720" y="404664"/>
            <a:ext cx="4392488" cy="648072"/>
          </a:xfrm>
          <a:prstGeom prst="rect">
            <a:avLst/>
          </a:prstGeom>
          <a:solidFill>
            <a:srgbClr val="CCE9AD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«ПЕРСОНАЛЬНАЯ ВЫСТАВКА»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Users\111\Desktop\Заявка на интернет-форум\Рисунок №11 Советы от специалист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601075" cy="42751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404664"/>
            <a:ext cx="6912768" cy="648072"/>
          </a:xfrm>
          <a:prstGeom prst="rect">
            <a:avLst/>
          </a:prstGeom>
          <a:solidFill>
            <a:srgbClr val="CCE9AD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«ВЗАИМОДЕЙСТВИЕ СО СПЕЦИЛИСТАМИ!»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quarter" idx="1"/>
          </p:nvPr>
        </p:nvSpPr>
        <p:spPr>
          <a:xfrm>
            <a:off x="395536" y="1124744"/>
            <a:ext cx="7056784" cy="223224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ruthCYR Medium" pitchFamily="50" charset="-52"/>
              </a:rPr>
              <a:t>Цель:</a:t>
            </a:r>
            <a:r>
              <a:rPr lang="ru-RU" sz="2000" b="1" dirty="0">
                <a:solidFill>
                  <a:srgbClr val="C00000"/>
                </a:solidFill>
                <a:latin typeface="TruthCYR Medium" pitchFamily="50" charset="-52"/>
                <a:ea typeface="Times New Roman" panose="02020603050405020304" pitchFamily="18" charset="0"/>
              </a:rPr>
              <a:t> </a:t>
            </a:r>
            <a:endParaRPr lang="ru-RU" sz="2000" b="1" dirty="0" smtClean="0">
              <a:solidFill>
                <a:srgbClr val="C00000"/>
              </a:solidFill>
              <a:latin typeface="TruthCYR Medium" pitchFamily="50" charset="-52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TruthCYR Medium" pitchFamily="50" charset="-52"/>
                <a:ea typeface="Times New Roman" panose="02020603050405020304" pitchFamily="18" charset="0"/>
              </a:rPr>
              <a:t>применение </a:t>
            </a:r>
            <a:r>
              <a:rPr lang="ru-RU" sz="2000" dirty="0">
                <a:solidFill>
                  <a:srgbClr val="002060"/>
                </a:solidFill>
                <a:latin typeface="TruthCYR Medium" pitchFamily="50" charset="-52"/>
                <a:ea typeface="Times New Roman" panose="02020603050405020304" pitchFamily="18" charset="0"/>
              </a:rPr>
              <a:t>и повышение качества образования через активное внедрение </a:t>
            </a:r>
            <a:r>
              <a:rPr lang="ru-RU" sz="2000" i="1" dirty="0" smtClean="0">
                <a:solidFill>
                  <a:srgbClr val="002060"/>
                </a:solidFill>
                <a:latin typeface="TruthCYR Medium" pitchFamily="50" charset="-52"/>
              </a:rPr>
              <a:t>цифровых образовательных ресурсов</a:t>
            </a:r>
            <a:r>
              <a:rPr lang="ru-RU" sz="2000" dirty="0" smtClean="0">
                <a:solidFill>
                  <a:srgbClr val="002060"/>
                </a:solidFill>
                <a:latin typeface="TruthCYR Medium" pitchFamily="50" charset="-52"/>
                <a:ea typeface="Times New Roman" panose="02020603050405020304" pitchFamily="18" charset="0"/>
              </a:rPr>
              <a:t> в </a:t>
            </a:r>
            <a:r>
              <a:rPr lang="ru-RU" sz="2000" dirty="0" err="1" smtClean="0">
                <a:solidFill>
                  <a:srgbClr val="002060"/>
                </a:solidFill>
                <a:latin typeface="TruthCYR Medium" pitchFamily="50" charset="-52"/>
                <a:ea typeface="Times New Roman" panose="02020603050405020304" pitchFamily="18" charset="0"/>
              </a:rPr>
              <a:t>коррекционно</a:t>
            </a:r>
            <a:r>
              <a:rPr lang="ru-RU" sz="2000" dirty="0" smtClean="0">
                <a:solidFill>
                  <a:srgbClr val="002060"/>
                </a:solidFill>
                <a:latin typeface="TruthCYR Medium" pitchFamily="50" charset="-52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ruthCYR Medium" pitchFamily="50" charset="-52"/>
                <a:ea typeface="Times New Roman" panose="02020603050405020304" pitchFamily="18" charset="0"/>
              </a:rPr>
              <a:t>– образовательный </a:t>
            </a:r>
            <a:r>
              <a:rPr lang="ru-RU" sz="2000" dirty="0" smtClean="0">
                <a:solidFill>
                  <a:srgbClr val="002060"/>
                </a:solidFill>
                <a:latin typeface="TruthCYR Medium" pitchFamily="50" charset="-52"/>
                <a:ea typeface="Times New Roman" panose="02020603050405020304" pitchFamily="18" charset="0"/>
              </a:rPr>
              <a:t>процесс.</a:t>
            </a:r>
            <a:endParaRPr lang="ru-RU" sz="2000" dirty="0">
              <a:solidFill>
                <a:srgbClr val="002060"/>
              </a:solidFill>
              <a:latin typeface="TruthCYR Medium" pitchFamily="50" charset="-52"/>
            </a:endParaRPr>
          </a:p>
        </p:txBody>
      </p:sp>
      <p:sp>
        <p:nvSpPr>
          <p:cNvPr id="3" name="Объект 3"/>
          <p:cNvSpPr>
            <a:spLocks noGrp="1"/>
          </p:cNvSpPr>
          <p:nvPr>
            <p:ph sz="quarter" idx="1"/>
          </p:nvPr>
        </p:nvSpPr>
        <p:spPr>
          <a:xfrm>
            <a:off x="395536" y="3356992"/>
            <a:ext cx="6912768" cy="194421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900" b="1" dirty="0">
                <a:solidFill>
                  <a:srgbClr val="C00000"/>
                </a:solidFill>
                <a:latin typeface="TruthCYR Medium" pitchFamily="50" charset="-52"/>
              </a:rPr>
              <a:t>Задача</a:t>
            </a:r>
            <a:endParaRPr lang="ru-RU" sz="2900" dirty="0">
              <a:solidFill>
                <a:srgbClr val="C00000"/>
              </a:solidFill>
              <a:latin typeface="TruthCYR Medium" pitchFamily="50" charset="-52"/>
            </a:endParaRPr>
          </a:p>
          <a:p>
            <a:pPr lvl="0">
              <a:lnSpc>
                <a:spcPct val="160000"/>
              </a:lnSpc>
            </a:pPr>
            <a:r>
              <a:rPr lang="ru-RU" sz="2900" dirty="0">
                <a:solidFill>
                  <a:srgbClr val="002060"/>
                </a:solidFill>
                <a:latin typeface="TruthCYR Medium" pitchFamily="50" charset="-52"/>
              </a:rPr>
              <a:t>мотивация и активизация педагогов и родителей на организацию совместной деятельности с </a:t>
            </a:r>
            <a:r>
              <a:rPr lang="ru-RU" sz="2900" dirty="0" smtClean="0">
                <a:solidFill>
                  <a:srgbClr val="002060"/>
                </a:solidFill>
                <a:latin typeface="TruthCYR Medium" pitchFamily="50" charset="-52"/>
              </a:rPr>
              <a:t>обучающимися с ОВЗ  </a:t>
            </a:r>
            <a:endParaRPr lang="ru-RU" sz="2900" dirty="0">
              <a:solidFill>
                <a:srgbClr val="002060"/>
              </a:solidFill>
              <a:latin typeface="TruthCYR Medium" pitchFamily="50" charset="-52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40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376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3"/>
          <p:cNvSpPr>
            <a:spLocks noGrp="1"/>
          </p:cNvSpPr>
          <p:nvPr>
            <p:ph sz="quarter" idx="1"/>
          </p:nvPr>
        </p:nvSpPr>
        <p:spPr>
          <a:xfrm>
            <a:off x="323528" y="1700808"/>
            <a:ext cx="7632848" cy="4176464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для </a:t>
            </a: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закрепления, пройденной 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темы;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 </a:t>
            </a: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д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ля </a:t>
            </a: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проведения собраний с 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родителями;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п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ровести анкетирование, рефлексию;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д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ля </a:t>
            </a: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планирование 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мероприятий;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к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ак систему </a:t>
            </a: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хранения 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документов;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отчета об образовательной и свободной деятельности 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обучающихся;</a:t>
            </a:r>
            <a:endParaRPr lang="ru-RU" dirty="0" smtClean="0">
              <a:solidFill>
                <a:srgbClr val="002060"/>
              </a:solidFill>
              <a:latin typeface="TruthCYR Medium" pitchFamily="50" charset="-5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использовать доску для совместного сбора материалов по той или иной 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теме;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 </a:t>
            </a: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размещать объявления и 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важной информации;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д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ля </a:t>
            </a: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получения обратной связи от 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родителей;</a:t>
            </a:r>
            <a:endParaRPr lang="ru-RU" dirty="0">
              <a:solidFill>
                <a:srgbClr val="002060"/>
              </a:solidFill>
              <a:latin typeface="TruthCYR Medium" pitchFamily="50" charset="-52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 </a:t>
            </a: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к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ак </a:t>
            </a:r>
            <a:r>
              <a:rPr lang="ru-RU" dirty="0">
                <a:solidFill>
                  <a:srgbClr val="002060"/>
                </a:solidFill>
                <a:latin typeface="TruthCYR Medium" pitchFamily="50" charset="-52"/>
              </a:rPr>
              <a:t>список дополнительных материалов по </a:t>
            </a:r>
            <a:r>
              <a:rPr lang="ru-RU" dirty="0" smtClean="0">
                <a:solidFill>
                  <a:srgbClr val="002060"/>
                </a:solidFill>
                <a:latin typeface="TruthCYR Medium" pitchFamily="50" charset="-52"/>
              </a:rPr>
              <a:t>теме;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16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548680"/>
            <a:ext cx="5616624" cy="720080"/>
          </a:xfrm>
          <a:prstGeom prst="rect">
            <a:avLst/>
          </a:prstGeom>
          <a:solidFill>
            <a:srgbClr val="CCE9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Использование виртуальной доски </a:t>
            </a:r>
            <a:r>
              <a:rPr lang="ru-RU" sz="2000" b="1" dirty="0" err="1">
                <a:solidFill>
                  <a:srgbClr val="C00000"/>
                </a:solidFill>
                <a:latin typeface="Comic Sans MS" panose="030F0702030302020204" pitchFamily="66" charset="0"/>
              </a:rPr>
              <a:t>Padlet</a:t>
            </a:r>
            <a:r>
              <a:rPr lang="ru-RU" sz="2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:</a:t>
            </a:r>
            <a:endParaRPr lang="ru-RU" sz="20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501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7744" y="404664"/>
            <a:ext cx="3528392" cy="648072"/>
          </a:xfrm>
          <a:prstGeom prst="rect">
            <a:avLst/>
          </a:prstGeom>
          <a:solidFill>
            <a:srgbClr val="CCE9AD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«НИ МИНУТЫ ПОКОЯ!»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1457"/>
          <a:stretch/>
        </p:blipFill>
        <p:spPr>
          <a:xfrm>
            <a:off x="3203848" y="3801095"/>
            <a:ext cx="4752528" cy="29099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219660"/>
            <a:ext cx="5165812" cy="24228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962661"/>
            <a:ext cx="2586857" cy="258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682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Users\111\Desktop\Заявка на интернет-форум\Рисунок №4     Ни минуты покоя..jpg"/>
          <p:cNvPicPr>
            <a:picLocks noChangeAspect="1" noChangeArrowheads="1"/>
          </p:cNvPicPr>
          <p:nvPr/>
        </p:nvPicPr>
        <p:blipFill>
          <a:blip r:embed="rId2" cstate="print"/>
          <a:srcRect t="12413" r="12988" b="4948"/>
          <a:stretch>
            <a:fillRect/>
          </a:stretch>
        </p:blipFill>
        <p:spPr bwMode="auto">
          <a:xfrm>
            <a:off x="251520" y="1196752"/>
            <a:ext cx="4854737" cy="25922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87824" y="332656"/>
            <a:ext cx="3528392" cy="648072"/>
          </a:xfrm>
          <a:prstGeom prst="rect">
            <a:avLst/>
          </a:prstGeom>
          <a:solidFill>
            <a:srgbClr val="CCE9AD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«НИ МИНУТЫ ПОКОЯ!»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2" descr="d:\Users\111\Desktop\Заявка на интернет-форум\Рисунок №3 Ни минуты покоя..jpg"/>
          <p:cNvPicPr>
            <a:picLocks noChangeAspect="1" noChangeArrowheads="1"/>
          </p:cNvPicPr>
          <p:nvPr/>
        </p:nvPicPr>
        <p:blipFill>
          <a:blip r:embed="rId3" cstate="print"/>
          <a:srcRect t="14300" r="6688" b="12201"/>
          <a:stretch>
            <a:fillRect/>
          </a:stretch>
        </p:blipFill>
        <p:spPr bwMode="auto">
          <a:xfrm>
            <a:off x="3995936" y="3857718"/>
            <a:ext cx="4608512" cy="27224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52" y="1283788"/>
            <a:ext cx="7452320" cy="3153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4437112"/>
            <a:ext cx="2304256" cy="23042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75856" y="332656"/>
            <a:ext cx="2448272" cy="648072"/>
          </a:xfrm>
          <a:prstGeom prst="rect">
            <a:avLst/>
          </a:prstGeom>
          <a:solidFill>
            <a:srgbClr val="CCE9AD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«ЗДОРОВЕЙ-КА»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853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96752"/>
            <a:ext cx="6948264" cy="29603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7784" y="404664"/>
            <a:ext cx="3168352" cy="648072"/>
          </a:xfrm>
          <a:prstGeom prst="rect">
            <a:avLst/>
          </a:prstGeom>
          <a:solidFill>
            <a:srgbClr val="CCE9AD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«ВМЕСТЕ С НАМИ!»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4276748"/>
            <a:ext cx="2420888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292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Users\111\Desktop\Заявка на интернет-форум\Рисунок №6 Задания на д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2699853" cy="3599383"/>
          </a:xfrm>
          <a:prstGeom prst="rect">
            <a:avLst/>
          </a:prstGeom>
          <a:noFill/>
        </p:spPr>
      </p:pic>
      <p:pic>
        <p:nvPicPr>
          <p:cNvPr id="21507" name="Picture 3" descr="d:\Users\111\Desktop\Заявка на интернет-форум\Рисунок №7 Занимаемся дом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636912"/>
            <a:ext cx="3246306" cy="352769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67944" y="476672"/>
            <a:ext cx="3168352" cy="648072"/>
          </a:xfrm>
          <a:prstGeom prst="rect">
            <a:avLst/>
          </a:prstGeom>
          <a:solidFill>
            <a:srgbClr val="CCE9AD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«ВМЕСТЕ С НАМИ!»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888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Users\111\Desktop\Заявка на интернет-форум\Рисунок №8  Вмете с нам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4711231" cy="2650011"/>
          </a:xfrm>
          <a:prstGeom prst="rect">
            <a:avLst/>
          </a:prstGeom>
          <a:noFill/>
        </p:spPr>
      </p:pic>
      <p:pic>
        <p:nvPicPr>
          <p:cNvPr id="22531" name="Picture 3" descr="d:\Users\111\Desktop\Заявка на интернет-форум\Рисунок №9 Вместе с нам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4077072"/>
            <a:ext cx="4847456" cy="25477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31840" y="260648"/>
            <a:ext cx="3168352" cy="648072"/>
          </a:xfrm>
          <a:prstGeom prst="rect">
            <a:avLst/>
          </a:prstGeom>
          <a:solidFill>
            <a:srgbClr val="CCE9AD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«ВМЕСТЕ С НАМИ!»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2272</TotalTime>
  <Words>171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111</cp:lastModifiedBy>
  <cp:revision>159</cp:revision>
  <dcterms:created xsi:type="dcterms:W3CDTF">2012-05-08T20:01:29Z</dcterms:created>
  <dcterms:modified xsi:type="dcterms:W3CDTF">2022-11-29T07:08:57Z</dcterms:modified>
</cp:coreProperties>
</file>