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301" r:id="rId2"/>
    <p:sldId id="259" r:id="rId3"/>
    <p:sldId id="267" r:id="rId4"/>
    <p:sldId id="270" r:id="rId5"/>
    <p:sldId id="272" r:id="rId6"/>
    <p:sldId id="275" r:id="rId7"/>
    <p:sldId id="279" r:id="rId8"/>
    <p:sldId id="283" r:id="rId9"/>
    <p:sldId id="280" r:id="rId10"/>
    <p:sldId id="286" r:id="rId11"/>
    <p:sldId id="292" r:id="rId12"/>
    <p:sldId id="281" r:id="rId13"/>
    <p:sldId id="282" r:id="rId14"/>
    <p:sldId id="285" r:id="rId15"/>
    <p:sldId id="289" r:id="rId16"/>
    <p:sldId id="294" r:id="rId17"/>
    <p:sldId id="295" r:id="rId18"/>
    <p:sldId id="296" r:id="rId19"/>
    <p:sldId id="302" r:id="rId20"/>
    <p:sldId id="304" r:id="rId21"/>
    <p:sldId id="30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B03B"/>
    <a:srgbClr val="FF9900"/>
    <a:srgbClr val="4FFF4F"/>
    <a:srgbClr val="01FF01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6298" autoAdjust="0"/>
  </p:normalViewPr>
  <p:slideViewPr>
    <p:cSldViewPr>
      <p:cViewPr varScale="1">
        <p:scale>
          <a:sx n="69" d="100"/>
          <a:sy n="69" d="100"/>
        </p:scale>
        <p:origin x="-11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2E5B-6F6E-470B-AB05-04557A7E7D63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1D3BF-32DF-4F30-90CC-4B2DACF357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59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65907B-F6D4-4493-9337-0D427503B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2557" cy="28147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A817C8-DF50-4F1A-9739-9794D46D9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66" y="273172"/>
            <a:ext cx="2331060" cy="20368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BD69AD5-8FAE-43CF-B60B-51645211D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16" y="3226776"/>
            <a:ext cx="2234762" cy="33580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AC8FF6-EC9C-4F09-8F67-0D9CE5E9C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58" y="657775"/>
            <a:ext cx="1584330" cy="16522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92BD482-CF20-4C68-80BC-64F023AC0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7" y="610420"/>
            <a:ext cx="1266590" cy="147914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1FD3647-9CA0-40CA-8BA7-10F089EE05D7}"/>
              </a:ext>
            </a:extLst>
          </p:cNvPr>
          <p:cNvSpPr/>
          <p:nvPr/>
        </p:nvSpPr>
        <p:spPr>
          <a:xfrm>
            <a:off x="248252" y="2527335"/>
            <a:ext cx="5622380" cy="2491187"/>
          </a:xfrm>
          <a:prstGeom prst="rect">
            <a:avLst/>
          </a:prstGeom>
        </p:spPr>
        <p:txBody>
          <a:bodyPr wrap="square" lIns="120134" tIns="60067" rIns="120134" bIns="60067">
            <a:spAutoFit/>
          </a:bodyPr>
          <a:lstStyle/>
          <a:p>
            <a:pPr algn="ctr"/>
            <a:r>
              <a:rPr lang="ru-RU" sz="1400" dirty="0"/>
              <a:t>МАРАФОН </a:t>
            </a:r>
          </a:p>
          <a:p>
            <a:pPr algn="ctr"/>
            <a:r>
              <a:rPr lang="ru-RU" sz="1400" dirty="0"/>
              <a:t>ЛУЧШИХ ПЕДАГОГИЧЕСКИХ И ОБЩЕСТВЕННЫХ ПРАКТИК </a:t>
            </a:r>
          </a:p>
          <a:p>
            <a:pPr algn="ctr"/>
            <a:r>
              <a:rPr lang="ru-RU" sz="1400" dirty="0"/>
              <a:t>САМАРСКОЙ ОБЛАСТИ</a:t>
            </a:r>
          </a:p>
          <a:p>
            <a:pPr algn="ctr"/>
            <a:r>
              <a:rPr lang="ru-RU" sz="1600" dirty="0">
                <a:solidFill>
                  <a:srgbClr val="112EA7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112EA7"/>
                </a:solidFill>
              </a:rPr>
              <a:t>НАЦИОНАЛЬНЫЕ ПРОЕКТЫ</a:t>
            </a:r>
          </a:p>
          <a:p>
            <a:pPr algn="ctr"/>
            <a:r>
              <a:rPr lang="ru-RU" sz="3200" b="1" dirty="0">
                <a:solidFill>
                  <a:srgbClr val="112EA7"/>
                </a:solidFill>
              </a:rPr>
              <a:t> ДЛЯ ВСЕХ </a:t>
            </a:r>
          </a:p>
          <a:p>
            <a:pPr algn="ctr"/>
            <a:endParaRPr lang="ru-RU" sz="1600" dirty="0"/>
          </a:p>
          <a:p>
            <a:pPr algn="ctr"/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C97F602-2814-49FD-A6A1-4B201CB67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2" y="436810"/>
            <a:ext cx="1568950" cy="209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9"/>
    </mc:Choice>
    <mc:Fallback xmlns="">
      <p:transition spd="slow" advTm="62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un9-63.userapi.com/impg/yNl1lXuFSsiDyTJX47jElFvvHaLPfnEHAi9iwA/4moYpql9WRc.jpg?size=1200x1599&amp;quality=95&amp;sign=449ff1a6049ca4e49228b22294397fc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207" y="3176972"/>
            <a:ext cx="253986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64.userapi.com/impg/mX8UPQARpyYGGKFfW08haLlhVUXhc8-zMmBZTg/FzFIImlrIcs.jpg?size=1200x1599&amp;quality=95&amp;sign=861523254bb1ec1b1a927c8d8be2f3e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3423065"/>
            <a:ext cx="2269672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un9-76.userapi.com/impg/fhuRsV-O7GtL3jvgAm7mWKD6NeS1hZrEC50tnA/6ZtkX-JAFfQ.jpg?size=1200x1599&amp;quality=95&amp;sign=8667828833dfcaeb5d15744202af46d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2" y="3176972"/>
            <a:ext cx="2426593" cy="323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E:\!!!!!!!!!!!!!!!!!ДОБРОШКОЛА !!!!!!!!!\Конкурс ДОБРОШКОЛА\II этап конкурса ДОБРОШКОЛА\ФОТО готовые кабинеты\Каб. №126 Картонажно-перепл. мастерская\Карт-переп. мастерска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5" y="584684"/>
            <a:ext cx="4099021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0" name="Picture 8" descr="https://sun9-74.userapi.com/impg/vOJYx9Pes7PmG9hTGmhvsciFM6lqcjGMUseYRQ/UEOQsqkFBgw.jpg?size=1600x1200&amp;quality=95&amp;sign=dfcc71af66e582fb112025e9ede6b64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84684"/>
            <a:ext cx="3260606" cy="244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120181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МАСТЕРСКАЯ «КАРТОНАЖНО-ПЕРЕПЛЁТНОЕ ДЕЛО»</a:t>
            </a:r>
          </a:p>
        </p:txBody>
      </p:sp>
    </p:spTree>
    <p:extLst>
      <p:ext uri="{BB962C8B-B14F-4D97-AF65-F5344CB8AC3E}">
        <p14:creationId xmlns:p14="http://schemas.microsoft.com/office/powerpoint/2010/main" val="27995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2018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МАСТЕРСКАЯ «КАРТОНАЖНО-ПЕРЕПЛЕТНОЕ ДЕЛО»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(оборудование)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r="11894"/>
          <a:stretch/>
        </p:blipFill>
        <p:spPr bwMode="auto">
          <a:xfrm>
            <a:off x="4840872" y="973124"/>
            <a:ext cx="4100817" cy="26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" b="38601"/>
          <a:stretch/>
        </p:blipFill>
        <p:spPr bwMode="auto">
          <a:xfrm>
            <a:off x="2582392" y="5013176"/>
            <a:ext cx="6392826" cy="163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4524"/>
            <a:ext cx="4320480" cy="199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2" y="2996952"/>
            <a:ext cx="4824536" cy="222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14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55.userapi.com/impg/pVH1CpYRnz_czZlI-95puuZ6omMKc308fXh0Dg/UmbyAGFvquM.jpg?size=1600x737&amp;quality=95&amp;sign=6a90c8af264ef985829396731ec691a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43203"/>
            <a:ext cx="6794056" cy="312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35.userapi.com/impg/-r9xgkpWZ5nF6EVAbTYM3MPzXyq6g-PXMXGTHA/ViX31b4ljd8.jpg?size=1600x737&amp;quality=95&amp;sign=79e3eaff150cfee205f0786cf0e68ee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64866"/>
            <a:ext cx="515878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02" y="4054760"/>
            <a:ext cx="3517586" cy="247058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9512" y="120181"/>
            <a:ext cx="87849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3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МАСТЕРСКАЯ «МЛАДШИЙ ОБСЛУЖИВАЮЩИЙ ПЕРСОНАЛ» </a:t>
            </a:r>
          </a:p>
        </p:txBody>
      </p:sp>
    </p:spTree>
    <p:extLst>
      <p:ext uri="{BB962C8B-B14F-4D97-AF65-F5344CB8AC3E}">
        <p14:creationId xmlns:p14="http://schemas.microsoft.com/office/powerpoint/2010/main" val="12535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24858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72" y="3404236"/>
            <a:ext cx="3775067" cy="30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s://sun9-47.userapi.com/impg/Ulp6DyLAbNSqpO1tLae6AT0DmbUReGeKpEbP3Q/Ss7rzM2QSMs.jpg?size=1200x1600&amp;quality=95&amp;sign=d2430af4eb48d97e8cb66665b59ce9b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8449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77.userapi.com/impg/7KX6Lt6W492hJ7iOnIvjJuId0gblArjiriFWyw/a_v3A3OuCkI.jpg?size=1200x1600&amp;quality=95&amp;sign=fe575026c8548c9a994b2db7ddcd7fb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347" y="3335751"/>
            <a:ext cx="2341596" cy="312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25.userapi.com/impg/ZoyE4jUPCiOCbCeBx3SM-GN4CtIaAIq02rd55A/-ZnVPXYYFWs.jpg?size=1200x1600&amp;quality=95&amp;sign=5b8ac102b98111739d67a978f615879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7" y="3324889"/>
            <a:ext cx="2349742" cy="313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5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79.userapi.com/impg/JyyY3QZKXaAY-9GXFBN7VYUVBme1_fOkAmCXIw/ihvYk3WjVWw.jpg?size=1600x737&amp;quality=95&amp;sign=4d71e68afcc8cfff65963f6b46a22e5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1" y="1181880"/>
            <a:ext cx="5205524" cy="23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120181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«КАБИНЕТ РОБОТОТЕХНИКИ И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СТУДИЯ АНИМАЦИИ»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8" y="3861048"/>
            <a:ext cx="5311104" cy="244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89" y="1340768"/>
            <a:ext cx="3324284" cy="443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2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un9-62.userapi.com/impg/E4-T18WUbNrzqjx8DXASAmhQUoh21DyUP2Sd6g/K-9RHgaJru4.jpg?size=1600x1200&amp;quality=95&amp;sign=8d70f26c1dd93b7f797372eb55932e0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450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20.userapi.com/impg/GL4S4I5C6j_V_Sbukqj4iDMB04Dk1C6dh-kF_w/H3luUELkUKE.jpg?size=1200x1600&amp;quality=95&amp;sign=808e0271fec19855a0a7bc76453628d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18" y="206287"/>
            <a:ext cx="2511539" cy="334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un9-37.userapi.com/impg/cLlTFJN5K8DRdaiy5BKSNhgOxkUZRt3x6jnGwA/PWbSHveIwn8.jpg?size=1200x1600&amp;quality=95&amp;sign=4b990c68f9fc558447139f3cfc9e86e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06282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s://sun9-42.userapi.com/impg/-GQF9PJB5kTgW1f6bbFO86X7hpNZzJ6W-A9tqA/gXub5v4R4N4.jpg?size=1600x1200&amp;quality=95&amp;sign=739b17054d2fee42825ce8a90235157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19223"/>
            <a:ext cx="3284987" cy="24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s://sun9-88.userapi.com/impg/dZ01wj_qmZckULpyBOYNIWTaBpQ7Hw1twVNoew/qiceAVXssBE.jpg?size=1600x1200&amp;quality=95&amp;sign=b9d2bb2df4bcf7bc44024c8730f031b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982595"/>
            <a:ext cx="3284987" cy="24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0181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7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КАБИНЕТЫ ЛОГОПЕДА И ДЕФЕКТОЛОГА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2658"/>
            <a:ext cx="2520280" cy="33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587" y="650216"/>
            <a:ext cx="2521520" cy="336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2657"/>
            <a:ext cx="2540237" cy="338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17501"/>
            <a:ext cx="5206056" cy="276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659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0181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ЗАЛ ЛФК</a:t>
            </a:r>
            <a:endParaRPr lang="ru-RU" sz="2400" b="1" dirty="0" smtClean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2" y="692696"/>
            <a:ext cx="3612063" cy="270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8" b="24075"/>
          <a:stretch/>
        </p:blipFill>
        <p:spPr bwMode="auto">
          <a:xfrm>
            <a:off x="4355976" y="4556297"/>
            <a:ext cx="4472277" cy="206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15" y="688478"/>
            <a:ext cx="5146006" cy="237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2" y="3983098"/>
            <a:ext cx="3512383" cy="263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3211056" cy="240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662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0181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КАБИНЕТ НАЧАЛЬНЫХ КЛАССОВ</a:t>
            </a:r>
          </a:p>
        </p:txBody>
      </p:sp>
      <p:pic>
        <p:nvPicPr>
          <p:cNvPr id="4098" name="Picture 2" descr="E:\!!!!!!!!!!!!!!!!!ДОБРОШКОЛА !!!!!!!!!\Конкурс ДОБРОШКОЛА\II этап конкурса ДОБРОШКОЛА\ФОТО готовые кабинеты\Каб. № 304 Кабинет начальных классов\Кабинет нач. классов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9048"/>
            <a:ext cx="6480720" cy="298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6"/>
          <a:stretch/>
        </p:blipFill>
        <p:spPr bwMode="auto">
          <a:xfrm>
            <a:off x="2968007" y="3554230"/>
            <a:ext cx="5996481" cy="317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6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2627784" y="2276872"/>
            <a:ext cx="4464496" cy="10801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Неправильные установки и стереотипы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2616843" y="188640"/>
            <a:ext cx="4464496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Подросток с ОВЗ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608004" y="1268760"/>
            <a:ext cx="504056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07504" y="4797152"/>
            <a:ext cx="2376264" cy="165618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ДЕПРИВАЦИЯ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915816" y="4806102"/>
            <a:ext cx="2880320" cy="165618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СОЦИАЛЬНАЯ ДЕЗАДАПТАЦИЯ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084168" y="4797152"/>
            <a:ext cx="2880320" cy="165618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УХУДШЕНИЕ СОСТОЯНИЯ ЗДОРОВЬЯ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0" name="Соединительная линия уступом 9"/>
          <p:cNvCxnSpPr>
            <a:stCxn id="3" idx="1"/>
            <a:endCxn id="6" idx="0"/>
          </p:cNvCxnSpPr>
          <p:nvPr/>
        </p:nvCxnSpPr>
        <p:spPr>
          <a:xfrm rot="10800000" flipV="1">
            <a:off x="1295636" y="2816932"/>
            <a:ext cx="1332148" cy="1980220"/>
          </a:xfrm>
          <a:prstGeom prst="bentConnector2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 rot="16200000" flipH="1">
            <a:off x="3604649" y="4108320"/>
            <a:ext cx="1489957" cy="1"/>
          </a:xfrm>
          <a:prstGeom prst="bentConnector3">
            <a:avLst>
              <a:gd name="adj1" fmla="val 50000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stCxn id="3" idx="3"/>
          </p:cNvCxnSpPr>
          <p:nvPr/>
        </p:nvCxnSpPr>
        <p:spPr>
          <a:xfrm>
            <a:off x="7092280" y="2816932"/>
            <a:ext cx="504057" cy="2017303"/>
          </a:xfrm>
          <a:prstGeom prst="bentConnector2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00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3"/>
          <a:stretch/>
        </p:blipFill>
        <p:spPr bwMode="auto">
          <a:xfrm>
            <a:off x="251519" y="116632"/>
            <a:ext cx="6975717" cy="336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"/>
          <a:stretch/>
        </p:blipFill>
        <p:spPr bwMode="auto">
          <a:xfrm>
            <a:off x="1763688" y="3645024"/>
            <a:ext cx="722334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6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24936" cy="864096"/>
          </a:xfrm>
        </p:spPr>
        <p:txBody>
          <a:bodyPr/>
          <a:lstStyle/>
          <a:p>
            <a:pPr algn="ctr"/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Профориентационная работа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8712968" cy="5040560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1 этап (1–4 кл.) </a:t>
            </a:r>
            <a:r>
              <a:rPr lang="ru-RU" dirty="0"/>
              <a:t>— формирование добросовестного отношения к труду, понимания его роли в обществе; развитие интереса к трудовой деятельности. </a:t>
            </a:r>
            <a:endParaRPr lang="ru-RU" dirty="0" smtClean="0"/>
          </a:p>
          <a:p>
            <a:pPr marL="45720" indent="0" algn="just">
              <a:buNone/>
            </a:pPr>
            <a:endParaRPr lang="ru-RU" dirty="0"/>
          </a:p>
          <a:p>
            <a:pPr algn="just"/>
            <a:r>
              <a:rPr lang="ru-RU" b="1" dirty="0" smtClean="0"/>
              <a:t>2 </a:t>
            </a:r>
            <a:r>
              <a:rPr lang="ru-RU" b="1" dirty="0"/>
              <a:t>этап (5–7 кл.) </a:t>
            </a:r>
            <a:r>
              <a:rPr lang="ru-RU" dirty="0"/>
              <a:t>— работа, направленная на осознание обучающимися личных интересов, понимание общественных ценностей; создание представлений о профессиях. </a:t>
            </a:r>
            <a:endParaRPr lang="ru-RU" dirty="0" smtClean="0"/>
          </a:p>
          <a:p>
            <a:pPr marL="45720" indent="0" algn="just">
              <a:buNone/>
            </a:pPr>
            <a:endParaRPr lang="ru-RU" dirty="0"/>
          </a:p>
          <a:p>
            <a:pPr algn="just"/>
            <a:r>
              <a:rPr lang="ru-RU" b="1" dirty="0" smtClean="0"/>
              <a:t>3 </a:t>
            </a:r>
            <a:r>
              <a:rPr lang="ru-RU" b="1" dirty="0"/>
              <a:t>этап (8–9/12 кл.) </a:t>
            </a:r>
            <a:r>
              <a:rPr lang="ru-RU" dirty="0"/>
              <a:t>— развитие положительной мотивации к профессиональному самоопределению, умения адекватно оценивать свои возможности в соответствии с требованиями избираемого вида деятельности; оценка готовности к избранной деятельности.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28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59632" y="2132856"/>
            <a:ext cx="6336704" cy="2232248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СПАСИБО </a:t>
            </a:r>
          </a:p>
          <a:p>
            <a:pPr algn="ctr"/>
            <a:r>
              <a:rPr lang="ru-RU" sz="3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ВНИМАНИЕ!</a:t>
            </a:r>
            <a:endParaRPr lang="ru-RU" sz="3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7442704" cy="342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internat3vrn.ru/images/p23_xkra2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t="24886" r="28477" b="301"/>
          <a:stretch/>
        </p:blipFill>
        <p:spPr bwMode="auto">
          <a:xfrm>
            <a:off x="7585925" y="496609"/>
            <a:ext cx="1156609" cy="125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9004" y="194751"/>
            <a:ext cx="700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«ШВЕЙНАЯ МАСТЕРСКАЯ»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8" y="860643"/>
            <a:ext cx="6419013" cy="2956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82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70.userapi.com/impg/xCf4M803mrNqbODSXl5fttCsFTouBF8WlogIwA/W_iwh1oslAw.jpg?size=1200x1600&amp;quality=95&amp;sign=2227c51d99a7eb70446ac405b9afbe0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869"/>
            <a:ext cx="3456384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6" y="91542"/>
            <a:ext cx="3372478" cy="449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22900"/>
            <a:ext cx="3096344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0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944215" cy="331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8513"/>
            <a:ext cx="1869969" cy="331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7848"/>
            <a:ext cx="1980878" cy="331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sun9-11.userapi.com/impg/Jr6ZhaPRxBAz7SKxyY7fgm4mc3YTPOG6GkDlTw/CunjaTo3WqE.jpg?size=590x1280&amp;quality=95&amp;sign=ebbb3364457397ff41fb9f7132f4e45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8513"/>
            <a:ext cx="1835546" cy="33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19" y="3543501"/>
            <a:ext cx="6765744" cy="311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8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21.userapi.com/impg/tr5sf8TnpG3awZRfZIr8vY8mGYLyU4p7PpE6Hw/8TB53YN4Mfc.jpg?size=737x1600&amp;quality=95&amp;sign=af4af7b9ee4e1b695f99683049203b4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93927"/>
            <a:ext cx="2520280" cy="37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30548"/>
            <a:ext cx="2287300" cy="371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s://sun9-63.userapi.com/impg/ll2RquvpeeKKthtozN9wXKK79rhanZYlbQpswQ/taJHCNj9HQE.jpg?size=1600x737&amp;quality=95&amp;sign=9422213556e71c499609e9b4a88b9d8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46" y="629657"/>
            <a:ext cx="4064111" cy="18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s://sun9-65.userapi.com/impg/soeUlbnH5ZYfaY5BeHAzshsKZqnKgX2u-5NCTg/9-WbO5BgHcY.jpg?size=737x1600&amp;quality=95&amp;sign=7ec84b85b4e462455ababe3ebaeea89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30548"/>
            <a:ext cx="2307771" cy="37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s://sun9-63.userapi.com/impg/2Zi33yapzTGl_rGDcbrORzZTwpxVY7Cfq9D5BQ/JKjRZjuD9Co.jpg?size=1600x737&amp;quality=95&amp;sign=3bbf068ec4017962c0d254773018050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-1298" r="23314" b="28485"/>
          <a:stretch/>
        </p:blipFill>
        <p:spPr bwMode="auto">
          <a:xfrm>
            <a:off x="465338" y="568957"/>
            <a:ext cx="4042825" cy="191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512" y="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ЛАБОРАТОРИЯ «ЗЕЛЁНОЕ ХОЗЯЙСТВО»</a:t>
            </a:r>
          </a:p>
        </p:txBody>
      </p:sp>
    </p:spTree>
    <p:extLst>
      <p:ext uri="{BB962C8B-B14F-4D97-AF65-F5344CB8AC3E}">
        <p14:creationId xmlns:p14="http://schemas.microsoft.com/office/powerpoint/2010/main" val="412866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un9-4.userapi.com/impg/ljoCsCYvTdjTugtNMkwTje53eUZAqtHYABhg5Q/r1dCRYFdXTg.jpg?size=1620x2160&amp;quality=95&amp;sign=dae6912269101efc7afca5067a97331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50" y="126684"/>
            <a:ext cx="2512741" cy="335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55.userapi.com/impg/jlocEOtgKL5DD5QzyYdnXk4yn6EPxpQsUJKA7Q/dRiDMVmCYL4.jpg?size=2560x1920&amp;quality=95&amp;sign=59358d9be70da2eef600a9f93d59089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28" y="4154469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9.userapi.com/impg/cC3hDwEVrRaFpw_BfKaO8-ySIuUrT0I881e7JA/EXMjg-mJYV8.jpg?size=1620x2160&amp;quality=95&amp;sign=94546093c9700a98abace8a9f1e0c69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520280" cy="33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un9-53.userapi.com/impg/cm_nwY_Rl5S7fWAdutYyhVVWzymCqfvIi-0cGQ/iPeVXpWY61g.jpg?size=1200x1600&amp;quality=95&amp;sign=cfe4878338162da6aff5aeae9742cb7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62" y="3583507"/>
            <a:ext cx="2368612" cy="315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sun9-64.userapi.com/impg/t6qtJ1Q0mKApJKKOL1gShYKMWGtICWTq8siHSA/2zyjpRkr95U.jpg?size=1200x1600&amp;quality=95&amp;sign=4cc98208c959f8d072c8125d428beb6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31" y="146488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sun9-79.userapi.com/impg/p8jpMMaCWUmFQ_1B3bvjQosTZF3GwD3-Q0Ed4g/5AVZpoX-VOw.jpg?size=1600x1200&amp;quality=95&amp;sign=5230ad6afa8e75b0c69d8752cc3b924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16" y="3888178"/>
            <a:ext cx="3398408" cy="254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6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un9-47.userapi.com/impg/uaa6qbx6emFAyac2oSel6p3DQj64oYq66QF6Ow/jlVGmYo_Sec.jpg?size=1600x737&amp;quality=95&amp;sign=5d51a586526c7f1f11da7cafee975c4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" y="1124744"/>
            <a:ext cx="5400601" cy="24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504" y="221824"/>
            <a:ext cx="891592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МАСТЕРСКАЯ </a:t>
            </a:r>
          </a:p>
          <a:p>
            <a:pPr algn="ctr"/>
            <a:r>
              <a:rPr lang="ru-RU" sz="23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«РАБОЧИЙ ПО КОМПЛЕКСНОМУ ОБСЛУЖИВАНИЮ ЗДАНИЙ»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8"/>
          <a:stretch/>
        </p:blipFill>
        <p:spPr bwMode="auto">
          <a:xfrm>
            <a:off x="3934638" y="3691024"/>
            <a:ext cx="2664296" cy="302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53575"/>
            <a:ext cx="3216355" cy="241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9" t="38747" r="49590" b="30627"/>
          <a:stretch/>
        </p:blipFill>
        <p:spPr bwMode="auto">
          <a:xfrm>
            <a:off x="7129482" y="3691024"/>
            <a:ext cx="1514104" cy="14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81" t="38747" r="7110" b="30627"/>
          <a:stretch/>
        </p:blipFill>
        <p:spPr bwMode="auto">
          <a:xfrm>
            <a:off x="7198472" y="5259708"/>
            <a:ext cx="1376124" cy="14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Татьяна\Desktop\54d05b1150bcc4088a28765a6fc653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1" b="100000" l="0" r="100000">
                        <a14:foregroundMark x1="30833" y1="18105" x2="11667" y2="57678"/>
                        <a14:foregroundMark x1="21042" y1="59435" x2="20677" y2="92131"/>
                        <a14:foregroundMark x1="76198" y1="93277" x2="88750" y2="96715"/>
                        <a14:foregroundMark x1="58229" y1="82353" x2="65677" y2="86937"/>
                        <a14:foregroundMark x1="34375" y1="73720" x2="51979" y2="84645"/>
                        <a14:foregroundMark x1="33177" y1="25592" x2="44167" y2="10084"/>
                        <a14:foregroundMark x1="47292" y1="6035" x2="50781" y2="10084"/>
                        <a14:foregroundMark x1="42969" y1="5500" x2="49219" y2="2063"/>
                        <a14:foregroundMark x1="59010" y1="16960" x2="58229" y2="27273"/>
                        <a14:foregroundMark x1="67240" y1="59969" x2="69948" y2="67991"/>
                        <a14:foregroundMark x1="48854" y1="60581" x2="57813" y2="62261"/>
                        <a14:backgroundMark x1="23385" y1="4354" x2="3046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39" y="1092168"/>
            <a:ext cx="3342289" cy="22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6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63.userapi.com/impg/lnPjzXPKc7UG62VoaufPIYmlp_S-s8NTOj1hqg/UUqs-l0V590.jpg?size=737x1600&amp;quality=95&amp;sign=841dfe7d307e32c79d20cee7a72488dc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27336" r="31" b="22057"/>
          <a:stretch/>
        </p:blipFill>
        <p:spPr bwMode="auto">
          <a:xfrm>
            <a:off x="6400094" y="3337787"/>
            <a:ext cx="2590256" cy="2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2996"/>
            <a:ext cx="5445325" cy="245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22988"/>
          <a:stretch/>
        </p:blipFill>
        <p:spPr bwMode="auto">
          <a:xfrm>
            <a:off x="899592" y="188640"/>
            <a:ext cx="2290838" cy="352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0" b="25277"/>
          <a:stretch/>
        </p:blipFill>
        <p:spPr bwMode="auto">
          <a:xfrm rot="16200000">
            <a:off x="806018" y="3425842"/>
            <a:ext cx="2185820" cy="336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b="47842"/>
          <a:stretch/>
        </p:blipFill>
        <p:spPr bwMode="auto">
          <a:xfrm>
            <a:off x="3800104" y="3047097"/>
            <a:ext cx="2348137" cy="319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6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178</Words>
  <Application>Microsoft Office PowerPoint</Application>
  <PresentationFormat>Экран (4:3)</PresentationFormat>
  <Paragraphs>32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Профориентационная работа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1</cp:lastModifiedBy>
  <cp:revision>51</cp:revision>
  <dcterms:created xsi:type="dcterms:W3CDTF">2021-10-09T14:33:23Z</dcterms:created>
  <dcterms:modified xsi:type="dcterms:W3CDTF">2023-11-20T12:15:37Z</dcterms:modified>
</cp:coreProperties>
</file>