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9"/>
  </p:notesMasterIdLst>
  <p:sldIdLst>
    <p:sldId id="1151" r:id="rId2"/>
    <p:sldId id="1171" r:id="rId3"/>
    <p:sldId id="1180" r:id="rId4"/>
    <p:sldId id="1179" r:id="rId5"/>
    <p:sldId id="1178" r:id="rId6"/>
    <p:sldId id="1177" r:id="rId7"/>
    <p:sldId id="1176" r:id="rId8"/>
  </p:sldIdLst>
  <p:sldSz cx="7797800" cy="43815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E5F16A7-0C58-4EB6-8A84-6C34C4FD4C82}">
          <p14:sldIdLst>
            <p14:sldId id="1151"/>
            <p14:sldId id="1171"/>
            <p14:sldId id="1180"/>
            <p14:sldId id="1179"/>
            <p14:sldId id="1178"/>
            <p14:sldId id="1177"/>
            <p14:sldId id="11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80">
          <p15:clr>
            <a:srgbClr val="A4A3A4"/>
          </p15:clr>
        </p15:guide>
        <p15:guide id="2" pos="2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EA7"/>
    <a:srgbClr val="2525B1"/>
    <a:srgbClr val="013497"/>
    <a:srgbClr val="003399"/>
    <a:srgbClr val="1D1D8B"/>
    <a:srgbClr val="1230AE"/>
    <a:srgbClr val="102B9C"/>
    <a:srgbClr val="243AA8"/>
    <a:srgbClr val="2A41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4" autoAdjust="0"/>
    <p:restoredTop sz="86199" autoAdjust="0"/>
  </p:normalViewPr>
  <p:slideViewPr>
    <p:cSldViewPr>
      <p:cViewPr varScale="1">
        <p:scale>
          <a:sx n="95" d="100"/>
          <a:sy n="95" d="100"/>
        </p:scale>
        <p:origin x="372" y="72"/>
      </p:cViewPr>
      <p:guideLst>
        <p:guide orient="horz" pos="1380"/>
        <p:guide pos="24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84DCB-35F6-47E6-B046-8A3124B410E3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57585-BC28-4EE9-BFFB-B3656F739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444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57585-BC28-4EE9-BFFB-B3656F739C8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46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657585-BC28-4EE9-BFFB-B3656F739C8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9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2DC9FC-826B-4658-9364-527249E57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725" y="717065"/>
            <a:ext cx="5848350" cy="1525411"/>
          </a:xfrm>
        </p:spPr>
        <p:txBody>
          <a:bodyPr anchor="b"/>
          <a:lstStyle>
            <a:lvl1pPr algn="ctr">
              <a:defRPr sz="3833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48C20E0-59C5-4081-96BD-F3EE3865D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25" y="2301302"/>
            <a:ext cx="5848350" cy="1057848"/>
          </a:xfrm>
        </p:spPr>
        <p:txBody>
          <a:bodyPr/>
          <a:lstStyle>
            <a:lvl1pPr marL="0" indent="0" algn="ctr">
              <a:buNone/>
              <a:defRPr sz="1533"/>
            </a:lvl1pPr>
            <a:lvl2pPr marL="292105" indent="0" algn="ctr">
              <a:buNone/>
              <a:defRPr sz="1278"/>
            </a:lvl2pPr>
            <a:lvl3pPr marL="584210" indent="0" algn="ctr">
              <a:buNone/>
              <a:defRPr sz="1150"/>
            </a:lvl3pPr>
            <a:lvl4pPr marL="876315" indent="0" algn="ctr">
              <a:buNone/>
              <a:defRPr sz="1022"/>
            </a:lvl4pPr>
            <a:lvl5pPr marL="1168420" indent="0" algn="ctr">
              <a:buNone/>
              <a:defRPr sz="1022"/>
            </a:lvl5pPr>
            <a:lvl6pPr marL="1460525" indent="0" algn="ctr">
              <a:buNone/>
              <a:defRPr sz="1022"/>
            </a:lvl6pPr>
            <a:lvl7pPr marL="1752630" indent="0" algn="ctr">
              <a:buNone/>
              <a:defRPr sz="1022"/>
            </a:lvl7pPr>
            <a:lvl8pPr marL="2044736" indent="0" algn="ctr">
              <a:buNone/>
              <a:defRPr sz="1022"/>
            </a:lvl8pPr>
            <a:lvl9pPr marL="2336841" indent="0" algn="ctr">
              <a:buNone/>
              <a:defRPr sz="102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5ECC646-FC0B-4822-AC8A-696A2E177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6E200A3-9893-41BC-A0E9-C37DF400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D05D24-0F12-4D53-BF94-20898B64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29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60A644-2EA6-4F08-B86C-ADA5BBA9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BB7856E-1096-4F4F-A823-8700C6645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1DCF877-A5BA-4414-81F6-3873D86BB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527A82E-A5F4-4B5C-9E26-65C4FCA0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0F5F6CC-EB98-4D17-972A-D274FD13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3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0577D2F-1923-4C05-821E-525E12F716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80300" y="233274"/>
            <a:ext cx="1681401" cy="371311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13B98E17-FF5B-4721-85A3-AF3B6F867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6099" y="233274"/>
            <a:ext cx="4946729" cy="371311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6EEA7CD-CB64-4D91-90E8-E60A848D5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A1DA46D-D785-45CB-93D3-E245E37E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28D4121-DD58-4F45-AB76-12A1DE12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35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08A405-2B76-448B-8BAF-D3237C6A5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23C8976-FD92-4E23-930B-F5CB94DB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C83604A-8975-48F3-8DDA-341E074C4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AE33AED-85A5-4933-9BCE-DEEDD29D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E87A7D2-33F8-4F03-B7A1-AEF5618D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14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2D63DB-E595-425D-95E0-8E38E9F45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37" y="1092333"/>
            <a:ext cx="6725603" cy="1822582"/>
          </a:xfrm>
        </p:spPr>
        <p:txBody>
          <a:bodyPr anchor="b"/>
          <a:lstStyle>
            <a:lvl1pPr>
              <a:defRPr sz="3833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844B346-6C3D-4FC9-BBD4-E8E42C9BF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037" y="2932157"/>
            <a:ext cx="6725603" cy="958453"/>
          </a:xfrm>
        </p:spPr>
        <p:txBody>
          <a:bodyPr/>
          <a:lstStyle>
            <a:lvl1pPr marL="0" indent="0">
              <a:buNone/>
              <a:defRPr sz="1533">
                <a:solidFill>
                  <a:schemeClr val="tx1">
                    <a:tint val="75000"/>
                  </a:schemeClr>
                </a:solidFill>
              </a:defRPr>
            </a:lvl1pPr>
            <a:lvl2pPr marL="292105" indent="0">
              <a:buNone/>
              <a:defRPr sz="1278">
                <a:solidFill>
                  <a:schemeClr val="tx1">
                    <a:tint val="75000"/>
                  </a:schemeClr>
                </a:solidFill>
              </a:defRPr>
            </a:lvl2pPr>
            <a:lvl3pPr marL="58421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3pPr>
            <a:lvl4pPr marL="876315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4pPr>
            <a:lvl5pPr marL="1168420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5pPr>
            <a:lvl6pPr marL="1460525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6pPr>
            <a:lvl7pPr marL="1752630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7pPr>
            <a:lvl8pPr marL="2044736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8pPr>
            <a:lvl9pPr marL="2336841" indent="0">
              <a:buNone/>
              <a:defRPr sz="1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2300E92-DDA0-433E-8E64-D971C0C8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0C512B2-0455-4F01-9CE3-CE5795F07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1828A3B-0DE1-43BC-9AA8-843D86A5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24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4771EF2-4808-46EA-A1AC-10AD5D883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31EE7DA-2CF6-4A74-AF3C-002A33F951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6099" y="1166371"/>
            <a:ext cx="3314065" cy="27800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93564B1-380C-4B96-A8EC-31F0EDAA3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47636" y="1166371"/>
            <a:ext cx="3314065" cy="27800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2583CF-38FC-4F2E-BFD0-03C88C13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72F8F1E-0C98-4E0C-9FFA-39E65135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1204550-B69A-4B67-9139-D8E795416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68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C0A0BA-0CA3-4A5D-839D-A717E6871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14" y="233275"/>
            <a:ext cx="6725603" cy="8468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293A3CB-DBA1-4AEF-BADB-F5AA85C22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7115" y="1074076"/>
            <a:ext cx="3298835" cy="526388"/>
          </a:xfrm>
        </p:spPr>
        <p:txBody>
          <a:bodyPr anchor="b"/>
          <a:lstStyle>
            <a:lvl1pPr marL="0" indent="0">
              <a:buNone/>
              <a:defRPr sz="1533" b="1"/>
            </a:lvl1pPr>
            <a:lvl2pPr marL="292105" indent="0">
              <a:buNone/>
              <a:defRPr sz="1278" b="1"/>
            </a:lvl2pPr>
            <a:lvl3pPr marL="584210" indent="0">
              <a:buNone/>
              <a:defRPr sz="1150" b="1"/>
            </a:lvl3pPr>
            <a:lvl4pPr marL="876315" indent="0">
              <a:buNone/>
              <a:defRPr sz="1022" b="1"/>
            </a:lvl4pPr>
            <a:lvl5pPr marL="1168420" indent="0">
              <a:buNone/>
              <a:defRPr sz="1022" b="1"/>
            </a:lvl5pPr>
            <a:lvl6pPr marL="1460525" indent="0">
              <a:buNone/>
              <a:defRPr sz="1022" b="1"/>
            </a:lvl6pPr>
            <a:lvl7pPr marL="1752630" indent="0">
              <a:buNone/>
              <a:defRPr sz="1022" b="1"/>
            </a:lvl7pPr>
            <a:lvl8pPr marL="2044736" indent="0">
              <a:buNone/>
              <a:defRPr sz="1022" b="1"/>
            </a:lvl8pPr>
            <a:lvl9pPr marL="2336841" indent="0">
              <a:buNone/>
              <a:defRPr sz="102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55B906E-F5D5-4B1E-9E81-27D4C80A4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7115" y="1600465"/>
            <a:ext cx="3298835" cy="23540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43BE29B6-25CA-41AD-8C78-34221D0BD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47636" y="1074076"/>
            <a:ext cx="3315081" cy="526388"/>
          </a:xfrm>
        </p:spPr>
        <p:txBody>
          <a:bodyPr anchor="b"/>
          <a:lstStyle>
            <a:lvl1pPr marL="0" indent="0">
              <a:buNone/>
              <a:defRPr sz="1533" b="1"/>
            </a:lvl1pPr>
            <a:lvl2pPr marL="292105" indent="0">
              <a:buNone/>
              <a:defRPr sz="1278" b="1"/>
            </a:lvl2pPr>
            <a:lvl3pPr marL="584210" indent="0">
              <a:buNone/>
              <a:defRPr sz="1150" b="1"/>
            </a:lvl3pPr>
            <a:lvl4pPr marL="876315" indent="0">
              <a:buNone/>
              <a:defRPr sz="1022" b="1"/>
            </a:lvl4pPr>
            <a:lvl5pPr marL="1168420" indent="0">
              <a:buNone/>
              <a:defRPr sz="1022" b="1"/>
            </a:lvl5pPr>
            <a:lvl6pPr marL="1460525" indent="0">
              <a:buNone/>
              <a:defRPr sz="1022" b="1"/>
            </a:lvl6pPr>
            <a:lvl7pPr marL="1752630" indent="0">
              <a:buNone/>
              <a:defRPr sz="1022" b="1"/>
            </a:lvl7pPr>
            <a:lvl8pPr marL="2044736" indent="0">
              <a:buNone/>
              <a:defRPr sz="1022" b="1"/>
            </a:lvl8pPr>
            <a:lvl9pPr marL="2336841" indent="0">
              <a:buNone/>
              <a:defRPr sz="102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3DDAC8-243A-4836-AB23-ADB639836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47636" y="1600465"/>
            <a:ext cx="3315081" cy="23540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04DD196-4250-4E01-B351-920AC488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8115795-F801-4CF5-B856-D02905D1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9CBB026-8B1E-4044-9194-F51BD8D7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1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D1FAA0-F493-4999-A6D1-7F742D1D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960F2B1-CE0F-45C0-B2F5-C13B892B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BE83EAF-92A1-4A2A-B108-6E8F29C8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CA15C73-C440-4F14-8DB3-C00F9A14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0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2F89E312-64F7-47CE-991C-772B70EA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A96C050D-4AF0-4F9C-AEAD-8C7A8695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146330F-77C5-4A45-B8BE-F02353425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48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612A04-AD20-45AD-ACC2-84DD5F081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15" y="292100"/>
            <a:ext cx="2514993" cy="1022350"/>
          </a:xfrm>
        </p:spPr>
        <p:txBody>
          <a:bodyPr anchor="b"/>
          <a:lstStyle>
            <a:lvl1pPr>
              <a:defRPr sz="204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821D0A-6994-4567-BA0F-DCBFA3C2C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081" y="630855"/>
            <a:ext cx="3947636" cy="3113705"/>
          </a:xfrm>
        </p:spPr>
        <p:txBody>
          <a:bodyPr/>
          <a:lstStyle>
            <a:lvl1pPr>
              <a:defRPr sz="2044"/>
            </a:lvl1pPr>
            <a:lvl2pPr>
              <a:defRPr sz="1789"/>
            </a:lvl2pPr>
            <a:lvl3pPr>
              <a:defRPr sz="1533"/>
            </a:lvl3pPr>
            <a:lvl4pPr>
              <a:defRPr sz="1278"/>
            </a:lvl4pPr>
            <a:lvl5pPr>
              <a:defRPr sz="1278"/>
            </a:lvl5pPr>
            <a:lvl6pPr>
              <a:defRPr sz="1278"/>
            </a:lvl6pPr>
            <a:lvl7pPr>
              <a:defRPr sz="1278"/>
            </a:lvl7pPr>
            <a:lvl8pPr>
              <a:defRPr sz="1278"/>
            </a:lvl8pPr>
            <a:lvl9pPr>
              <a:defRPr sz="127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4AC3A18-20CA-4CF1-8E25-63FE79CDA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115" y="1314450"/>
            <a:ext cx="2514993" cy="2435181"/>
          </a:xfrm>
        </p:spPr>
        <p:txBody>
          <a:bodyPr/>
          <a:lstStyle>
            <a:lvl1pPr marL="0" indent="0">
              <a:buNone/>
              <a:defRPr sz="1022"/>
            </a:lvl1pPr>
            <a:lvl2pPr marL="292105" indent="0">
              <a:buNone/>
              <a:defRPr sz="894"/>
            </a:lvl2pPr>
            <a:lvl3pPr marL="584210" indent="0">
              <a:buNone/>
              <a:defRPr sz="767"/>
            </a:lvl3pPr>
            <a:lvl4pPr marL="876315" indent="0">
              <a:buNone/>
              <a:defRPr sz="639"/>
            </a:lvl4pPr>
            <a:lvl5pPr marL="1168420" indent="0">
              <a:buNone/>
              <a:defRPr sz="639"/>
            </a:lvl5pPr>
            <a:lvl6pPr marL="1460525" indent="0">
              <a:buNone/>
              <a:defRPr sz="639"/>
            </a:lvl6pPr>
            <a:lvl7pPr marL="1752630" indent="0">
              <a:buNone/>
              <a:defRPr sz="639"/>
            </a:lvl7pPr>
            <a:lvl8pPr marL="2044736" indent="0">
              <a:buNone/>
              <a:defRPr sz="639"/>
            </a:lvl8pPr>
            <a:lvl9pPr marL="2336841" indent="0">
              <a:buNone/>
              <a:defRPr sz="6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12AF3A6-8108-469E-8D04-44CB4A4A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CBB8655-D0E2-4516-8DAE-7A97A2268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5106BBB-427F-4EE5-9835-793DEE0F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78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DD1B1B-559D-43B0-A888-0F638FF41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15" y="292100"/>
            <a:ext cx="2514993" cy="1022350"/>
          </a:xfrm>
        </p:spPr>
        <p:txBody>
          <a:bodyPr anchor="b"/>
          <a:lstStyle>
            <a:lvl1pPr>
              <a:defRPr sz="204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100C0EF-3ECE-4393-80B2-EF9217BF0A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15081" y="630855"/>
            <a:ext cx="3947636" cy="3113705"/>
          </a:xfrm>
        </p:spPr>
        <p:txBody>
          <a:bodyPr/>
          <a:lstStyle>
            <a:lvl1pPr marL="0" indent="0">
              <a:buNone/>
              <a:defRPr sz="2044"/>
            </a:lvl1pPr>
            <a:lvl2pPr marL="292105" indent="0">
              <a:buNone/>
              <a:defRPr sz="1789"/>
            </a:lvl2pPr>
            <a:lvl3pPr marL="584210" indent="0">
              <a:buNone/>
              <a:defRPr sz="1533"/>
            </a:lvl3pPr>
            <a:lvl4pPr marL="876315" indent="0">
              <a:buNone/>
              <a:defRPr sz="1278"/>
            </a:lvl4pPr>
            <a:lvl5pPr marL="1168420" indent="0">
              <a:buNone/>
              <a:defRPr sz="1278"/>
            </a:lvl5pPr>
            <a:lvl6pPr marL="1460525" indent="0">
              <a:buNone/>
              <a:defRPr sz="1278"/>
            </a:lvl6pPr>
            <a:lvl7pPr marL="1752630" indent="0">
              <a:buNone/>
              <a:defRPr sz="1278"/>
            </a:lvl7pPr>
            <a:lvl8pPr marL="2044736" indent="0">
              <a:buNone/>
              <a:defRPr sz="1278"/>
            </a:lvl8pPr>
            <a:lvl9pPr marL="2336841" indent="0">
              <a:buNone/>
              <a:defRPr sz="1278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07D8F39-CF13-49F6-B225-F8E09BDC0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115" y="1314450"/>
            <a:ext cx="2514993" cy="2435181"/>
          </a:xfrm>
        </p:spPr>
        <p:txBody>
          <a:bodyPr/>
          <a:lstStyle>
            <a:lvl1pPr marL="0" indent="0">
              <a:buNone/>
              <a:defRPr sz="1022"/>
            </a:lvl1pPr>
            <a:lvl2pPr marL="292105" indent="0">
              <a:buNone/>
              <a:defRPr sz="894"/>
            </a:lvl2pPr>
            <a:lvl3pPr marL="584210" indent="0">
              <a:buNone/>
              <a:defRPr sz="767"/>
            </a:lvl3pPr>
            <a:lvl4pPr marL="876315" indent="0">
              <a:buNone/>
              <a:defRPr sz="639"/>
            </a:lvl4pPr>
            <a:lvl5pPr marL="1168420" indent="0">
              <a:buNone/>
              <a:defRPr sz="639"/>
            </a:lvl5pPr>
            <a:lvl6pPr marL="1460525" indent="0">
              <a:buNone/>
              <a:defRPr sz="639"/>
            </a:lvl6pPr>
            <a:lvl7pPr marL="1752630" indent="0">
              <a:buNone/>
              <a:defRPr sz="639"/>
            </a:lvl7pPr>
            <a:lvl8pPr marL="2044736" indent="0">
              <a:buNone/>
              <a:defRPr sz="639"/>
            </a:lvl8pPr>
            <a:lvl9pPr marL="2336841" indent="0">
              <a:buNone/>
              <a:defRPr sz="6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358E2F0-7623-4A8E-9A03-4F806DD1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86A6BD7-50B1-4B4B-B582-B21AE89B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1DDFDBF-2E13-4CA4-82FA-D331297F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6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C16295-54A7-4B6A-9BC7-00F50DA24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99" y="233275"/>
            <a:ext cx="6725603" cy="84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3241F5F-CCB9-413E-B21E-162FA1AD1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099" y="1166371"/>
            <a:ext cx="6725603" cy="2780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7610126-36D0-4CD9-B7F1-0424B05494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099" y="4061002"/>
            <a:ext cx="1754505" cy="233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BE829-988C-4C79-A8DF-BE63EE2636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D630FDA-D3A9-4105-A528-FBA66E5BB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83021" y="4061002"/>
            <a:ext cx="2631758" cy="233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5D6414A-76E7-485C-8B44-8945F74D4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07196" y="4061002"/>
            <a:ext cx="1754505" cy="233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46F1A-8BE1-4082-8BD2-03F06D71ED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56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584210" rtl="0" eaLnBrk="1" latinLnBrk="0" hangingPunct="1">
        <a:lnSpc>
          <a:spcPct val="90000"/>
        </a:lnSpc>
        <a:spcBef>
          <a:spcPct val="0"/>
        </a:spcBef>
        <a:buNone/>
        <a:defRPr sz="2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053" indent="-146053" algn="l" defTabSz="584210" rtl="0" eaLnBrk="1" latinLnBrk="0" hangingPunct="1">
        <a:lnSpc>
          <a:spcPct val="90000"/>
        </a:lnSpc>
        <a:spcBef>
          <a:spcPts val="639"/>
        </a:spcBef>
        <a:buFont typeface="Arial" panose="020B0604020202020204" pitchFamily="34" charset="0"/>
        <a:buChar char="•"/>
        <a:defRPr sz="1789" kern="1200">
          <a:solidFill>
            <a:schemeClr val="tx1"/>
          </a:solidFill>
          <a:latin typeface="+mn-lt"/>
          <a:ea typeface="+mn-ea"/>
          <a:cs typeface="+mn-cs"/>
        </a:defRPr>
      </a:lvl1pPr>
      <a:lvl2pPr marL="438158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3" kern="1200">
          <a:solidFill>
            <a:schemeClr val="tx1"/>
          </a:solidFill>
          <a:latin typeface="+mn-lt"/>
          <a:ea typeface="+mn-ea"/>
          <a:cs typeface="+mn-cs"/>
        </a:defRPr>
      </a:lvl2pPr>
      <a:lvl3pPr marL="730263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8" kern="1200">
          <a:solidFill>
            <a:schemeClr val="tx1"/>
          </a:solidFill>
          <a:latin typeface="+mn-lt"/>
          <a:ea typeface="+mn-ea"/>
          <a:cs typeface="+mn-cs"/>
        </a:defRPr>
      </a:lvl3pPr>
      <a:lvl4pPr marL="1022368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314473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606578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898683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190788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482893" indent="-146053" algn="l" defTabSz="58421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92105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2pPr>
      <a:lvl3pPr marL="584210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876315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168420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460525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752630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044736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336841" algn="l" defTabSz="584210" rtl="0" eaLnBrk="1" latinLnBrk="0" hangingPunct="1">
        <a:defRPr sz="1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rof.asurso.ru/" TargetMode="External"/><Relationship Id="rId13" Type="http://schemas.openxmlformats.org/officeDocument/2006/relationships/hyperlink" Target="https://cposo.ru/professionalnoe-obrazovanie-dlya-lits-s-ovz-i-invalidov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0.gif"/><Relationship Id="rId12" Type="http://schemas.openxmlformats.org/officeDocument/2006/relationships/image" Target="../media/image1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.asurso.ru/mod/folder/view.php?id=1909" TargetMode="External"/><Relationship Id="rId11" Type="http://schemas.openxmlformats.org/officeDocument/2006/relationships/image" Target="../media/image12.png"/><Relationship Id="rId5" Type="http://schemas.openxmlformats.org/officeDocument/2006/relationships/image" Target="../media/image9.gif"/><Relationship Id="rId10" Type="http://schemas.openxmlformats.org/officeDocument/2006/relationships/hyperlink" Target="https://t.me/bpoorumsso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3565907B-F6D4-4493-9337-0D427503BE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4153" cy="179832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E9A817C8-DF50-4F1A-9739-9794D46D9C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076" y="174526"/>
            <a:ext cx="1987876" cy="130134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ABD69AD5-8FAE-43CF-B60B-51645211D8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71" y="2061551"/>
            <a:ext cx="1905755" cy="214542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60AC8FF6-EC9C-4F09-8F67-0D9CE5E9CB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23" y="420245"/>
            <a:ext cx="1351081" cy="105562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192BD482-CF20-4C68-80BC-64F023AC00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92" y="389990"/>
            <a:ext cx="1080120" cy="945009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51FD3647-9CA0-40CA-8BA7-10F089EE05D7}"/>
              </a:ext>
            </a:extLst>
          </p:cNvPr>
          <p:cNvSpPr/>
          <p:nvPr/>
        </p:nvSpPr>
        <p:spPr>
          <a:xfrm>
            <a:off x="211703" y="1614686"/>
            <a:ext cx="4794641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/>
              <a:t>МАРАФОН </a:t>
            </a:r>
          </a:p>
          <a:p>
            <a:pPr algn="ctr"/>
            <a:r>
              <a:rPr lang="ru-RU" sz="1100" dirty="0"/>
              <a:t>ЛУЧШИХ ПЕДАГОГИЧЕСКИХ И ОБЩЕСТВЕННЫХ ПРАКТИК </a:t>
            </a:r>
          </a:p>
          <a:p>
            <a:pPr algn="ctr"/>
            <a:r>
              <a:rPr lang="ru-RU" sz="1100" dirty="0"/>
              <a:t>САМАРСКОЙ ОБЛАСТИ</a:t>
            </a:r>
          </a:p>
          <a:p>
            <a:pPr algn="ctr"/>
            <a:r>
              <a:rPr lang="ru-RU" sz="1200" dirty="0">
                <a:solidFill>
                  <a:srgbClr val="112EA7"/>
                </a:solidFill>
              </a:rPr>
              <a:t> </a:t>
            </a:r>
          </a:p>
          <a:p>
            <a:pPr algn="ctr"/>
            <a:r>
              <a:rPr lang="ru-RU" sz="2400" b="1" dirty="0">
                <a:solidFill>
                  <a:srgbClr val="112EA7"/>
                </a:solidFill>
              </a:rPr>
              <a:t>НАЦИОНАЛЬНЫЕ ПРОЕКТЫ</a:t>
            </a:r>
          </a:p>
          <a:p>
            <a:pPr algn="ctr"/>
            <a:r>
              <a:rPr lang="ru-RU" sz="2400" b="1" dirty="0">
                <a:solidFill>
                  <a:srgbClr val="112EA7"/>
                </a:solidFill>
              </a:rPr>
              <a:t> ДЛЯ ВСЕХ </a:t>
            </a:r>
          </a:p>
          <a:p>
            <a:pPr algn="ctr"/>
            <a:endParaRPr lang="ru-RU" sz="1200" dirty="0"/>
          </a:p>
          <a:p>
            <a:pPr algn="ctr"/>
            <a:endParaRPr lang="ru-RU" sz="1200" dirty="0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BC97F602-2814-49FD-A6A1-4B201CB6764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9" y="279073"/>
            <a:ext cx="1337966" cy="133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707" y="30510"/>
            <a:ext cx="1194145" cy="933005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51FD3647-9CA0-40CA-8BA7-10F089EE05D7}"/>
              </a:ext>
            </a:extLst>
          </p:cNvPr>
          <p:cNvSpPr/>
          <p:nvPr/>
        </p:nvSpPr>
        <p:spPr>
          <a:xfrm>
            <a:off x="718049" y="259316"/>
            <a:ext cx="6126099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112EA7"/>
                </a:solidFill>
              </a:rPr>
              <a:t> </a:t>
            </a:r>
            <a:endParaRPr lang="ru-RU" sz="1200" dirty="0">
              <a:solidFill>
                <a:srgbClr val="112EA7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112EA7"/>
                </a:solidFill>
              </a:rPr>
              <a:t>Возможности профессиональных образовательных организаций Самарской области при получении профессионального образования обучающимися с ОВЗ и инвалидностью </a:t>
            </a:r>
            <a:endParaRPr lang="ru-RU" sz="2400" b="1" dirty="0">
              <a:solidFill>
                <a:srgbClr val="112EA7"/>
              </a:solidFill>
            </a:endParaRPr>
          </a:p>
          <a:p>
            <a:pPr algn="ctr"/>
            <a:endParaRPr lang="ru-RU" sz="1200" dirty="0" smtClean="0"/>
          </a:p>
          <a:p>
            <a:pPr algn="r"/>
            <a:r>
              <a:rPr lang="ru-RU" b="1" dirty="0" smtClean="0"/>
              <a:t>Семенова Наталья Григорьевна</a:t>
            </a:r>
          </a:p>
          <a:p>
            <a:pPr algn="r"/>
            <a:r>
              <a:rPr lang="ru-RU" sz="1400" dirty="0"/>
              <a:t>методист ГБУ ДПО Самарской области </a:t>
            </a:r>
            <a:endParaRPr lang="ru-RU" sz="1400" dirty="0" smtClean="0"/>
          </a:p>
          <a:p>
            <a:pPr algn="r"/>
            <a:r>
              <a:rPr lang="ru-RU" sz="1400" dirty="0" smtClean="0"/>
              <a:t>Центр </a:t>
            </a:r>
            <a:r>
              <a:rPr lang="ru-RU" sz="1400" dirty="0"/>
              <a:t>профессионального образования, </a:t>
            </a:r>
            <a:endParaRPr lang="ru-RU" sz="1400" dirty="0" smtClean="0"/>
          </a:p>
          <a:p>
            <a:pPr algn="r"/>
            <a:r>
              <a:rPr lang="ru-RU" sz="1400" dirty="0" smtClean="0"/>
              <a:t>региональный </a:t>
            </a:r>
            <a:r>
              <a:rPr lang="ru-RU" sz="1400" dirty="0"/>
              <a:t>координатор деятельности </a:t>
            </a:r>
            <a:endParaRPr lang="ru-RU" sz="1400" dirty="0" smtClean="0"/>
          </a:p>
          <a:p>
            <a:pPr algn="r"/>
            <a:r>
              <a:rPr lang="ru-RU" sz="1400" dirty="0" smtClean="0"/>
              <a:t>ресурсных </a:t>
            </a:r>
            <a:r>
              <a:rPr lang="ru-RU" sz="1400" dirty="0"/>
              <a:t>учебно-методических центров </a:t>
            </a:r>
            <a:endParaRPr lang="ru-RU" sz="1400" dirty="0" smtClean="0"/>
          </a:p>
          <a:p>
            <a:pPr algn="r"/>
            <a:r>
              <a:rPr lang="ru-RU" sz="1400" dirty="0" smtClean="0"/>
              <a:t>и  </a:t>
            </a:r>
            <a:r>
              <a:rPr lang="ru-RU" sz="1400" dirty="0"/>
              <a:t>базовой профессиональной образовательной </a:t>
            </a:r>
            <a:endParaRPr lang="ru-RU" sz="1400" dirty="0" smtClean="0"/>
          </a:p>
          <a:p>
            <a:pPr algn="r"/>
            <a:r>
              <a:rPr lang="ru-RU" sz="1400" dirty="0" smtClean="0"/>
              <a:t>организации в </a:t>
            </a:r>
            <a:r>
              <a:rPr lang="ru-RU" sz="1400" dirty="0"/>
              <a:t>Самарской </a:t>
            </a:r>
            <a:r>
              <a:rPr lang="ru-RU" sz="1400" dirty="0" smtClean="0"/>
              <a:t>области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39818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35B50F-3E52-42DD-B9DB-E0C13853DD63}"/>
              </a:ext>
            </a:extLst>
          </p:cNvPr>
          <p:cNvSpPr txBox="1"/>
          <p:nvPr/>
        </p:nvSpPr>
        <p:spPr>
          <a:xfrm>
            <a:off x="586168" y="137456"/>
            <a:ext cx="3641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134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Сеть учреждений СПО</a:t>
            </a:r>
            <a:endParaRPr lang="ru-RU" sz="2000" b="1" dirty="0">
              <a:solidFill>
                <a:srgbClr val="0134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61" y="30510"/>
            <a:ext cx="1728192" cy="13502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2503" y="411182"/>
            <a:ext cx="70131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62</a:t>
            </a:r>
            <a:r>
              <a:rPr lang="ru-RU" altLang="ru-RU" sz="16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государственных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ПОО в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регионе, из них 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 4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ресурсных учебно-методических центра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  </a:t>
            </a:r>
            <a:r>
              <a:rPr lang="ru-RU" alt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</a:t>
            </a:r>
            <a:r>
              <a:rPr lang="ru-RU" alt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базовая профессиональная образовательная организация</a:t>
            </a:r>
            <a:endParaRPr lang="ru-RU" altLang="ru-RU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</a:t>
            </a:r>
            <a:r>
              <a:rPr lang="ru-RU" alt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58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государственных ПОО реализуют программы для лиц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с                     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16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инвалидностью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и ограниченными возможностями здоровья</a:t>
            </a:r>
          </a:p>
          <a:p>
            <a:pPr algn="just">
              <a:spcBef>
                <a:spcPct val="0"/>
              </a:spcBef>
              <a:defRPr/>
            </a:pPr>
            <a:r>
              <a:rPr lang="ru-RU" altLang="ru-RU" sz="2800" b="1" dirty="0" smtClean="0">
                <a:solidFill>
                  <a:schemeClr val="tx2"/>
                </a:solidFill>
              </a:rPr>
              <a:t>       </a:t>
            </a:r>
            <a:r>
              <a:rPr lang="ru-RU" altLang="ru-RU" sz="2800" b="1" dirty="0" smtClean="0">
                <a:solidFill>
                  <a:schemeClr val="tx2"/>
                </a:solidFill>
              </a:rPr>
              <a:t>   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21</a:t>
            </a:r>
            <a:r>
              <a:rPr lang="ru-RU" altLang="ru-RU" sz="3200" b="1" dirty="0" smtClean="0">
                <a:solidFill>
                  <a:schemeClr val="tx2"/>
                </a:solidFill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государственная ПОО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реализует программы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инклюзивного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 algn="just">
              <a:spcBef>
                <a:spcPct val="0"/>
              </a:spcBef>
              <a:defRPr/>
            </a:pP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 профессионального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образования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с использованием        </a:t>
            </a:r>
          </a:p>
          <a:p>
            <a:pPr algn="just">
              <a:spcBef>
                <a:spcPct val="0"/>
              </a:spcBef>
              <a:defRPr/>
            </a:pPr>
            <a:r>
              <a:rPr lang="ru-RU" altLang="ru-RU" sz="16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электронного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обучения и ДОТ  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sz="2800" b="1" dirty="0" smtClean="0">
                <a:solidFill>
                  <a:schemeClr val="tx2"/>
                </a:solidFill>
              </a:rPr>
              <a:t>             </a:t>
            </a:r>
            <a:r>
              <a:rPr lang="ru-RU" altLang="ru-RU" sz="2800" b="1" dirty="0" smtClean="0">
                <a:solidFill>
                  <a:schemeClr val="tx2"/>
                </a:solidFill>
              </a:rPr>
              <a:t>  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17</a:t>
            </a:r>
            <a:r>
              <a:rPr lang="ru-RU" altLang="ru-RU" sz="2800" b="1" dirty="0" smtClean="0">
                <a:solidFill>
                  <a:schemeClr val="tx2"/>
                </a:solidFill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государственных ПОО реализуют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программы 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      профессионального обучения 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для лиц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с умственной   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sz="16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    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отсталостью </a:t>
            </a:r>
            <a:r>
              <a:rPr lang="ru-RU" altLang="ru-RU" sz="1600" dirty="0" smtClean="0">
                <a:solidFill>
                  <a:schemeClr val="tx2"/>
                </a:solidFill>
                <a:cs typeface="Times New Roman" pitchFamily="18" charset="0"/>
              </a:rPr>
              <a:t>(нарушениями интеллектуального развития)</a:t>
            </a:r>
            <a:endParaRPr lang="ru-RU" altLang="ru-RU" sz="1600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35B50F-3E52-42DD-B9DB-E0C13853DD63}"/>
              </a:ext>
            </a:extLst>
          </p:cNvPr>
          <p:cNvSpPr txBox="1"/>
          <p:nvPr/>
        </p:nvSpPr>
        <p:spPr>
          <a:xfrm>
            <a:off x="756187" y="114822"/>
            <a:ext cx="4654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134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Реализуемые образовательные программы</a:t>
            </a:r>
            <a:endParaRPr lang="ru-RU" sz="2000" b="1" dirty="0">
              <a:solidFill>
                <a:srgbClr val="0134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61" y="30510"/>
            <a:ext cx="1728192" cy="13502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80650" y="789021"/>
            <a:ext cx="6612787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3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136</a:t>
            </a:r>
            <a:r>
              <a:rPr lang="ru-RU" altLang="ru-RU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профессий и специальностей среднего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 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профессионального образования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получают в регионе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лица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с инвалидностью и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ограниченными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возможностями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здоровья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       </a:t>
            </a:r>
            <a:r>
              <a:rPr lang="ru-RU" altLang="ru-RU" sz="3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103</a:t>
            </a:r>
            <a:r>
              <a:rPr lang="ru-RU" altLang="ru-RU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специальности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ru-RU" alt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altLang="ru-RU" sz="3200" b="1" dirty="0" smtClean="0">
                <a:solidFill>
                  <a:srgbClr val="C00000"/>
                </a:solidFill>
              </a:rPr>
              <a:t>33</a:t>
            </a:r>
            <a:r>
              <a:rPr lang="ru-RU" altLang="ru-RU" sz="3600" b="1" dirty="0" smtClean="0">
                <a:solidFill>
                  <a:srgbClr val="C00000"/>
                </a:solidFill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профессии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sz="3200" b="1" dirty="0" smtClean="0">
                <a:solidFill>
                  <a:srgbClr val="C00000"/>
                </a:solidFill>
              </a:rPr>
              <a:t>             18 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профессий профессионального  </a:t>
            </a: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обучения (для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 лиц </a:t>
            </a: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с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умственной </a:t>
            </a: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отсталостью (нарушениями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chemeClr val="tx2"/>
                </a:solidFill>
                <a:cs typeface="Times New Roman" pitchFamily="18" charset="0"/>
              </a:rPr>
              <a:t>                                 интеллектуального </a:t>
            </a:r>
            <a:r>
              <a:rPr lang="ru-RU" altLang="ru-RU" dirty="0">
                <a:solidFill>
                  <a:schemeClr val="tx2"/>
                </a:solidFill>
                <a:cs typeface="Times New Roman" pitchFamily="18" charset="0"/>
              </a:rPr>
              <a:t>развития)</a:t>
            </a:r>
            <a:endParaRPr lang="ru-RU" altLang="ru-RU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80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61" y="30510"/>
            <a:ext cx="1728192" cy="13502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6E6A97-A8E7-4DDF-9A3E-798A38D99391}"/>
              </a:ext>
            </a:extLst>
          </p:cNvPr>
          <p:cNvSpPr txBox="1"/>
          <p:nvPr/>
        </p:nvSpPr>
        <p:spPr>
          <a:xfrm>
            <a:off x="865968" y="491954"/>
            <a:ext cx="6777494" cy="3685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Обучающиеся с инвалидностью</a:t>
            </a:r>
          </a:p>
          <a:p>
            <a:endParaRPr lang="ru-RU" sz="1200" dirty="0" smtClean="0">
              <a:solidFill>
                <a:schemeClr val="tx2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/>
                </a:solidFill>
              </a:rPr>
              <a:t>«Лицам, указанным в части 7 статьи </a:t>
            </a:r>
            <a:r>
              <a:rPr lang="ru-RU" sz="1600" dirty="0" smtClean="0">
                <a:solidFill>
                  <a:schemeClr val="tx2"/>
                </a:solidFill>
              </a:rPr>
              <a:t>71 …предоставляется </a:t>
            </a:r>
            <a:r>
              <a:rPr lang="ru-RU" sz="1600" dirty="0" smtClean="0">
                <a:solidFill>
                  <a:schemeClr val="tx2"/>
                </a:solidFill>
              </a:rPr>
              <a:t>преимущественное право зачисления в образовательную организацию…….»</a:t>
            </a:r>
          </a:p>
          <a:p>
            <a:endParaRPr lang="ru-RU" sz="1100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ФЗ </a:t>
            </a:r>
            <a:r>
              <a:rPr lang="ru-RU" sz="1400" i="1" dirty="0">
                <a:solidFill>
                  <a:schemeClr val="tx2"/>
                </a:solidFill>
              </a:rPr>
              <a:t>РФ от 14.07.2022 № </a:t>
            </a:r>
            <a:r>
              <a:rPr lang="ru-RU" sz="1400" i="1" dirty="0" smtClean="0">
                <a:solidFill>
                  <a:schemeClr val="tx2"/>
                </a:solidFill>
              </a:rPr>
              <a:t>296 </a:t>
            </a:r>
            <a:r>
              <a:rPr lang="ru-RU" sz="1400" i="1" dirty="0">
                <a:solidFill>
                  <a:schemeClr val="tx2"/>
                </a:solidFill>
              </a:rPr>
              <a:t>«О внесении изменений в статью </a:t>
            </a:r>
            <a:r>
              <a:rPr lang="ru-RU" sz="1400" i="1" dirty="0" smtClean="0">
                <a:solidFill>
                  <a:schemeClr val="tx2"/>
                </a:solidFill>
              </a:rPr>
              <a:t>68 </a:t>
            </a:r>
            <a:endParaRPr lang="ru-RU" sz="1400" i="1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ФЗ </a:t>
            </a:r>
            <a:r>
              <a:rPr lang="ru-RU" sz="1400" i="1" dirty="0">
                <a:solidFill>
                  <a:schemeClr val="tx2"/>
                </a:solidFill>
              </a:rPr>
              <a:t>«Об образовании в Российской Федерации»</a:t>
            </a:r>
          </a:p>
          <a:p>
            <a:endParaRPr lang="ru-RU" sz="1050" dirty="0">
              <a:solidFill>
                <a:schemeClr val="tx2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/>
                </a:solidFill>
              </a:rPr>
              <a:t>инвалидам </a:t>
            </a:r>
            <a:r>
              <a:rPr lang="ru-RU" sz="1600" dirty="0">
                <a:solidFill>
                  <a:schemeClr val="tx2"/>
                </a:solidFill>
              </a:rPr>
              <a:t>полагается 2 стипендии: академическая (назначается по итогам обучения, сдачи сессии) и социальная (выплачивает учебное заведение</a:t>
            </a:r>
            <a:r>
              <a:rPr lang="ru-RU" sz="1600" dirty="0" smtClean="0">
                <a:solidFill>
                  <a:schemeClr val="tx2"/>
                </a:solidFill>
              </a:rPr>
              <a:t>).</a:t>
            </a:r>
          </a:p>
          <a:p>
            <a:pPr algn="just"/>
            <a:r>
              <a:rPr lang="ru-RU" sz="1600" dirty="0" smtClean="0">
                <a:solidFill>
                  <a:schemeClr val="tx2"/>
                </a:solidFill>
              </a:rPr>
              <a:t>«Государственная социальная стипендия назначается студентам, являющимся….детьми-инвалидами, инвалидами </a:t>
            </a:r>
            <a:r>
              <a:rPr lang="en-US" sz="1600" dirty="0" smtClean="0">
                <a:solidFill>
                  <a:schemeClr val="tx2"/>
                </a:solidFill>
              </a:rPr>
              <a:t>I </a:t>
            </a:r>
            <a:r>
              <a:rPr lang="ru-RU" sz="1600" dirty="0" smtClean="0">
                <a:solidFill>
                  <a:schemeClr val="tx2"/>
                </a:solidFill>
              </a:rPr>
              <a:t>и </a:t>
            </a:r>
            <a:r>
              <a:rPr lang="en-US" sz="1600" dirty="0" smtClean="0">
                <a:solidFill>
                  <a:schemeClr val="tx2"/>
                </a:solidFill>
              </a:rPr>
              <a:t>II</a:t>
            </a:r>
            <a:r>
              <a:rPr lang="ru-RU" sz="1600" dirty="0" smtClean="0">
                <a:solidFill>
                  <a:schemeClr val="tx2"/>
                </a:solidFill>
              </a:rPr>
              <a:t> групп….»</a:t>
            </a:r>
          </a:p>
          <a:p>
            <a:endParaRPr lang="ru-RU" sz="1600" i="1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Приказ Министерства образования и науки РФ от 27.12.2016 № </a:t>
            </a:r>
            <a:r>
              <a:rPr lang="ru-RU" sz="1400" i="1" dirty="0" smtClean="0">
                <a:solidFill>
                  <a:schemeClr val="tx2"/>
                </a:solidFill>
              </a:rPr>
              <a:t>1663</a:t>
            </a: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 </a:t>
            </a:r>
            <a:r>
              <a:rPr lang="ru-RU" sz="1400" i="1" dirty="0" smtClean="0">
                <a:solidFill>
                  <a:schemeClr val="tx2"/>
                </a:solidFill>
              </a:rPr>
              <a:t>«Об утверждении порядка назначения …стипендии…»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35B50F-3E52-42DD-B9DB-E0C13853DD63}"/>
              </a:ext>
            </a:extLst>
          </p:cNvPr>
          <p:cNvSpPr txBox="1"/>
          <p:nvPr/>
        </p:nvSpPr>
        <p:spPr>
          <a:xfrm>
            <a:off x="472503" y="56458"/>
            <a:ext cx="620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134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Виды социальной поддержки и льготы</a:t>
            </a:r>
            <a:endParaRPr lang="ru-RU" sz="2000" b="1" dirty="0">
              <a:solidFill>
                <a:srgbClr val="0134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9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61" y="30510"/>
            <a:ext cx="1728192" cy="13502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35B50F-3E52-42DD-B9DB-E0C13853DD63}"/>
              </a:ext>
            </a:extLst>
          </p:cNvPr>
          <p:cNvSpPr txBox="1"/>
          <p:nvPr/>
        </p:nvSpPr>
        <p:spPr>
          <a:xfrm>
            <a:off x="472503" y="56458"/>
            <a:ext cx="620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134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Виды социальной поддержки и льготы</a:t>
            </a:r>
            <a:endParaRPr lang="ru-RU" sz="2000" b="1" dirty="0">
              <a:solidFill>
                <a:srgbClr val="0134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A6E6A97-A8E7-4DDF-9A3E-798A38D99391}"/>
              </a:ext>
            </a:extLst>
          </p:cNvPr>
          <p:cNvSpPr txBox="1"/>
          <p:nvPr/>
        </p:nvSpPr>
        <p:spPr>
          <a:xfrm>
            <a:off x="730548" y="683635"/>
            <a:ext cx="66967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Обучающиеся с ОВЗ</a:t>
            </a:r>
          </a:p>
          <a:p>
            <a:endParaRPr lang="ru-RU" sz="1600" dirty="0" smtClean="0">
              <a:solidFill>
                <a:schemeClr val="tx2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/>
                </a:solidFill>
              </a:rPr>
              <a:t>…..не проживающие в организациях, обеспечивающих образовательную деятельность, обеспечиваются…..бесплатным двухразовым питанием за счёт бюджетных ассигнований…..</a:t>
            </a:r>
          </a:p>
          <a:p>
            <a:pPr algn="just"/>
            <a:endParaRPr lang="ru-RU" sz="1600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ФЗ РФ от 14.07.2022 № 299 «О внесении изменений в статью 79 </a:t>
            </a:r>
            <a:endParaRPr lang="ru-RU" sz="1400" i="1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ФЗ </a:t>
            </a:r>
            <a:r>
              <a:rPr lang="ru-RU" sz="1400" i="1" dirty="0" smtClean="0">
                <a:solidFill>
                  <a:schemeClr val="tx2"/>
                </a:solidFill>
              </a:rPr>
              <a:t>«Об образовании в Российской Федерации»</a:t>
            </a:r>
          </a:p>
          <a:p>
            <a:pPr algn="r"/>
            <a:endParaRPr lang="ru-RU" sz="1400" i="1" dirty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Приказ </a:t>
            </a:r>
            <a:r>
              <a:rPr lang="ru-RU" sz="1400" i="1" dirty="0" smtClean="0">
                <a:solidFill>
                  <a:schemeClr val="tx2"/>
                </a:solidFill>
              </a:rPr>
              <a:t>Министерства образования и науки Самарской области </a:t>
            </a:r>
            <a:endParaRPr lang="ru-RU" sz="1400" i="1" dirty="0" smtClean="0">
              <a:solidFill>
                <a:schemeClr val="tx2"/>
              </a:solidFill>
            </a:endParaRPr>
          </a:p>
          <a:p>
            <a:pPr algn="r"/>
            <a:r>
              <a:rPr lang="ru-RU" sz="1400" i="1" dirty="0" smtClean="0">
                <a:solidFill>
                  <a:schemeClr val="tx2"/>
                </a:solidFill>
              </a:rPr>
              <a:t>от </a:t>
            </a:r>
            <a:r>
              <a:rPr lang="ru-RU" sz="1400" i="1" dirty="0" smtClean="0">
                <a:solidFill>
                  <a:schemeClr val="tx2"/>
                </a:solidFill>
              </a:rPr>
              <a:t>03.02.2020 № 68-од</a:t>
            </a:r>
            <a:endParaRPr lang="ru-RU" sz="1400" i="1" dirty="0">
              <a:solidFill>
                <a:schemeClr val="tx2"/>
              </a:solidFill>
            </a:endParaRPr>
          </a:p>
          <a:p>
            <a:endParaRPr lang="ru-RU" sz="1600" dirty="0">
              <a:solidFill>
                <a:schemeClr val="tx2"/>
              </a:solidFill>
            </a:endParaRPr>
          </a:p>
          <a:p>
            <a:pPr>
              <a:defRPr/>
            </a:pP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5400000">
            <a:off x="401093" y="2909556"/>
            <a:ext cx="1080120" cy="100811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77797" y="3539647"/>
            <a:ext cx="537550" cy="432048"/>
          </a:xfrm>
          <a:prstGeom prst="triangl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7783EAE-ADD4-457B-AC1A-38C365B4DE41}"/>
              </a:ext>
            </a:extLst>
          </p:cNvPr>
          <p:cNvSpPr txBox="1"/>
          <p:nvPr/>
        </p:nvSpPr>
        <p:spPr>
          <a:xfrm>
            <a:off x="472503" y="233476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Подзаголовок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21D8C-6359-470D-9B4F-57CC5F3ED2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23"/>
            <a:ext cx="572517" cy="22670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09938D9-AF83-45BD-89EA-4507F121BA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61" y="30510"/>
            <a:ext cx="1728192" cy="1350265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374987" y="275734"/>
            <a:ext cx="7426167" cy="4041254"/>
            <a:chOff x="-551113" y="-222095"/>
            <a:chExt cx="13833529" cy="7171303"/>
          </a:xfrm>
        </p:grpSpPr>
        <p:grpSp>
          <p:nvGrpSpPr>
            <p:cNvPr id="13" name="Группа 9"/>
            <p:cNvGrpSpPr/>
            <p:nvPr/>
          </p:nvGrpSpPr>
          <p:grpSpPr>
            <a:xfrm>
              <a:off x="-527587" y="-222095"/>
              <a:ext cx="13573821" cy="4980901"/>
              <a:chOff x="-626023" y="-60030"/>
              <a:chExt cx="13989554" cy="5238719"/>
            </a:xfrm>
          </p:grpSpPr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xmlns="" id="{F9A08116-25E0-D59D-DD5B-1E54D9FE9E04}"/>
                  </a:ext>
                </a:extLst>
              </p:cNvPr>
              <p:cNvSpPr/>
              <p:nvPr/>
            </p:nvSpPr>
            <p:spPr>
              <a:xfrm>
                <a:off x="-247705" y="-60030"/>
                <a:ext cx="5617255" cy="6608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cap="all" spc="67" dirty="0">
                    <a:solidFill>
                      <a:srgbClr val="112EA7"/>
                    </a:solidFill>
                    <a:ea typeface="Roboto Medium" panose="02000000000000000000" pitchFamily="2" charset="0"/>
                    <a:cs typeface="Arial" panose="020B0604020202020204" pitchFamily="34" charset="0"/>
                  </a:rPr>
                  <a:t>РЕГИОНАЛЬНЫЕ </a:t>
                </a:r>
                <a:r>
                  <a:rPr lang="ru-RU" b="1" cap="all" spc="67" dirty="0" smtClean="0">
                    <a:solidFill>
                      <a:srgbClr val="112EA7"/>
                    </a:solidFill>
                    <a:ea typeface="Roboto Medium" panose="02000000000000000000" pitchFamily="2" charset="0"/>
                    <a:cs typeface="Arial" panose="020B0604020202020204" pitchFamily="34" charset="0"/>
                  </a:rPr>
                  <a:t>РЕСУРСЫ</a:t>
                </a:r>
                <a:endParaRPr lang="ru-RU" b="1" cap="all" spc="67" dirty="0">
                  <a:solidFill>
                    <a:srgbClr val="112EA7"/>
                  </a:solidFill>
                  <a:ea typeface="Roboto Medium" panose="02000000000000000000" pitchFamily="2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5" name="Группа 31"/>
              <p:cNvGrpSpPr/>
              <p:nvPr/>
            </p:nvGrpSpPr>
            <p:grpSpPr>
              <a:xfrm>
                <a:off x="-626023" y="3639514"/>
                <a:ext cx="13989554" cy="1539175"/>
                <a:chOff x="-626023" y="3639514"/>
                <a:chExt cx="13989554" cy="1539175"/>
              </a:xfrm>
            </p:grpSpPr>
            <p:sp>
              <p:nvSpPr>
                <p:cNvPr id="26" name="Прямоугольник 25">
                  <a:extLst>
                    <a:ext uri="{FF2B5EF4-FFF2-40B4-BE49-F238E27FC236}">
                      <a16:creationId xmlns:a16="http://schemas.microsoft.com/office/drawing/2014/main" xmlns="" id="{E80B7CA3-75BE-791E-CECE-CC479D3F3450}"/>
                    </a:ext>
                  </a:extLst>
                </p:cNvPr>
                <p:cNvSpPr/>
                <p:nvPr/>
              </p:nvSpPr>
              <p:spPr>
                <a:xfrm>
                  <a:off x="-626023" y="3639514"/>
                  <a:ext cx="3065241" cy="12062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ru-RU" sz="1000" b="1" cap="all" spc="67" dirty="0" smtClean="0">
                      <a:solidFill>
                        <a:srgbClr val="112EA7"/>
                      </a:solidFill>
                      <a:ea typeface="Roboto" panose="02000000000000000000" pitchFamily="2" charset="0"/>
                      <a:cs typeface="Arial" panose="020B0604020202020204" pitchFamily="34" charset="0"/>
                    </a:rPr>
                    <a:t>Справочник </a:t>
                  </a:r>
                  <a:r>
                    <a:rPr lang="ru-RU" sz="1000" b="1" cap="all" spc="67" dirty="0" smtClean="0">
                      <a:solidFill>
                        <a:srgbClr val="112EA7"/>
                      </a:solidFill>
                      <a:ea typeface="Roboto" panose="02000000000000000000" pitchFamily="2" charset="0"/>
                      <a:cs typeface="Arial" panose="020B0604020202020204" pitchFamily="34" charset="0"/>
                    </a:rPr>
                    <a:t>Профессий Для </a:t>
                  </a:r>
                  <a:r>
                    <a:rPr lang="ru-RU" sz="1000" b="1" cap="all" spc="67" dirty="0">
                      <a:solidFill>
                        <a:srgbClr val="112EA7"/>
                      </a:solidFill>
                      <a:ea typeface="Roboto" panose="02000000000000000000" pitchFamily="2" charset="0"/>
                      <a:cs typeface="Arial" panose="020B0604020202020204" pitchFamily="34" charset="0"/>
                    </a:rPr>
                    <a:t>лиц с ОВЗ </a:t>
                  </a:r>
                  <a:r>
                    <a:rPr lang="ru-RU" sz="1000" b="1" cap="all" spc="67" dirty="0" smtClean="0">
                      <a:solidFill>
                        <a:srgbClr val="112EA7"/>
                      </a:solidFill>
                      <a:ea typeface="Roboto" panose="02000000000000000000" pitchFamily="2" charset="0"/>
                      <a:cs typeface="Arial" panose="020B0604020202020204" pitchFamily="34" charset="0"/>
                    </a:rPr>
                    <a:t>и инвалидностью</a:t>
                  </a:r>
                  <a:endParaRPr lang="ru-RU" sz="1000" b="1" cap="all" spc="67" dirty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" name="Прямоугольник 27">
                  <a:extLst>
                    <a:ext uri="{FF2B5EF4-FFF2-40B4-BE49-F238E27FC236}">
                      <a16:creationId xmlns:a16="http://schemas.microsoft.com/office/drawing/2014/main" xmlns="" id="{FBD74A4C-B089-82FE-9CD6-386F96E6EEED}"/>
                    </a:ext>
                  </a:extLst>
                </p:cNvPr>
                <p:cNvSpPr/>
                <p:nvPr/>
              </p:nvSpPr>
              <p:spPr>
                <a:xfrm>
                  <a:off x="6792811" y="4095509"/>
                  <a:ext cx="6570720" cy="861644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defTabSz="1219170">
                    <a:defRPr/>
                  </a:pPr>
                  <a:r>
                    <a:rPr lang="ru-RU" sz="1000" kern="0" dirty="0" smtClean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Информация </a:t>
                  </a:r>
                  <a:r>
                    <a:rPr lang="ru-RU" sz="1000" kern="0" dirty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про </a:t>
                  </a:r>
                  <a:r>
                    <a:rPr lang="ru-RU" sz="1000" kern="0" dirty="0" smtClean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профессиям </a:t>
                  </a:r>
                  <a:r>
                    <a:rPr lang="ru-RU" sz="1000" kern="0" dirty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и </a:t>
                  </a:r>
                  <a:r>
                    <a:rPr lang="ru-RU" sz="1000" kern="0" dirty="0" smtClean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специальностям, доступным </a:t>
                  </a:r>
                  <a:r>
                    <a:rPr lang="ru-RU" sz="1000" kern="0" dirty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лицам с ОВЗ и инвалидностью, учреждения СПО, </a:t>
                  </a:r>
                  <a:r>
                    <a:rPr lang="ru-RU" sz="1000" kern="0" dirty="0" smtClean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в </a:t>
                  </a:r>
                  <a:r>
                    <a:rPr lang="ru-RU" sz="1000" kern="0" dirty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которых учат людей с </a:t>
                  </a:r>
                  <a:r>
                    <a:rPr lang="ru-RU" sz="1000" kern="0" dirty="0" smtClean="0">
                      <a:solidFill>
                        <a:srgbClr val="112EA7"/>
                      </a:solidFill>
                      <a:ea typeface="Roboto Slab" pitchFamily="2" charset="0"/>
                      <a:cs typeface="Arial" panose="020B0604020202020204" pitchFamily="34" charset="0"/>
                    </a:rPr>
                    <a:t>ОВЗ</a:t>
                  </a:r>
                  <a:endParaRPr lang="ru-RU" sz="1000" kern="0" dirty="0" smtClean="0">
                    <a:solidFill>
                      <a:srgbClr val="112EA7"/>
                    </a:solidFill>
                    <a:ea typeface="Roboto Slab" pitchFamily="2" charset="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31" name="Рисунок 30" descr="http://qrcoder.ru/code/?https%3A%2F%2Fdo.asurso.ru%2Fmod%2Ffolder%2Fview.php%3Fid%3D1909&amp;4&amp;0"/>
                <p:cNvPicPr/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31480" y="4056494"/>
                  <a:ext cx="1074670" cy="93967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32" name="Прямоугольник 31"/>
                <p:cNvSpPr/>
                <p:nvPr/>
              </p:nvSpPr>
              <p:spPr>
                <a:xfrm>
                  <a:off x="3584494" y="4058558"/>
                  <a:ext cx="2799678" cy="11201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1219170">
                    <a:defRPr/>
                  </a:pPr>
                  <a:r>
                    <a:rPr lang="ru-RU" sz="1100" u="sng" kern="0" dirty="0">
                      <a:cs typeface="Arial" panose="020B0604020202020204" pitchFamily="34" charset="0"/>
                      <a:hlinkClick r:id="rId6"/>
                    </a:rPr>
                    <a:t>https://do.asurso.ru/mod/folder/view.php?id=1909</a:t>
                  </a:r>
                  <a:endParaRPr lang="ru-RU" sz="1100" kern="0" dirty="0"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5" name="Группа 26"/>
            <p:cNvGrpSpPr/>
            <p:nvPr/>
          </p:nvGrpSpPr>
          <p:grpSpPr>
            <a:xfrm>
              <a:off x="-551113" y="2310568"/>
              <a:ext cx="13378832" cy="1092314"/>
              <a:chOff x="7938297" y="2670265"/>
              <a:chExt cx="16144621" cy="1246621"/>
            </a:xfrm>
          </p:grpSpPr>
          <p:pic>
            <p:nvPicPr>
              <p:cNvPr id="20" name="Picture 4" descr="http://qrcoder.ru/code/?https%3A%2F%2Fprof.asurso.ru%2F&amp;4&amp;0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55679" y="2684261"/>
                <a:ext cx="1310229" cy="12208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xmlns="" id="{F8B152C8-7CC7-E05D-ACA6-83AA777A45B9}"/>
                  </a:ext>
                </a:extLst>
              </p:cNvPr>
              <p:cNvSpPr/>
              <p:nvPr/>
            </p:nvSpPr>
            <p:spPr>
              <a:xfrm>
                <a:off x="7938297" y="2684261"/>
                <a:ext cx="3715111" cy="7479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ru-RU" sz="1000" b="1" cap="all" spc="67" dirty="0" smtClean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rPr>
                  <a:t>Сайт «</a:t>
                </a:r>
                <a:r>
                  <a:rPr lang="ru-RU" sz="1000" b="1" cap="all" spc="67" dirty="0" err="1" smtClean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rPr>
                  <a:t>Профвыбор</a:t>
                </a:r>
                <a:r>
                  <a:rPr lang="ru-RU" sz="1000" b="1" cap="all" spc="67" dirty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rPr>
                  <a:t>. </a:t>
                </a:r>
                <a:r>
                  <a:rPr lang="ru-RU" sz="1000" b="1" cap="all" spc="67" dirty="0" smtClean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rPr>
                  <a:t>Самарская область</a:t>
                </a:r>
                <a:r>
                  <a:rPr lang="ru-RU" sz="1000" b="1" cap="all" spc="67" dirty="0">
                    <a:solidFill>
                      <a:srgbClr val="112EA7"/>
                    </a:solidFill>
                    <a:ea typeface="Roboto" panose="02000000000000000000" pitchFamily="2" charset="0"/>
                    <a:cs typeface="Arial" panose="020B0604020202020204" pitchFamily="34" charset="0"/>
                  </a:rPr>
                  <a:t>»</a:t>
                </a:r>
              </a:p>
            </p:txBody>
          </p:sp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xmlns="" id="{15398BB3-02C9-E8BB-6F33-AC5428BF333D}"/>
                  </a:ext>
                </a:extLst>
              </p:cNvPr>
              <p:cNvSpPr/>
              <p:nvPr/>
            </p:nvSpPr>
            <p:spPr>
              <a:xfrm>
                <a:off x="16653160" y="2670265"/>
                <a:ext cx="7429758" cy="1246621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wrap="square" lIns="0" tIns="0" rIns="0" bIns="0" rtlCol="0" anchor="ctr">
                <a:spAutoFit/>
              </a:bodyPr>
              <a:lstStyle/>
              <a:p>
                <a:pPr defTabSz="1219170">
                  <a:defRPr/>
                </a:pPr>
                <a:r>
                  <a:rPr lang="ru-RU" sz="1000" kern="0" dirty="0" smtClean="0">
                    <a:solidFill>
                      <a:srgbClr val="112EA7"/>
                    </a:solidFill>
                    <a:ea typeface="Roboto Slab" pitchFamily="2" charset="0"/>
                    <a:cs typeface="Arial" panose="020B0604020202020204" pitchFamily="34" charset="0"/>
                  </a:rPr>
                  <a:t>Мероприятия, которые проводятся техникумами и колледжами, вузами, предприятиями, Центрами занятости населения и пр</a:t>
                </a:r>
                <a:r>
                  <a:rPr lang="ru-RU" sz="1000" kern="0" dirty="0" smtClean="0">
                    <a:solidFill>
                      <a:srgbClr val="112EA7"/>
                    </a:solidFill>
                    <a:ea typeface="Roboto Slab" pitchFamily="2" charset="0"/>
                    <a:cs typeface="Arial" panose="020B0604020202020204" pitchFamily="34" charset="0"/>
                  </a:rPr>
                  <a:t>. Запись </a:t>
                </a:r>
                <a:r>
                  <a:rPr lang="ru-RU" sz="1000" kern="0" dirty="0" smtClean="0">
                    <a:solidFill>
                      <a:srgbClr val="112EA7"/>
                    </a:solidFill>
                    <a:ea typeface="Roboto Slab" pitchFamily="2" charset="0"/>
                    <a:cs typeface="Arial" panose="020B0604020202020204" pitchFamily="34" charset="0"/>
                  </a:rPr>
                  <a:t>на мероприятия через классного руководителя</a:t>
                </a:r>
                <a:endParaRPr lang="ru-RU" sz="1000" kern="0" dirty="0">
                  <a:solidFill>
                    <a:srgbClr val="112EA7"/>
                  </a:solidFill>
                  <a:ea typeface="Roboto Slab" pitchFamily="2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2790311" y="2858806"/>
                <a:ext cx="3379755" cy="529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ea typeface="Roboto Slab" pitchFamily="2" charset="0"/>
                    <a:cs typeface="Arial" panose="020B0604020202020204" pitchFamily="34" charset="0"/>
                    <a:hlinkClick r:id="rId8"/>
                  </a:rPr>
                  <a:t>https://prof.asurso.ru/</a:t>
                </a:r>
                <a:r>
                  <a:rPr lang="ru-RU" sz="1100" dirty="0">
                    <a:ea typeface="Roboto Slab" pitchFamily="2" charset="0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F8B152C8-7CC7-E05D-ACA6-83AA777A45B9}"/>
                </a:ext>
              </a:extLst>
            </p:cNvPr>
            <p:cNvSpPr/>
            <p:nvPr/>
          </p:nvSpPr>
          <p:spPr>
            <a:xfrm>
              <a:off x="-526264" y="4951204"/>
              <a:ext cx="3384483" cy="9011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00" b="1" cap="all" spc="67" dirty="0" err="1" smtClean="0">
                  <a:solidFill>
                    <a:srgbClr val="112EA7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Телеграм</a:t>
              </a:r>
              <a:r>
                <a:rPr lang="ru-RU" sz="1000" b="1" cap="all" spc="67" dirty="0" smtClean="0">
                  <a:solidFill>
                    <a:srgbClr val="112EA7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 канал </a:t>
              </a:r>
            </a:p>
            <a:p>
              <a:pPr>
                <a:lnSpc>
                  <a:spcPct val="90000"/>
                </a:lnSpc>
              </a:pPr>
              <a:r>
                <a:rPr lang="ru-RU" sz="1000" b="1" cap="all" spc="67" dirty="0" smtClean="0">
                  <a:solidFill>
                    <a:srgbClr val="112EA7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«БПОО и РУМЦ </a:t>
              </a:r>
            </a:p>
            <a:p>
              <a:pPr>
                <a:lnSpc>
                  <a:spcPct val="90000"/>
                </a:lnSpc>
              </a:pPr>
              <a:r>
                <a:rPr lang="ru-RU" sz="1000" b="1" cap="all" spc="67" dirty="0" smtClean="0">
                  <a:solidFill>
                    <a:srgbClr val="112EA7"/>
                  </a:solidFill>
                  <a:ea typeface="Roboto" panose="02000000000000000000" pitchFamily="2" charset="0"/>
                  <a:cs typeface="Arial" panose="020B0604020202020204" pitchFamily="34" charset="0"/>
                </a:rPr>
                <a:t>Самарской области»</a:t>
              </a:r>
              <a:endParaRPr lang="ru-RU" sz="1000" b="1" cap="all" spc="67" dirty="0">
                <a:solidFill>
                  <a:srgbClr val="112EA7"/>
                </a:solidFill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522809" y="5050315"/>
              <a:ext cx="873631" cy="851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3557250" y="5054402"/>
              <a:ext cx="3113528" cy="464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tx2"/>
                  </a:solidFill>
                  <a:ea typeface="Roboto Slab" pitchFamily="2" charset="0"/>
                  <a:cs typeface="Arial" panose="020B0604020202020204" pitchFamily="34" charset="0"/>
                  <a:hlinkClick r:id="rId10"/>
                </a:rPr>
                <a:t>https://t.me/bpoorumsso</a:t>
              </a:r>
              <a:r>
                <a:rPr lang="ru-RU" sz="1100" dirty="0" smtClean="0">
                  <a:solidFill>
                    <a:schemeClr val="tx2"/>
                  </a:solidFill>
                  <a:ea typeface="Roboto Slab" pitchFamily="2" charset="0"/>
                  <a:cs typeface="Arial" panose="020B0604020202020204" pitchFamily="34" charset="0"/>
                </a:rPr>
                <a:t> </a:t>
              </a:r>
              <a:endParaRPr lang="ru-RU" sz="1100" dirty="0">
                <a:solidFill>
                  <a:schemeClr val="tx2"/>
                </a:solidFill>
                <a:ea typeface="Roboto Slab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xmlns="" id="{15398BB3-02C9-E8BB-6F33-AC5428BF333D}"/>
                </a:ext>
              </a:extLst>
            </p:cNvPr>
            <p:cNvSpPr/>
            <p:nvPr/>
          </p:nvSpPr>
          <p:spPr>
            <a:xfrm>
              <a:off x="6593515" y="4854920"/>
              <a:ext cx="6688901" cy="209428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square" lIns="0" tIns="0" rIns="0" bIns="0" rtlCol="0" anchor="ctr">
              <a:spAutoFit/>
            </a:bodyPr>
            <a:lstStyle/>
            <a:p>
              <a:pPr lvl="0">
                <a:defRPr/>
              </a:pPr>
              <a:r>
                <a:rPr lang="ru-RU" sz="1000" kern="0" dirty="0" smtClean="0">
                  <a:solidFill>
                    <a:srgbClr val="112EA7"/>
                  </a:solidFill>
                  <a:ea typeface="Roboto Slab" pitchFamily="2" charset="0"/>
                  <a:cs typeface="Arial" panose="020B0604020202020204" pitchFamily="34" charset="0"/>
                </a:rPr>
                <a:t>Актуальная информация для обучающихся, педагогов, родителей о </a:t>
              </a:r>
              <a:r>
                <a:rPr lang="ru-RU" sz="1000" dirty="0" smtClean="0">
                  <a:solidFill>
                    <a:srgbClr val="112EA7"/>
                  </a:solidFill>
                </a:rPr>
                <a:t>среднем </a:t>
              </a:r>
              <a:r>
                <a:rPr lang="ru-RU" sz="1000" dirty="0">
                  <a:solidFill>
                    <a:srgbClr val="112EA7"/>
                  </a:solidFill>
                </a:rPr>
                <a:t>профессиональном и высшем </a:t>
              </a:r>
              <a:r>
                <a:rPr lang="ru-RU" sz="1000" dirty="0" smtClean="0">
                  <a:solidFill>
                    <a:srgbClr val="112EA7"/>
                  </a:solidFill>
                </a:rPr>
                <a:t>образовании </a:t>
              </a:r>
              <a:r>
                <a:rPr lang="ru-RU" sz="1000" dirty="0">
                  <a:solidFill>
                    <a:srgbClr val="112EA7"/>
                  </a:solidFill>
                </a:rPr>
                <a:t>для инвалидов и лиц с ОВЗ в регионе, </a:t>
              </a:r>
              <a:r>
                <a:rPr lang="ru-RU" sz="1000" dirty="0" smtClean="0">
                  <a:solidFill>
                    <a:srgbClr val="112EA7"/>
                  </a:solidFill>
                </a:rPr>
                <a:t>о </a:t>
              </a:r>
              <a:r>
                <a:rPr lang="ru-RU" sz="1000" dirty="0">
                  <a:solidFill>
                    <a:srgbClr val="112EA7"/>
                  </a:solidFill>
                </a:rPr>
                <a:t>профориентации, о трудоустройстве выпускников с инвалидностью и ОВЗ, </a:t>
              </a:r>
              <a:r>
                <a:rPr lang="ru-RU" sz="1000" dirty="0" smtClean="0">
                  <a:solidFill>
                    <a:srgbClr val="112EA7"/>
                  </a:solidFill>
                </a:rPr>
                <a:t>о </a:t>
              </a:r>
              <a:r>
                <a:rPr lang="ru-RU" sz="1000" dirty="0">
                  <a:solidFill>
                    <a:srgbClr val="112EA7"/>
                  </a:solidFill>
                </a:rPr>
                <a:t>проводимых профессиональными образовательными организациями в регионе мероприятиях </a:t>
              </a:r>
              <a:r>
                <a:rPr lang="ru-RU" sz="1000" dirty="0" err="1">
                  <a:solidFill>
                    <a:srgbClr val="112EA7"/>
                  </a:solidFill>
                </a:rPr>
                <a:t>профориентационной</a:t>
              </a:r>
              <a:r>
                <a:rPr lang="ru-RU" sz="1000" dirty="0">
                  <a:solidFill>
                    <a:srgbClr val="112EA7"/>
                  </a:solidFill>
                </a:rPr>
                <a:t> направленности, о мерах поддержки обучающихся с ОВЗ и инвалидностью</a:t>
              </a:r>
              <a:endParaRPr lang="ru-RU" sz="1000" kern="0" dirty="0" smtClean="0">
                <a:solidFill>
                  <a:srgbClr val="112EA7"/>
                </a:solidFill>
                <a:ea typeface="Roboto Slab" pitchFamily="2" charset="0"/>
                <a:cs typeface="Arial" panose="020B0604020202020204" pitchFamily="34" charset="0"/>
              </a:endParaRPr>
            </a:p>
          </p:txBody>
        </p:sp>
      </p:grpSp>
      <p:pic>
        <p:nvPicPr>
          <p:cNvPr id="33" name="Picture 14" descr="ЦПО Самарской области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64" y="851252"/>
            <a:ext cx="1302441" cy="45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qrcoder.ru/code/?https%3A%2F%2Fcposo.ru%2Fprofessionalnoe-obrazovanie-dlya-lits-s-ovz-i-invalidov&amp;4&amp;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987640" y="920981"/>
            <a:ext cx="589256" cy="589256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4185039" y="945870"/>
            <a:ext cx="345827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rgbClr val="112EA7"/>
                </a:solidFill>
                <a:cs typeface="Arial" panose="020B0604020202020204" pitchFamily="34" charset="0"/>
              </a:rPr>
              <a:t>Единый информационный ресурс  - </a:t>
            </a:r>
            <a:r>
              <a:rPr lang="ru-RU" sz="1100" dirty="0" smtClean="0">
                <a:solidFill>
                  <a:srgbClr val="112EA7"/>
                </a:solidFill>
                <a:cs typeface="Arial" panose="020B0604020202020204" pitchFamily="34" charset="0"/>
              </a:rPr>
              <a:t>на сайте ЦПО Самарской области раздел «Профессиональное образование для лиц с инвалидностью и ОВЗ</a:t>
            </a:r>
            <a:r>
              <a:rPr lang="ru-RU" sz="1100" dirty="0" smtClean="0">
                <a:solidFill>
                  <a:srgbClr val="112EA7"/>
                </a:solidFill>
                <a:cs typeface="Arial" panose="020B0604020202020204" pitchFamily="34" charset="0"/>
              </a:rPr>
              <a:t>»</a:t>
            </a:r>
            <a:endParaRPr lang="ru-RU" sz="1100" dirty="0" smtClean="0">
              <a:solidFill>
                <a:srgbClr val="112EA7"/>
              </a:solidFill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76896" y="920981"/>
            <a:ext cx="16081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112EA7"/>
                </a:solidFill>
                <a:cs typeface="Arial" panose="020B0604020202020204" pitchFamily="34" charset="0"/>
                <a:hlinkClick r:id="rId13"/>
              </a:rPr>
              <a:t>https://cposo.ru/professionalnoe-obrazovanie-dlya-lits-s-ovz-i-invalidov</a:t>
            </a:r>
            <a:r>
              <a:rPr lang="ru-RU" sz="1100" dirty="0">
                <a:solidFill>
                  <a:srgbClr val="112EA7"/>
                </a:solidFill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112EA7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10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20"/>
  <p:tag name="AS_OS" val="Unix 5.15.0.1041"/>
  <p:tag name="AS_RELEASE_DATE" val="2023.05.14"/>
  <p:tag name="AS_TITLE" val="Aspose.Slides for .NET Standard 2.0"/>
  <p:tag name="AS_VERSION" val="23.5"/>
</p:tagLst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509</Words>
  <Application>Microsoft Office PowerPoint</Application>
  <PresentationFormat>Произвольный</PresentationFormat>
  <Paragraphs>83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Roboto Medium</vt:lpstr>
      <vt:lpstr>Roboto Slab</vt:lpstr>
      <vt:lpstr>Times New Roman</vt:lpstr>
      <vt:lpstr>Verdana</vt:lpstr>
      <vt:lpstr>4_Тема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СИПКРО</dc:creator>
  <cp:lastModifiedBy>Наталья Григорьевна Семенова</cp:lastModifiedBy>
  <cp:revision>192</cp:revision>
  <cp:lastPrinted>2023-08-29T08:22:54Z</cp:lastPrinted>
  <dcterms:created xsi:type="dcterms:W3CDTF">2023-08-29T08:22:54Z</dcterms:created>
  <dcterms:modified xsi:type="dcterms:W3CDTF">2023-11-20T11:07:08Z</dcterms:modified>
</cp:coreProperties>
</file>