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71" r:id="rId2"/>
    <p:sldId id="272" r:id="rId3"/>
    <p:sldId id="281" r:id="rId4"/>
    <p:sldId id="275" r:id="rId5"/>
    <p:sldId id="274" r:id="rId6"/>
    <p:sldId id="273" r:id="rId7"/>
    <p:sldId id="276" r:id="rId8"/>
    <p:sldId id="256" r:id="rId9"/>
    <p:sldId id="259" r:id="rId10"/>
    <p:sldId id="258" r:id="rId11"/>
    <p:sldId id="260" r:id="rId12"/>
    <p:sldId id="261" r:id="rId13"/>
    <p:sldId id="262" r:id="rId14"/>
    <p:sldId id="268" r:id="rId15"/>
    <p:sldId id="263" r:id="rId16"/>
    <p:sldId id="267" r:id="rId17"/>
    <p:sldId id="269" r:id="rId18"/>
    <p:sldId id="265" r:id="rId19"/>
    <p:sldId id="266" r:id="rId20"/>
    <p:sldId id="264" r:id="rId21"/>
    <p:sldId id="270" r:id="rId22"/>
    <p:sldId id="280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17" autoAdjust="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858180" cy="1470025"/>
          </a:xfrm>
        </p:spPr>
        <p:txBody>
          <a:bodyPr/>
          <a:lstStyle>
            <a:lvl1pPr>
              <a:defRPr baseline="0">
                <a:ea typeface="+mj-ea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3071810"/>
            <a:ext cx="8001056" cy="6429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058B7-8FCB-427C-B55D-AB10B1C34F25}" type="datetimeFigureOut">
              <a:rPr lang="ru-RU"/>
              <a:pPr>
                <a:defRPr/>
              </a:pPr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B4865-982D-49AF-A1C0-8C0A96A6A5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3E555-4EA1-4214-B1DB-022C35BB07E1}" type="datetimeFigureOut">
              <a:rPr lang="ru-RU"/>
              <a:pPr>
                <a:defRPr/>
              </a:pPr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89C24-F844-4301-9085-5557125F7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896A9-467F-4D75-B137-0038EACAD4B2}" type="datetimeFigureOut">
              <a:rPr lang="ru-RU"/>
              <a:pPr>
                <a:defRPr/>
              </a:pPr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0EFD9-ACCB-4BC3-A1ED-FE4C6F86B1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B31E4-3E58-468C-9341-18D9D352708B}" type="datetimeFigureOut">
              <a:rPr lang="ru-RU"/>
              <a:pPr>
                <a:defRPr/>
              </a:pPr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FD7EB-E349-43D9-A4B1-B5274D091D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203CB-811A-49D1-A179-7EB4E4E9C6F2}" type="datetimeFigureOut">
              <a:rPr lang="ru-RU"/>
              <a:pPr>
                <a:defRPr/>
              </a:pPr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2828A-D629-4412-B630-63C71B50E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58370-FFB4-4E57-A933-1D2432A92767}" type="datetimeFigureOut">
              <a:rPr lang="ru-RU"/>
              <a:pPr>
                <a:defRPr/>
              </a:pPr>
              <a:t>26.11.2021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E9605-7BF3-425D-AB80-CB4EC3BC78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DE483-F0EE-4428-AAF3-64770E335675}" type="datetimeFigureOut">
              <a:rPr lang="ru-RU"/>
              <a:pPr>
                <a:defRPr/>
              </a:pPr>
              <a:t>26.11.2021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10C01-40C3-427F-9CB8-958713D33B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C9940-289C-4735-B459-A0FA7E397A10}" type="datetimeFigureOut">
              <a:rPr lang="ru-RU"/>
              <a:pPr>
                <a:defRPr/>
              </a:pPr>
              <a:t>26.11.2021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B5502-A834-4302-9A1E-70679B182C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A24AB-AFFF-423E-ADDC-76B3D962E885}" type="datetimeFigureOut">
              <a:rPr lang="ru-RU"/>
              <a:pPr>
                <a:defRPr/>
              </a:pPr>
              <a:t>26.11.2021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ED5CC-6AED-46AE-B6BE-EAB5BB00F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9353B-7E40-4671-9578-46758190532F}" type="datetimeFigureOut">
              <a:rPr lang="ru-RU"/>
              <a:pPr>
                <a:defRPr/>
              </a:pPr>
              <a:t>26.11.2021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7E97F-78CC-47FF-9F94-B6AE855880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09E37-CC43-41F5-A9B3-2083A92B60CF}" type="datetimeFigureOut">
              <a:rPr lang="ru-RU"/>
              <a:pPr>
                <a:defRPr/>
              </a:pPr>
              <a:t>26.11.2021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00B76-33AF-4917-977C-840D1387E1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002060"/>
                </a:solidFill>
                <a:latin typeface="+mn-lt"/>
              </a:defRPr>
            </a:lvl1pPr>
          </a:lstStyle>
          <a:p>
            <a:pPr>
              <a:defRPr/>
            </a:pPr>
            <a:fld id="{518910A6-BEC1-4C5F-9202-874F9DB1A256}" type="datetimeFigureOut">
              <a:rPr lang="ru-RU"/>
              <a:pPr>
                <a:defRPr/>
              </a:pPr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002060"/>
                </a:solidFill>
                <a:latin typeface="+mn-lt"/>
              </a:defRPr>
            </a:lvl1pPr>
          </a:lstStyle>
          <a:p>
            <a:pPr>
              <a:defRPr/>
            </a:pPr>
            <a:fld id="{37B7B7F3-119B-47D4-B85C-7D0CD8308A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 spd="med">
    <p:wheel spokes="2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ln w="1905">
            <a:solidFill>
              <a:schemeClr val="bg1">
                <a:lumMod val="95000"/>
              </a:schemeClr>
            </a:solidFill>
          </a:ln>
          <a:solidFill>
            <a:srgbClr val="00339A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+mj-lt"/>
          <a:ea typeface="+mj-ea"/>
          <a:cs typeface="Tahoma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48322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rgbClr val="483226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rgbClr val="483226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rgbClr val="483226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rgbClr val="4832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МБУ «Школа №86»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Тема: «Использование интерактивных игр и упражнений в обогащении цифровой образовательной среды ДО в работе с детьми с ОВЗ».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Выступление подготовили: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Аитова Э.Ф.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Егорова И.В.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Тольятти, 2021 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13191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Игровое упражнение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«Посчитаем геометрические фигуры»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Детям предлагается изучить необычного робота изображенного на интерактивной доске, и сказать из каких геометрических фигур он состоит. Посчитать отдельно каждую геометрическую фигуру. С помощью маркера написать на интерактивной доске свой ответ цифрой. Проверить полученный результат с помощью функции «Затенение».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Формулировка задания для детей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357188" y="2071688"/>
            <a:ext cx="8329612" cy="4054475"/>
          </a:xfrm>
        </p:spPr>
        <p:txBody>
          <a:bodyPr/>
          <a:lstStyle/>
          <a:p>
            <a:pPr indent="11113" algn="ctr">
              <a:buFontTx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Посчитайте, из скольких кругов, квадратов, ромбов, трапеций, треугольников и овалов состоит робот. Напротив каждой геометрической фигуры маркером напишите ответ цифрой. Полученный ответ сравним с результатами на интерактивной доске.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267" name="Прямоугольник 4"/>
          <p:cNvSpPr>
            <a:spLocks noChangeArrowheads="1"/>
          </p:cNvSpPr>
          <p:nvPr/>
        </p:nvSpPr>
        <p:spPr bwMode="auto">
          <a:xfrm>
            <a:off x="285750" y="1643063"/>
            <a:ext cx="85725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Этапы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выполнения 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игрового упражнения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Посчитаем геометрические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фигуры и назовем их»</a:t>
            </a:r>
            <a:endParaRPr lang="ru-RU" sz="4400" dirty="0">
              <a:latin typeface="Franklin Gothic Book" pitchFamily="34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Начальный этап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Содержимое 3"/>
          <p:cNvSpPr>
            <a:spLocks noGrp="1"/>
          </p:cNvSpPr>
          <p:nvPr>
            <p:ph idx="1"/>
          </p:nvPr>
        </p:nvSpPr>
        <p:spPr>
          <a:xfrm>
            <a:off x="457200" y="1600200"/>
            <a:ext cx="7758113" cy="2328863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Предложить детям рассмотреть робота составленного из геометрических фигур.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Обратить внимание из каких геометрических фигур он состоит.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Дети рассматривают робота</a:t>
            </a:r>
            <a:endParaRPr lang="ru-RU" dirty="0"/>
          </a:p>
        </p:txBody>
      </p:sp>
      <p:pic>
        <p:nvPicPr>
          <p:cNvPr id="1331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Промежуточный этап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900988" cy="3114675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Предложить  каждому ребёнку посчитать определенную геометрическую фигуру (только ромб или трапецию).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считают геометрические фигуры.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называют ответ. С помощью маркера пишут цифру.</a:t>
            </a:r>
          </a:p>
          <a:p>
            <a:pPr fontAlgn="auto">
              <a:spcAft>
                <a:spcPts val="0"/>
              </a:spcAft>
              <a:defRPr/>
            </a:pP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«Маркеры»</a:t>
            </a:r>
            <a:endParaRPr lang="ru-RU" dirty="0"/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Дети считают геометрические фигуры, и маркером записывают ответ напротив фигуры</a:t>
            </a:r>
            <a:endParaRPr lang="ru-RU" sz="3200" dirty="0"/>
          </a:p>
        </p:txBody>
      </p:sp>
      <p:pic>
        <p:nvPicPr>
          <p:cNvPr id="1536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2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Предполагаемое  использование следующих возможностей интерактивной доски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785938"/>
            <a:ext cx="8229600" cy="4525962"/>
          </a:xfrm>
        </p:spPr>
        <p:txBody>
          <a:bodyPr rtlCol="0">
            <a:normAutofit lnSpcReduction="10000"/>
          </a:bodyPr>
          <a:lstStyle/>
          <a:p>
            <a:pPr marL="514350" indent="-514350" fontAlgn="auto">
              <a:spcAft>
                <a:spcPts val="0"/>
              </a:spcAft>
              <a:buFontTx/>
              <a:buAutoNum type="arabicPeriod"/>
              <a:defRPr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реализации приема «Открой и посмотри» используется функция «Затенение» объекта.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Затенение      Включено (с затенением)      Цвет тени… (выбор цвета затенения).</a:t>
            </a:r>
          </a:p>
          <a:p>
            <a:pPr marL="514350" indent="-514350" fontAlgn="auto"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Прием «Напиши от руки» реализуется с помощью цветных маркеров.</a:t>
            </a:r>
          </a:p>
          <a:p>
            <a:pPr marL="514350" indent="-514350" fontAlgn="auto"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целью стимулирования познавательной активности детей используется надпись «Молодцы» (которая затенена) и мелодия «Фанфары» из текущих вложений.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 flipV="1">
            <a:off x="2143125" y="2786063"/>
            <a:ext cx="357188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6500813" y="2786063"/>
            <a:ext cx="357187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Функция «Затенение» </a:t>
            </a:r>
            <a:endParaRPr lang="ru-RU" dirty="0"/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«Без игры нет и не может быть полноценного умственного развития. Игра – это огромное светлое окно, через которое в духовный мир ребенка вливается живительный поток представлений, понятий. (В.А. Сухомлинский ).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00925" cy="390048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открывают «затененный объект», где отображается число.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Сравнивают результат.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цифры совпадают, то появляется надпись «Молодец», и звучит мелодия «Фанфары».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Дети сравнивают результаты</a:t>
            </a:r>
            <a:endParaRPr lang="ru-RU" dirty="0"/>
          </a:p>
        </p:txBody>
      </p:sp>
      <p:pic>
        <p:nvPicPr>
          <p:cNvPr id="1741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2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Игровое упражнение «Математическая ёлочка».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5440" y="1809591"/>
            <a:ext cx="5913120" cy="4107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«Волшебные круги»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1" y="1268760"/>
            <a:ext cx="6422461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</a:t>
            </a:r>
            <a:r>
              <a:rPr lang="ru-RU" dirty="0" smtClean="0"/>
              <a:t>«</a:t>
            </a:r>
            <a:r>
              <a:rPr lang="ru-RU" dirty="0" smtClean="0"/>
              <a:t>Числовые домики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484784"/>
            <a:ext cx="3574702" cy="453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331640" y="1700808"/>
            <a:ext cx="648072" cy="41764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1</a:t>
            </a:r>
          </a:p>
          <a:p>
            <a:pPr algn="ctr"/>
            <a:r>
              <a:rPr lang="en-US" sz="5400" dirty="0" smtClean="0"/>
              <a:t>2</a:t>
            </a:r>
          </a:p>
          <a:p>
            <a:pPr algn="ctr"/>
            <a:r>
              <a:rPr lang="en-US" sz="5400" dirty="0" smtClean="0"/>
              <a:t>3</a:t>
            </a:r>
          </a:p>
          <a:p>
            <a:pPr algn="ctr"/>
            <a:r>
              <a:rPr lang="en-US" sz="5400" dirty="0" smtClean="0"/>
              <a:t>4</a:t>
            </a:r>
          </a:p>
          <a:p>
            <a:pPr algn="ctr"/>
            <a:r>
              <a:rPr lang="en-US" sz="5400" dirty="0" smtClean="0"/>
              <a:t>5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med">
    <p:wheel spokes="2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использованию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информационной образовательной среды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подаётся в яркой,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увлекательной форме, внимание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 с ОВЗ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удерживается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дольше, развивается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зрительная и эмоциональная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память.  Процесс обучения становится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интересным и увлекательным.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wheel spokes="2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Общие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принципы и правила работы с детьми с ОВЗ: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1.Индивидуальный подход к каждому ребенку.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Предотвращение наступления утомления, используя для этого разнообразные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средства.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Использование методов, активизирующих познавательную деятельность 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Проявление педагогического такта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</p:spTree>
  </p:cSld>
  <p:clrMapOvr>
    <a:masterClrMapping/>
  </p:clrMapOvr>
  <p:transition spd="med">
    <p:wheel spokes="2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0" y="1143000"/>
            <a:ext cx="9144000" cy="14700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Цифровая образовательная среда -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0" y="3071813"/>
            <a:ext cx="8748464" cy="2733675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открытая совокупность информационных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систем, предназначенных для обеспечения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различных задач образовательного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процесса.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Цифровая среда способствует реализации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ключевых принципов, целей и задач Федерального государственного образовательного стандарта дошкольного образования.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0" y="1143000"/>
            <a:ext cx="7858125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достоинства интерактивных игр.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0" y="2348881"/>
            <a:ext cx="8001000" cy="1365870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Простой и понятный интерфейс.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играх использованы красочные и привлекательные материалы, звуковые эффекты.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 используются как часть индивидуального, подгруппового, фронтального занятия.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Для проведения диагностических заданий по исследованию развития логического мышления у детей, внимания.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помощью материалов игр, мы знакомим детей и закрепляем заданные темы.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42493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Виды интерактивных игр и упражнений: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−Развивающие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−Обучающие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−Логические 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−Игры-забавы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Интерактивное упражнение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«Посчитаем геометрические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фигуры и назовем их».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Используемые приёмы: «Открой и посмотри» 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«Напиши от руки»;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Подготовительная к школе группа (6-7 лет)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Образовательная область «Познавательно – исследовательская деятельность», «Формирование элементарных математических представлений».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Тема образовательной деятельности </a:t>
            </a:r>
          </a:p>
          <a:p>
            <a:pPr>
              <a:buFontTx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«В стране геометрических фигур», игровое упражнение «Посчитаем геометрические фигуры».</a:t>
            </a:r>
          </a:p>
          <a:p>
            <a:pPr>
              <a:buNone/>
            </a:pP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и 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500063" y="2000250"/>
            <a:ext cx="8186737" cy="4125913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Расширять представление детей о геометрических фигурах.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Упражнять детей в количественной счёте.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Закреплять умение правильно  писать цифры с помощью маркера на интерактивной доске.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Закреплять умение детей проверять свой результат с помощью функции «Затенение».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9">
  <a:themeElements>
    <a:clrScheme name="Каллиграфия">
      <a:dk1>
        <a:sysClr val="windowText" lastClr="000000"/>
      </a:dk1>
      <a:lt1>
        <a:sysClr val="window" lastClr="FFFFFF"/>
      </a:lt1>
      <a:dk2>
        <a:srgbClr val="411401"/>
      </a:dk2>
      <a:lt2>
        <a:srgbClr val="FFE6E6"/>
      </a:lt2>
      <a:accent1>
        <a:srgbClr val="A24A48"/>
      </a:accent1>
      <a:accent2>
        <a:srgbClr val="B2935C"/>
      </a:accent2>
      <a:accent3>
        <a:srgbClr val="6A9A9A"/>
      </a:accent3>
      <a:accent4>
        <a:srgbClr val="B2B787"/>
      </a:accent4>
      <a:accent5>
        <a:srgbClr val="91644B"/>
      </a:accent5>
      <a:accent6>
        <a:srgbClr val="654A76"/>
      </a:accent6>
      <a:hlink>
        <a:srgbClr val="00A800"/>
      </a:hlink>
      <a:folHlink>
        <a:srgbClr val="FF00F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Тема9</Template>
  <TotalTime>464</TotalTime>
  <Words>485</Words>
  <Application>Microsoft Office PowerPoint</Application>
  <PresentationFormat>Экран (4:3)</PresentationFormat>
  <Paragraphs>91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Тема9</vt:lpstr>
      <vt:lpstr>МБУ «Школа №86» </vt:lpstr>
      <vt:lpstr>         «Без игры нет и не может быть полноценного умственного развития. Игра – это огромное светлое окно, через которое в духовный мир ребенка вливается живительный поток представлений, понятий. (В.А. Сухомлинский ). </vt:lpstr>
      <vt:lpstr> Общие принципы и правила работы с детьми с ОВЗ:  </vt:lpstr>
      <vt:lpstr>Цифровая образовательная среда -</vt:lpstr>
      <vt:lpstr> Цифровая среда способствует реализации  ключевых принципов, целей и задач Федерального государственного образовательного стандарта дошкольного образования. </vt:lpstr>
      <vt:lpstr>Основные достоинства интерактивных игр. </vt:lpstr>
      <vt:lpstr>Слайд 7</vt:lpstr>
      <vt:lpstr> Интерактивное упражнение  «Посчитаем геометрические фигуры и назовем их».  </vt:lpstr>
      <vt:lpstr>Цель и задачи:</vt:lpstr>
      <vt:lpstr>Игровое упражнение «Посчитаем геометрические фигуры»</vt:lpstr>
      <vt:lpstr>Формулировка задания для детей</vt:lpstr>
      <vt:lpstr> </vt:lpstr>
      <vt:lpstr>Начальный этап</vt:lpstr>
      <vt:lpstr>Дети рассматривают робота</vt:lpstr>
      <vt:lpstr>Промежуточный этап</vt:lpstr>
      <vt:lpstr>«Маркеры»</vt:lpstr>
      <vt:lpstr>Дети считают геометрические фигуры, и маркером записывают ответ напротив фигуры</vt:lpstr>
      <vt:lpstr>Предполагаемое  использование следующих возможностей интерактивной доски</vt:lpstr>
      <vt:lpstr>Функция «Затенение» </vt:lpstr>
      <vt:lpstr>Заключительный этап</vt:lpstr>
      <vt:lpstr>Дети сравнивают результаты</vt:lpstr>
      <vt:lpstr>Игровое упражнение «Математическая ёлочка».</vt:lpstr>
      <vt:lpstr>Игра «Волшебные круги»</vt:lpstr>
      <vt:lpstr>Игра «Числовые домики».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МБУ «Школа №86» СП Детский сад «Веста» воспитатель: Егорова Ирина Владимировна</dc:title>
  <cp:lastModifiedBy>Ирина</cp:lastModifiedBy>
  <cp:revision>70</cp:revision>
  <dcterms:modified xsi:type="dcterms:W3CDTF">2021-11-26T10:21:39Z</dcterms:modified>
</cp:coreProperties>
</file>