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6" r:id="rId5"/>
    <p:sldId id="268" r:id="rId6"/>
    <p:sldId id="269" r:id="rId7"/>
    <p:sldId id="270" r:id="rId8"/>
    <p:sldId id="259" r:id="rId9"/>
    <p:sldId id="271" r:id="rId10"/>
    <p:sldId id="267" r:id="rId11"/>
    <p:sldId id="261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B8D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2" autoAdjust="0"/>
    <p:restoredTop sz="94660"/>
  </p:normalViewPr>
  <p:slideViewPr>
    <p:cSldViewPr>
      <p:cViewPr varScale="1">
        <p:scale>
          <a:sx n="86" d="100"/>
          <a:sy n="86" d="100"/>
        </p:scale>
        <p:origin x="585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0FED9C-E013-4D10-8485-B715DDDFA098}" type="doc">
      <dgm:prSet loTypeId="urn:microsoft.com/office/officeart/2005/8/layout/cycle2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414A87-7B62-4496-A485-62713D7BB67E}" type="pres">
      <dgm:prSet presAssocID="{6D0FED9C-E013-4D10-8485-B715DDDFA098}" presName="cycle" presStyleCnt="0">
        <dgm:presLayoutVars>
          <dgm:dir/>
          <dgm:resizeHandles val="exact"/>
        </dgm:presLayoutVars>
      </dgm:prSet>
      <dgm:spPr/>
    </dgm:pt>
  </dgm:ptLst>
  <dgm:cxnLst>
    <dgm:cxn modelId="{4B679AEA-3B66-47E2-8024-DCB4F6477A54}" type="presOf" srcId="{6D0FED9C-E013-4D10-8485-B715DDDFA098}" destId="{AB414A87-7B62-4496-A485-62713D7BB67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9D83147-C801-45C7-A39F-918C771D941E}" type="datetimeFigureOut">
              <a:rPr lang="ru-RU" smtClean="0"/>
              <a:pPr/>
              <a:t>09.12.2024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2DC33FD-AEB2-4615-BAF5-2A84F3EEDE6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060848"/>
            <a:ext cx="7031704" cy="30243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ПЕДАГОГИЧЕСКИЙ МАСТЕР-КЛАСС</a:t>
            </a:r>
            <a:br>
              <a:rPr lang="ru-RU" sz="2800" dirty="0"/>
            </a:br>
            <a:r>
              <a:rPr lang="ru-RU" sz="2800" b="1" dirty="0"/>
              <a:t>«Создание проектов</a:t>
            </a:r>
            <a:br>
              <a:rPr lang="ru-RU" sz="2800" b="1" dirty="0"/>
            </a:br>
            <a:r>
              <a:rPr lang="ru-RU" sz="2800" b="1" dirty="0"/>
              <a:t> в среде программирования </a:t>
            </a:r>
            <a:r>
              <a:rPr lang="en-US" sz="2800" b="1" dirty="0">
                <a:latin typeface="Corbel" pitchFamily="34" charset="0"/>
              </a:rPr>
              <a:t>Scratch</a:t>
            </a:r>
            <a:r>
              <a:rPr lang="ru-RU" sz="2800" b="1" dirty="0"/>
              <a:t>»</a:t>
            </a:r>
            <a:br>
              <a:rPr lang="ru-RU" sz="2800" b="1" dirty="0"/>
            </a:br>
            <a:br>
              <a:rPr lang="ru-RU" sz="2800" b="1" dirty="0"/>
            </a:br>
            <a:r>
              <a:rPr lang="ru-RU" sz="2400" dirty="0"/>
              <a:t>Автор-разработчик:</a:t>
            </a:r>
            <a:br>
              <a:rPr lang="ru-RU" sz="2400" dirty="0"/>
            </a:br>
            <a:r>
              <a:rPr lang="ru-RU" sz="2400" dirty="0"/>
              <a:t> Попова Фаина Михайловна, педагог ДО</a:t>
            </a:r>
            <a:br>
              <a:rPr lang="ru-RU" sz="2400" dirty="0"/>
            </a:br>
            <a:r>
              <a:rPr lang="ru-RU" sz="2400" dirty="0"/>
              <a:t>МБУ ДО «ЦВО «Творчество» </a:t>
            </a:r>
            <a:r>
              <a:rPr lang="ru-RU" sz="2400" dirty="0" err="1"/>
              <a:t>г.о</a:t>
            </a:r>
            <a:r>
              <a:rPr lang="ru-RU" sz="2400" dirty="0"/>
              <a:t>. Самара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5301208"/>
            <a:ext cx="8358214" cy="985312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endParaRPr lang="ru-RU" dirty="0"/>
          </a:p>
          <a:p>
            <a:pPr algn="ctr"/>
            <a:r>
              <a:rPr lang="ru-RU" dirty="0">
                <a:solidFill>
                  <a:srgbClr val="006B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Самара</a:t>
            </a:r>
            <a:r>
              <a:rPr lang="ru-RU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300" dirty="0">
                <a:solidFill>
                  <a:srgbClr val="006B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Рисунок 5" descr="scratch-obraz-1024x69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8765" y="1124744"/>
            <a:ext cx="1920770" cy="12961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B880461-5379-E1D5-7102-F5F165CEA064}"/>
              </a:ext>
            </a:extLst>
          </p:cNvPr>
          <p:cNvSpPr txBox="1"/>
          <p:nvPr/>
        </p:nvSpPr>
        <p:spPr>
          <a:xfrm>
            <a:off x="1763688" y="260648"/>
            <a:ext cx="640871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kern="5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Times New Roman" panose="02020603050405020304" pitchFamily="18" charset="0"/>
              </a:rPr>
              <a:t>IV межрегиональный</a:t>
            </a:r>
            <a:r>
              <a:rPr lang="ru-RU" sz="1800" kern="50" spc="-2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Times New Roman" panose="02020603050405020304" pitchFamily="18" charset="0"/>
              </a:rPr>
              <a:t> Интернет-форум</a:t>
            </a:r>
            <a:br>
              <a:rPr lang="ru-RU" sz="1800" kern="5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Times New Roman" panose="02020603050405020304" pitchFamily="18" charset="0"/>
              </a:rPr>
            </a:br>
            <a:r>
              <a:rPr lang="ru-RU" sz="1800" b="1" kern="5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Times New Roman" panose="02020603050405020304" pitchFamily="18" charset="0"/>
              </a:rPr>
              <a:t>«Особый ребенок в цифровой образовательной среде: от ограниченных возможностей – к возможностям без границ»</a:t>
            </a:r>
            <a:br>
              <a:rPr lang="ru-RU" sz="1800" kern="5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Times New Roman" panose="02020603050405020304" pitchFamily="18" charset="0"/>
              </a:rPr>
            </a:br>
            <a:b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356"/>
            <a:ext cx="7498080" cy="571504"/>
          </a:xfrm>
        </p:spPr>
        <p:txBody>
          <a:bodyPr>
            <a:noAutofit/>
          </a:bodyPr>
          <a:lstStyle/>
          <a:p>
            <a:pPr algn="ctr"/>
            <a:r>
              <a:rPr lang="ru-RU" sz="4000" dirty="0"/>
              <a:t>Программирование на </a:t>
            </a:r>
            <a:r>
              <a:rPr lang="en-US" sz="4000" dirty="0">
                <a:latin typeface="Corbel" pitchFamily="34" charset="0"/>
              </a:rPr>
              <a:t>Scratch</a:t>
            </a:r>
            <a:br>
              <a:rPr lang="en-US" sz="4000" dirty="0">
                <a:latin typeface="Corbel" pitchFamily="34" charset="0"/>
              </a:rPr>
            </a:br>
            <a:r>
              <a:rPr lang="ru-RU" sz="4000" dirty="0"/>
              <a:t>развивает у учащихся:</a:t>
            </a:r>
            <a:br>
              <a:rPr lang="en-US" sz="4000" dirty="0"/>
            </a:b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435608" y="1785926"/>
            <a:ext cx="3657600" cy="3929090"/>
          </a:xfrm>
        </p:spPr>
        <p:txBody>
          <a:bodyPr>
            <a:normAutofit fontScale="92500" lnSpcReduction="20000"/>
          </a:bodyPr>
          <a:lstStyle/>
          <a:p>
            <a:pPr fontAlgn="t"/>
            <a:r>
              <a:rPr lang="ru-RU" sz="2400" b="1" dirty="0"/>
              <a:t>Логическое мышление</a:t>
            </a:r>
          </a:p>
          <a:p>
            <a:pPr marL="273050" indent="0" fontAlgn="t">
              <a:buNone/>
            </a:pPr>
            <a:r>
              <a:rPr lang="ru-RU" sz="2400" dirty="0"/>
              <a:t>Развивает логические способности и алгоритмическое мышление, учит составлять и записывать алгоритмы</a:t>
            </a:r>
          </a:p>
          <a:p>
            <a:pPr fontAlgn="t"/>
            <a:r>
              <a:rPr lang="ru-RU" sz="2400" b="1" dirty="0"/>
              <a:t>Понятие алгоритмов</a:t>
            </a:r>
          </a:p>
          <a:p>
            <a:pPr marL="365125" indent="-9525" fontAlgn="t">
              <a:buNone/>
            </a:pPr>
            <a:r>
              <a:rPr lang="ru-RU" sz="2400" dirty="0"/>
              <a:t>Знакомит с основными алгоритмическими структурами — линейной, условной и циклической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143504" y="1785926"/>
            <a:ext cx="3790184" cy="4401514"/>
          </a:xfrm>
        </p:spPr>
        <p:txBody>
          <a:bodyPr>
            <a:normAutofit fontScale="92500" lnSpcReduction="20000"/>
          </a:bodyPr>
          <a:lstStyle/>
          <a:p>
            <a:pPr fontAlgn="t"/>
            <a:r>
              <a:rPr lang="ru-RU" sz="2200" b="1" dirty="0"/>
              <a:t>Математические понятия</a:t>
            </a:r>
          </a:p>
          <a:p>
            <a:pPr marL="365125" indent="-9525" fontAlgn="t">
              <a:buNone/>
            </a:pPr>
            <a:r>
              <a:rPr lang="ru-RU" sz="2400" dirty="0"/>
              <a:t>Просто и понятно объясняет понятия чисел, дробей, процентов.</a:t>
            </a:r>
          </a:p>
          <a:p>
            <a:pPr fontAlgn="t"/>
            <a:r>
              <a:rPr lang="ru-RU" sz="2400" b="1" dirty="0"/>
              <a:t>Пространственное мышление</a:t>
            </a:r>
          </a:p>
          <a:p>
            <a:pPr marL="365125" indent="-9525" fontAlgn="t">
              <a:buNone/>
            </a:pPr>
            <a:r>
              <a:rPr lang="ru-RU" sz="2400" dirty="0"/>
              <a:t>Развивает пространственное мышление и навыки геометрических построений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320"/>
            <a:ext cx="7647836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/>
              <a:t>Конкурсы по программированию </a:t>
            </a:r>
            <a:r>
              <a:rPr lang="ru-RU" sz="4000" dirty="0">
                <a:latin typeface="+mn-lt"/>
              </a:rPr>
              <a:t>в </a:t>
            </a:r>
            <a:r>
              <a:rPr lang="en-US" sz="4000" dirty="0">
                <a:latin typeface="Corbel" pitchFamily="34" charset="0"/>
              </a:rPr>
              <a:t>Scratch</a:t>
            </a:r>
            <a:endParaRPr lang="ru-RU" sz="4000" dirty="0">
              <a:latin typeface="Corbel" pitchFamily="34" charset="0"/>
            </a:endParaRPr>
          </a:p>
        </p:txBody>
      </p:sp>
      <p:pic>
        <p:nvPicPr>
          <p:cNvPr id="6" name="Содержимое 5" descr="титул Загадки народов Поволжья. Митрофанова Виктория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15206" y="857232"/>
            <a:ext cx="1833575" cy="1375181"/>
          </a:xfr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1357290" y="1714488"/>
            <a:ext cx="6357982" cy="4472952"/>
          </a:xfrm>
        </p:spPr>
        <p:txBody>
          <a:bodyPr>
            <a:normAutofit fontScale="70000" lnSpcReduction="20000"/>
          </a:bodyPr>
          <a:lstStyle/>
          <a:p>
            <a:r>
              <a:rPr lang="ru-RU" sz="2400" dirty="0"/>
              <a:t>Городской конкурс компьютерного творчества «</a:t>
            </a:r>
            <a:r>
              <a:rPr lang="ru-RU" sz="2400" b="1" dirty="0"/>
              <a:t>Удивительный мир мультфильмов</a:t>
            </a:r>
            <a:r>
              <a:rPr lang="ru-RU" sz="2400" dirty="0"/>
              <a:t>»;</a:t>
            </a:r>
          </a:p>
          <a:p>
            <a:r>
              <a:rPr lang="ru-RU" sz="2400" dirty="0"/>
              <a:t>Городской фестиваль проектов по программированию на </a:t>
            </a:r>
            <a:r>
              <a:rPr lang="en-US" sz="2400" dirty="0"/>
              <a:t>Scratch</a:t>
            </a:r>
            <a:r>
              <a:rPr lang="ru-RU" sz="2400" dirty="0"/>
              <a:t> и дополненной реальности «</a:t>
            </a:r>
            <a:r>
              <a:rPr lang="en-US" sz="2400" dirty="0"/>
              <a:t>ScAR-2023</a:t>
            </a:r>
            <a:r>
              <a:rPr lang="ru-RU" sz="2400" dirty="0"/>
              <a:t>»;</a:t>
            </a:r>
          </a:p>
          <a:p>
            <a:r>
              <a:rPr lang="ru-RU" sz="2400" dirty="0"/>
              <a:t>Городской фестиваль анимации «</a:t>
            </a:r>
            <a:r>
              <a:rPr lang="ru-RU" sz="2400" b="1" dirty="0"/>
              <a:t>Розовый слон</a:t>
            </a:r>
            <a:r>
              <a:rPr lang="ru-RU" sz="2400" dirty="0"/>
              <a:t>»;</a:t>
            </a:r>
          </a:p>
          <a:p>
            <a:r>
              <a:rPr lang="ru-RU" sz="2400" dirty="0"/>
              <a:t>Городской конкурс компьютерного творчества «</a:t>
            </a:r>
            <a:r>
              <a:rPr lang="ru-RU" sz="2400" b="1" dirty="0"/>
              <a:t>Писатель моего детства</a:t>
            </a:r>
            <a:r>
              <a:rPr lang="ru-RU" sz="2400" dirty="0"/>
              <a:t>»;</a:t>
            </a:r>
            <a:endParaRPr lang="en-US" sz="2400" dirty="0"/>
          </a:p>
          <a:p>
            <a:r>
              <a:rPr lang="ru-RU" sz="2400" dirty="0"/>
              <a:t>Российский этап международной </a:t>
            </a:r>
            <a:r>
              <a:rPr lang="ru-RU" sz="2400" b="1" dirty="0"/>
              <a:t>Scratch</a:t>
            </a:r>
            <a:r>
              <a:rPr lang="en-US" sz="2400" b="1" dirty="0"/>
              <a:t>-</a:t>
            </a:r>
            <a:r>
              <a:rPr lang="ru-RU" sz="2400" b="1" dirty="0"/>
              <a:t>олимпиады </a:t>
            </a:r>
            <a:r>
              <a:rPr lang="ru-RU" sz="2400" dirty="0"/>
              <a:t>по креативному программированию.</a:t>
            </a:r>
            <a:endParaRPr lang="en-US" sz="2400" dirty="0"/>
          </a:p>
          <a:p>
            <a:r>
              <a:rPr lang="ru-RU" sz="2400" dirty="0"/>
              <a:t>Городской конкурс компьютерного творчества «</a:t>
            </a:r>
            <a:r>
              <a:rPr lang="ru-RU" sz="2400" b="1" dirty="0"/>
              <a:t>С ЭКОлогией по жизни</a:t>
            </a:r>
            <a:r>
              <a:rPr lang="ru-RU" sz="2400" dirty="0"/>
              <a:t>»;</a:t>
            </a:r>
          </a:p>
          <a:p>
            <a:r>
              <a:rPr lang="ru-RU" sz="2400" dirty="0"/>
              <a:t>Городской конкурс компьютерного творчества «</a:t>
            </a:r>
            <a:r>
              <a:rPr lang="ru-RU" sz="2400" b="1" dirty="0"/>
              <a:t>Космос и вселенная</a:t>
            </a:r>
            <a:r>
              <a:rPr lang="ru-RU" sz="2400" dirty="0"/>
              <a:t>»;</a:t>
            </a:r>
          </a:p>
          <a:p>
            <a:r>
              <a:rPr lang="ru-RU" sz="2400" dirty="0"/>
              <a:t>Открытый городской фестиваль-марафон по программированию на Scratch </a:t>
            </a:r>
            <a:r>
              <a:rPr lang="ru-RU" sz="2400" b="1" dirty="0"/>
              <a:t>«В гостях у Скретча — Scratch week»</a:t>
            </a:r>
            <a:r>
              <a:rPr lang="ru-RU" sz="2400" dirty="0"/>
              <a:t>, посвященный Международному Дню Scratch</a:t>
            </a:r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Приглашаем к сотрудничеству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sym typeface="Wingdings"/>
            </a:endParaRPr>
          </a:p>
          <a:p>
            <a:pPr>
              <a:buNone/>
            </a:pPr>
            <a:endParaRPr lang="ru-RU" dirty="0">
              <a:sym typeface="Wingdings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4294967295"/>
          </p:nvPr>
        </p:nvSpPr>
        <p:spPr>
          <a:xfrm>
            <a:off x="3090863" y="1571625"/>
            <a:ext cx="6053137" cy="448151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dirty="0">
                <a:solidFill>
                  <a:srgbClr val="003399"/>
                </a:solidFill>
                <a:latin typeface="Corbel" pitchFamily="34" charset="0"/>
              </a:rPr>
              <a:t>+7 (846) 995 -29-77</a:t>
            </a:r>
          </a:p>
          <a:p>
            <a:pPr>
              <a:spcBef>
                <a:spcPts val="0"/>
              </a:spcBef>
              <a:buNone/>
            </a:pPr>
            <a:endParaRPr lang="ru-RU" sz="2400" dirty="0">
              <a:solidFill>
                <a:srgbClr val="003399"/>
              </a:solidFill>
              <a:latin typeface="Corbe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rgbClr val="000099"/>
                </a:solidFill>
                <a:latin typeface="Corbel" pitchFamily="34" charset="0"/>
              </a:rPr>
              <a:t>http</a:t>
            </a:r>
            <a:r>
              <a:rPr lang="ru-RU" sz="2400" dirty="0">
                <a:solidFill>
                  <a:srgbClr val="000099"/>
                </a:solidFill>
                <a:latin typeface="Corbel" pitchFamily="34" charset="0"/>
              </a:rPr>
              <a:t>://</a:t>
            </a:r>
            <a:r>
              <a:rPr lang="en-US" sz="2400" dirty="0">
                <a:solidFill>
                  <a:srgbClr val="000099"/>
                </a:solidFill>
                <a:latin typeface="Corbel" pitchFamily="34" charset="0"/>
              </a:rPr>
              <a:t>cvo_samara.ru </a:t>
            </a:r>
          </a:p>
          <a:p>
            <a:pPr>
              <a:spcBef>
                <a:spcPts val="0"/>
              </a:spcBef>
              <a:buNone/>
            </a:pPr>
            <a:endParaRPr lang="en-US" sz="2400" dirty="0">
              <a:solidFill>
                <a:srgbClr val="000099"/>
              </a:solidFill>
              <a:latin typeface="Corbe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rgbClr val="000099"/>
                </a:solidFill>
                <a:latin typeface="Corbel" pitchFamily="34" charset="0"/>
              </a:rPr>
              <a:t>do_cvotvo@samara.edu.ru</a:t>
            </a:r>
          </a:p>
          <a:p>
            <a:pPr>
              <a:spcBef>
                <a:spcPts val="0"/>
              </a:spcBef>
              <a:buNone/>
            </a:pPr>
            <a:endParaRPr lang="en-US" sz="2400" dirty="0">
              <a:solidFill>
                <a:srgbClr val="003399"/>
              </a:solidFill>
              <a:latin typeface="Corbe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400" dirty="0">
                <a:solidFill>
                  <a:srgbClr val="003399"/>
                </a:solidFill>
                <a:latin typeface="Corbel" pitchFamily="34" charset="0"/>
              </a:rPr>
              <a:t>г.Самара, ул.Красных Коммунаров, 5</a:t>
            </a:r>
          </a:p>
          <a:p>
            <a:pPr>
              <a:spcBef>
                <a:spcPts val="0"/>
              </a:spcBef>
              <a:buNone/>
            </a:pPr>
            <a:endParaRPr lang="en-US" sz="2400" dirty="0">
              <a:solidFill>
                <a:srgbClr val="003399"/>
              </a:solidFill>
              <a:latin typeface="Corbe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rgbClr val="003399"/>
                </a:solidFill>
                <a:latin typeface="Corbel" pitchFamily="34" charset="0"/>
              </a:rPr>
              <a:t>faina.popova.2015@mail.ru </a:t>
            </a:r>
          </a:p>
          <a:p>
            <a:pPr>
              <a:spcBef>
                <a:spcPts val="0"/>
              </a:spcBef>
              <a:buNone/>
            </a:pPr>
            <a:endParaRPr lang="ru-RU" sz="2400" dirty="0">
              <a:solidFill>
                <a:srgbClr val="003399"/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1636204224_27-papik-pro-p-logotip-saita-foto-2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285992"/>
            <a:ext cx="642942" cy="642942"/>
          </a:xfrm>
          <a:prstGeom prst="rect">
            <a:avLst/>
          </a:prstGeom>
        </p:spPr>
      </p:pic>
      <p:pic>
        <p:nvPicPr>
          <p:cNvPr id="8" name="Рисунок 7" descr="Phone_ic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1500174"/>
            <a:ext cx="642942" cy="642942"/>
          </a:xfrm>
          <a:prstGeom prst="rect">
            <a:avLst/>
          </a:prstGeom>
        </p:spPr>
      </p:pic>
      <p:pic>
        <p:nvPicPr>
          <p:cNvPr id="10" name="Рисунок 9" descr="1000_F_114396145_TJ1mFj849Gh9KULox7NaIap3jEaxbq7u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812" t="10156" r="7812" b="10156"/>
          <a:stretch>
            <a:fillRect/>
          </a:stretch>
        </p:blipFill>
        <p:spPr>
          <a:xfrm>
            <a:off x="1785918" y="3000372"/>
            <a:ext cx="642942" cy="607223"/>
          </a:xfrm>
          <a:prstGeom prst="rect">
            <a:avLst/>
          </a:prstGeom>
        </p:spPr>
      </p:pic>
      <p:pic>
        <p:nvPicPr>
          <p:cNvPr id="11" name="Рисунок 10" descr="127530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85918" y="3643314"/>
            <a:ext cx="642942" cy="642942"/>
          </a:xfrm>
          <a:prstGeom prst="rect">
            <a:avLst/>
          </a:prstGeom>
        </p:spPr>
      </p:pic>
      <p:pic>
        <p:nvPicPr>
          <p:cNvPr id="9" name="Рисунок 8" descr="1000_F_114396145_TJ1mFj849Gh9KULox7NaIap3jEaxbq7u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812" t="10156" r="7812" b="10156"/>
          <a:stretch>
            <a:fillRect/>
          </a:stretch>
        </p:blipFill>
        <p:spPr>
          <a:xfrm>
            <a:off x="1857356" y="4429132"/>
            <a:ext cx="642942" cy="60722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Цели и задачи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910026"/>
          </a:xfrm>
        </p:spPr>
        <p:txBody>
          <a:bodyPr>
            <a:normAutofit fontScale="92500" lnSpcReduction="10000"/>
          </a:bodyPr>
          <a:lstStyle/>
          <a:p>
            <a:pPr marL="355600" indent="-269875"/>
            <a:r>
              <a:rPr lang="ru-RU" sz="2800" b="1" dirty="0"/>
              <a:t>Целевая аудитория:</a:t>
            </a:r>
          </a:p>
          <a:p>
            <a:pPr marL="355600" indent="0">
              <a:buNone/>
            </a:pPr>
            <a:r>
              <a:rPr lang="ru-RU" sz="2800" dirty="0"/>
              <a:t>обучающиеся с ОВЗ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11-18</a:t>
            </a:r>
            <a:r>
              <a:rPr lang="ru-RU" sz="2800" dirty="0"/>
              <a:t> лет </a:t>
            </a:r>
          </a:p>
          <a:p>
            <a:pPr marL="355600" indent="-269875"/>
            <a:r>
              <a:rPr lang="ru-RU" sz="2800" b="1" dirty="0"/>
              <a:t>Цель:</a:t>
            </a:r>
            <a:r>
              <a:rPr lang="ru-RU" sz="2800" dirty="0"/>
              <a:t> </a:t>
            </a:r>
          </a:p>
          <a:p>
            <a:pPr marL="365125" indent="-3175">
              <a:buNone/>
            </a:pPr>
            <a:r>
              <a:rPr lang="ru-RU" sz="2800" dirty="0"/>
              <a:t>Научить обучающихся создавать</a:t>
            </a:r>
            <a:r>
              <a:rPr lang="en-US" sz="2800" dirty="0"/>
              <a:t> </a:t>
            </a:r>
            <a:r>
              <a:rPr lang="ru-RU" sz="2800" dirty="0"/>
              <a:t>проект в среде программирования </a:t>
            </a:r>
            <a:r>
              <a:rPr lang="en-US" sz="2800" dirty="0"/>
              <a:t>Scratch</a:t>
            </a:r>
            <a:r>
              <a:rPr lang="ru-RU" sz="2800" dirty="0"/>
              <a:t>. </a:t>
            </a:r>
          </a:p>
          <a:p>
            <a:r>
              <a:rPr lang="ru-RU" sz="2800" b="1" dirty="0"/>
              <a:t>Задачи</a:t>
            </a:r>
            <a:r>
              <a:rPr lang="ru-RU" sz="2800" dirty="0"/>
              <a:t>: </a:t>
            </a:r>
          </a:p>
          <a:p>
            <a:pPr marL="365125" indent="-3175">
              <a:buNone/>
            </a:pPr>
            <a:r>
              <a:rPr lang="ru-RU" sz="2800" dirty="0"/>
              <a:t>Познакомить участников с интерфейсом программы </a:t>
            </a:r>
            <a:r>
              <a:rPr lang="en-US" sz="2800" dirty="0">
                <a:latin typeface="Corbel" pitchFamily="34" charset="0"/>
              </a:rPr>
              <a:t>Scratch</a:t>
            </a:r>
            <a:r>
              <a:rPr lang="ru-RU" sz="2800" dirty="0"/>
              <a:t>,понятиями спрайт, скрипт, алгоритмом создания проекта.</a:t>
            </a:r>
            <a:endParaRPr lang="ru-RU" dirty="0"/>
          </a:p>
        </p:txBody>
      </p:sp>
      <p:pic>
        <p:nvPicPr>
          <p:cNvPr id="4" name="Рисунок 3" descr="images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328" y="274638"/>
            <a:ext cx="1285884" cy="12858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Среда программирования </a:t>
            </a:r>
            <a:r>
              <a:rPr lang="en-US" sz="3600" dirty="0">
                <a:latin typeface="Corbel" pitchFamily="34" charset="0"/>
              </a:rPr>
              <a:t>Scratch</a:t>
            </a:r>
            <a:endParaRPr lang="ru-RU" sz="3600" dirty="0">
              <a:latin typeface="Corbe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1435100" y="1524000"/>
          <a:ext cx="3657600" cy="466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Текст 5"/>
          <p:cNvSpPr>
            <a:spLocks noGrp="1"/>
          </p:cNvSpPr>
          <p:nvPr>
            <p:ph sz="half" idx="2"/>
          </p:nvPr>
        </p:nvSpPr>
        <p:spPr>
          <a:xfrm>
            <a:off x="1285852" y="1524000"/>
            <a:ext cx="7358114" cy="4663440"/>
          </a:xfrm>
        </p:spPr>
        <p:txBody>
          <a:bodyPr>
            <a:noAutofit/>
          </a:bodyPr>
          <a:lstStyle/>
          <a:p>
            <a:r>
              <a:rPr lang="ru-RU" sz="2000" dirty="0"/>
              <a:t>Визуальный язык программирования </a:t>
            </a:r>
            <a:r>
              <a:rPr lang="en-US" sz="2000" dirty="0"/>
              <a:t>Scratch</a:t>
            </a:r>
            <a:r>
              <a:rPr lang="ru-RU" sz="2000" dirty="0"/>
              <a:t> создан в 2011 году для обучающихся младшего и среднего школьного возраста, переведен на 50 языков мира.</a:t>
            </a:r>
          </a:p>
          <a:p>
            <a:r>
              <a:rPr lang="en-US" sz="2000" dirty="0"/>
              <a:t>Scratch </a:t>
            </a:r>
            <a:r>
              <a:rPr lang="ru-RU" sz="2000" dirty="0"/>
              <a:t>позволяет детям составлять свои программы из блоков так же легко, как они собирали конструкции из разноцветных кубиков, </a:t>
            </a:r>
            <a:r>
              <a:rPr lang="ru-RU" sz="2000" dirty="0" err="1"/>
              <a:t>пазлов</a:t>
            </a:r>
            <a:r>
              <a:rPr lang="ru-RU" sz="2000" dirty="0"/>
              <a:t>.</a:t>
            </a:r>
          </a:p>
          <a:p>
            <a:r>
              <a:rPr lang="ru-RU" sz="2000" b="1" dirty="0"/>
              <a:t>Спрайт</a:t>
            </a:r>
            <a:r>
              <a:rPr lang="ru-RU" sz="2000" dirty="0"/>
              <a:t> – это объект, выполняющий какие-либо действия в проекте.</a:t>
            </a:r>
          </a:p>
          <a:p>
            <a:r>
              <a:rPr lang="ru-RU" sz="2000" dirty="0"/>
              <a:t> </a:t>
            </a:r>
            <a:r>
              <a:rPr lang="ru-RU" sz="2000" b="1" dirty="0"/>
              <a:t>Спрайты</a:t>
            </a:r>
            <a:r>
              <a:rPr lang="ru-RU" sz="2000" dirty="0"/>
              <a:t> в </a:t>
            </a:r>
            <a:r>
              <a:rPr lang="ru-RU" sz="2000" b="1" dirty="0"/>
              <a:t>Scratch</a:t>
            </a:r>
            <a:r>
              <a:rPr lang="ru-RU" sz="2000" dirty="0"/>
              <a:t> состоят из нескольких костюмов (так называются различные кадры одного и того же </a:t>
            </a:r>
            <a:r>
              <a:rPr lang="ru-RU" sz="2000" b="1" dirty="0"/>
              <a:t>спрайта</a:t>
            </a:r>
          </a:p>
          <a:p>
            <a:r>
              <a:rPr lang="ru-RU" sz="2000" b="1" dirty="0" err="1"/>
              <a:t>Скрипты</a:t>
            </a:r>
            <a:r>
              <a:rPr lang="ru-RU" sz="2000" b="1" dirty="0"/>
              <a:t> в Scratch </a:t>
            </a:r>
            <a:r>
              <a:rPr lang="ru-RU" sz="2000" dirty="0"/>
              <a:t>– это последовательности действий, задаваемые объектам</a:t>
            </a:r>
          </a:p>
          <a:p>
            <a:r>
              <a:rPr lang="ru-RU" sz="2000" b="1" dirty="0" err="1"/>
              <a:t>Скрипты</a:t>
            </a:r>
            <a:r>
              <a:rPr lang="ru-RU" sz="2000" dirty="0"/>
              <a:t> состоят из блоков, каждый из которых обозначает действие или конструкцию, необходимую для того, чтобы задать последовательность действий</a:t>
            </a:r>
          </a:p>
          <a:p>
            <a:endParaRPr lang="ru-RU" sz="2000" dirty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4414" y="274638"/>
            <a:ext cx="771530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Среда программирования </a:t>
            </a:r>
            <a:r>
              <a:rPr lang="en-US" dirty="0">
                <a:latin typeface="Corbel" pitchFamily="34" charset="0"/>
              </a:rPr>
              <a:t>Scratch</a:t>
            </a:r>
            <a:endParaRPr lang="ru-RU" dirty="0">
              <a:latin typeface="Corbe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1352550" y="2928934"/>
            <a:ext cx="7219978" cy="32591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Scratch</a:t>
            </a:r>
            <a:endParaRPr lang="ru-RU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00166" y="2714620"/>
            <a:ext cx="185738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Анимации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28860" y="421481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Образовательные проекты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0694" y="4214818"/>
            <a:ext cx="214314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Компьютерные игры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71934" y="1571612"/>
            <a:ext cx="178595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Викторины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643702" y="2714620"/>
            <a:ext cx="185738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Мультфильмы</a:t>
            </a:r>
          </a:p>
        </p:txBody>
      </p:sp>
      <p:sp>
        <p:nvSpPr>
          <p:cNvPr id="19" name="Стрелка влево 18"/>
          <p:cNvSpPr/>
          <p:nvPr/>
        </p:nvSpPr>
        <p:spPr>
          <a:xfrm rot="874159">
            <a:off x="3523728" y="3014339"/>
            <a:ext cx="714380" cy="276563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Стрелка влево 19"/>
          <p:cNvSpPr/>
          <p:nvPr/>
        </p:nvSpPr>
        <p:spPr>
          <a:xfrm rot="5400000">
            <a:off x="4710282" y="2576338"/>
            <a:ext cx="571503" cy="276563"/>
          </a:xfrm>
          <a:prstGeom prst="leftArrow">
            <a:avLst>
              <a:gd name="adj1" fmla="val 34621"/>
              <a:gd name="adj2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лево 20"/>
          <p:cNvSpPr/>
          <p:nvPr/>
        </p:nvSpPr>
        <p:spPr>
          <a:xfrm rot="13422546">
            <a:off x="5447322" y="3743010"/>
            <a:ext cx="714380" cy="276563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лево 21"/>
          <p:cNvSpPr/>
          <p:nvPr/>
        </p:nvSpPr>
        <p:spPr>
          <a:xfrm rot="18960077">
            <a:off x="3853433" y="3709750"/>
            <a:ext cx="714380" cy="276563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лево 22"/>
          <p:cNvSpPr/>
          <p:nvPr/>
        </p:nvSpPr>
        <p:spPr>
          <a:xfrm rot="10073396">
            <a:off x="5740479" y="2989199"/>
            <a:ext cx="714380" cy="276563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Интерфейс программы </a:t>
            </a:r>
            <a:r>
              <a:rPr lang="en-US" sz="4000" dirty="0">
                <a:latin typeface="Corbel" pitchFamily="34" charset="0"/>
              </a:rPr>
              <a:t>Scratch</a:t>
            </a:r>
            <a:endParaRPr lang="ru-RU" sz="4000" dirty="0">
              <a:latin typeface="Corbel" pitchFamily="34" charset="0"/>
            </a:endParaRPr>
          </a:p>
        </p:txBody>
      </p:sp>
      <p:pic>
        <p:nvPicPr>
          <p:cNvPr id="4" name="Содержимое 3" descr="image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2290" y="1447800"/>
            <a:ext cx="6704970" cy="4800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Блоки команд </a:t>
            </a:r>
            <a:r>
              <a:rPr lang="en-US" sz="4000" dirty="0">
                <a:latin typeface="Corbel" pitchFamily="34" charset="0"/>
              </a:rPr>
              <a:t>Scratch</a:t>
            </a:r>
            <a:endParaRPr lang="ru-RU" sz="4000" dirty="0">
              <a:latin typeface="Corbel" pitchFamily="34" charset="0"/>
            </a:endParaRPr>
          </a:p>
        </p:txBody>
      </p:sp>
      <p:pic>
        <p:nvPicPr>
          <p:cNvPr id="4" name="Содержимое 3" descr="блоки команд.png"/>
          <p:cNvPicPr>
            <a:picLocks noGrp="1" noChangeAspect="1"/>
          </p:cNvPicPr>
          <p:nvPr>
            <p:ph idx="1"/>
          </p:nvPr>
        </p:nvPicPr>
        <p:blipFill>
          <a:blip r:embed="rId2"/>
          <a:srcRect t="1091"/>
          <a:stretch>
            <a:fillRect/>
          </a:stretch>
        </p:blipFill>
        <p:spPr>
          <a:xfrm>
            <a:off x="1785918" y="1214422"/>
            <a:ext cx="7048373" cy="474822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Примеры команд</a:t>
            </a:r>
            <a:r>
              <a:rPr lang="en-US" sz="4000" dirty="0">
                <a:latin typeface="Corbel" pitchFamily="34" charset="0"/>
              </a:rPr>
              <a:t> Scratch</a:t>
            </a:r>
            <a:r>
              <a:rPr lang="ru-RU" sz="4000" dirty="0"/>
              <a:t> </a:t>
            </a:r>
          </a:p>
        </p:txBody>
      </p:sp>
      <p:pic>
        <p:nvPicPr>
          <p:cNvPr id="4" name="Содержимое 3" descr="0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471280"/>
            <a:ext cx="5643602" cy="475363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6786610" cy="1203348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Алгоритм создания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6786610" cy="5033978"/>
          </a:xfrm>
        </p:spPr>
        <p:txBody>
          <a:bodyPr>
            <a:normAutofit fontScale="77500" lnSpcReduction="20000"/>
          </a:bodyPr>
          <a:lstStyle/>
          <a:p>
            <a:pPr marL="446088" indent="-365125">
              <a:buFont typeface="+mj-lt"/>
              <a:buAutoNum type="arabicPeriod"/>
            </a:pPr>
            <a:r>
              <a:rPr lang="ru-RU" sz="2200" dirty="0">
                <a:latin typeface="Corbel" pitchFamily="34" charset="0"/>
              </a:rPr>
              <a:t>Придумать сюжет (анимация, викторина или игра);</a:t>
            </a:r>
          </a:p>
          <a:p>
            <a:pPr marL="446088" indent="-365125">
              <a:buFont typeface="+mj-lt"/>
              <a:buAutoNum type="arabicPeriod"/>
            </a:pPr>
            <a:r>
              <a:rPr lang="ru-RU" sz="2200" dirty="0">
                <a:latin typeface="Corbel" pitchFamily="34" charset="0"/>
              </a:rPr>
              <a:t>Накачать (прорисовать) фоны, спрайты для проекта </a:t>
            </a:r>
            <a:r>
              <a:rPr lang="en-US" sz="2200" dirty="0">
                <a:latin typeface="Corbel" pitchFamily="34" charset="0"/>
              </a:rPr>
              <a:t>(</a:t>
            </a:r>
            <a:r>
              <a:rPr lang="ru-RU" sz="2200" dirty="0">
                <a:latin typeface="Corbel" pitchFamily="34" charset="0"/>
              </a:rPr>
              <a:t>можно из библиотеки </a:t>
            </a:r>
            <a:r>
              <a:rPr lang="en-US" sz="2200" dirty="0">
                <a:latin typeface="Corbel" pitchFamily="34" charset="0"/>
              </a:rPr>
              <a:t>Scratch)</a:t>
            </a:r>
            <a:r>
              <a:rPr lang="ru-RU" sz="2200" dirty="0">
                <a:latin typeface="Corbel" pitchFamily="34" charset="0"/>
              </a:rPr>
              <a:t>;</a:t>
            </a:r>
          </a:p>
          <a:p>
            <a:pPr marL="446088" indent="-365125">
              <a:buFont typeface="+mj-lt"/>
              <a:buAutoNum type="arabicPeriod"/>
            </a:pPr>
            <a:r>
              <a:rPr lang="ru-RU" sz="2200" dirty="0">
                <a:latin typeface="Corbel" pitchFamily="34" charset="0"/>
              </a:rPr>
              <a:t>Дать имена фонам и спрайтам;</a:t>
            </a:r>
          </a:p>
          <a:p>
            <a:pPr marL="446088" indent="-365125">
              <a:buFont typeface="+mj-lt"/>
              <a:buAutoNum type="arabicPeriod"/>
            </a:pPr>
            <a:r>
              <a:rPr lang="ru-RU" sz="2200" dirty="0">
                <a:latin typeface="Corbel" pitchFamily="34" charset="0"/>
              </a:rPr>
              <a:t>Задать начальное расположение спрайтов (координаты </a:t>
            </a:r>
            <a:r>
              <a:rPr lang="en-US" sz="2200" dirty="0">
                <a:latin typeface="Corbel" pitchFamily="34" charset="0"/>
              </a:rPr>
              <a:t>X</a:t>
            </a:r>
            <a:r>
              <a:rPr lang="ru-RU" sz="2200" dirty="0">
                <a:latin typeface="Corbel" pitchFamily="34" charset="0"/>
              </a:rPr>
              <a:t> и</a:t>
            </a:r>
            <a:r>
              <a:rPr lang="en-US" sz="2200" dirty="0">
                <a:latin typeface="Corbel" pitchFamily="34" charset="0"/>
              </a:rPr>
              <a:t> Y)</a:t>
            </a:r>
            <a:r>
              <a:rPr lang="ru-RU" sz="2200" dirty="0">
                <a:latin typeface="Corbel" pitchFamily="34" charset="0"/>
              </a:rPr>
              <a:t>;</a:t>
            </a:r>
          </a:p>
          <a:p>
            <a:pPr marL="446088" indent="-365125">
              <a:buFont typeface="+mj-lt"/>
              <a:buAutoNum type="arabicPeriod"/>
            </a:pPr>
            <a:r>
              <a:rPr lang="ru-RU" sz="2200" dirty="0">
                <a:latin typeface="Corbel" pitchFamily="34" charset="0"/>
              </a:rPr>
              <a:t>Запрограммировать поведение спрайтов на сцене со сменой костюмов и фонов;</a:t>
            </a:r>
          </a:p>
          <a:p>
            <a:pPr marL="446088" indent="-365125">
              <a:buFont typeface="+mj-lt"/>
              <a:buAutoNum type="arabicPeriod"/>
            </a:pPr>
            <a:r>
              <a:rPr lang="ru-RU" sz="2200" dirty="0">
                <a:latin typeface="Corbel" pitchFamily="34" charset="0"/>
              </a:rPr>
              <a:t>Вставить диалоги, вопросы к викторине с комментариями;</a:t>
            </a:r>
          </a:p>
          <a:p>
            <a:pPr marL="446088" lvl="0" indent="-365125">
              <a:buFont typeface="+mj-lt"/>
              <a:buAutoNum type="arabicPeriod"/>
            </a:pPr>
            <a:r>
              <a:rPr lang="ru-RU" sz="2200" dirty="0">
                <a:latin typeface="Corbel" pitchFamily="34" charset="0"/>
              </a:rPr>
              <a:t>Накачать фонограмму (минусовку) в mp3-формате, вставить фонограмму, озвучить героев;</a:t>
            </a:r>
          </a:p>
          <a:p>
            <a:pPr marL="446088" lvl="0" indent="-365125">
              <a:buFont typeface="+mj-lt"/>
              <a:buAutoNum type="arabicPeriod"/>
            </a:pPr>
            <a:r>
              <a:rPr lang="ru-RU" sz="2200" dirty="0">
                <a:latin typeface="Corbel" pitchFamily="34" charset="0"/>
              </a:rPr>
              <a:t>Создать титульный лист с названием проекта и конкурса;</a:t>
            </a:r>
          </a:p>
          <a:p>
            <a:pPr marL="446088" lvl="0" indent="-365125">
              <a:buFont typeface="+mj-lt"/>
              <a:buAutoNum type="arabicPeriod"/>
            </a:pPr>
            <a:r>
              <a:rPr lang="ru-RU" sz="2200" dirty="0">
                <a:latin typeface="Corbel" pitchFamily="34" charset="0"/>
              </a:rPr>
              <a:t>Создать и вставить титры в конце проекта в виде спрайта, запрограммировать движение титров;</a:t>
            </a:r>
          </a:p>
          <a:p>
            <a:pPr marL="446088" lvl="0" indent="-365125">
              <a:buFont typeface="+mj-lt"/>
              <a:buAutoNum type="arabicPeriod"/>
            </a:pPr>
            <a:r>
              <a:rPr lang="ru-RU" sz="2200" dirty="0">
                <a:latin typeface="Corbel" pitchFamily="34" charset="0"/>
              </a:rPr>
              <a:t>Исправить грамматические ошибки, протестировать и отладить программу.</a:t>
            </a:r>
          </a:p>
          <a:p>
            <a:pPr marL="446088" lvl="0" indent="-365125">
              <a:buFont typeface="+mj-lt"/>
              <a:buAutoNum type="arabicPeriod"/>
            </a:pPr>
            <a:r>
              <a:rPr lang="ru-RU" sz="2200" dirty="0">
                <a:latin typeface="Corbel" pitchFamily="34" charset="0"/>
              </a:rPr>
              <a:t>Разместить на сайте сообщества Scratch </a:t>
            </a:r>
            <a:r>
              <a:rPr lang="ru-RU" sz="2200" u="sng" dirty="0">
                <a:latin typeface="Corbel" pitchFamily="34" charset="0"/>
              </a:rPr>
              <a:t>https://scratch.mit.edu/</a:t>
            </a:r>
            <a:r>
              <a:rPr lang="ru-RU" sz="2200" dirty="0">
                <a:latin typeface="Corbel" pitchFamily="34" charset="0"/>
              </a:rPr>
              <a:t> , нажать вкладку «Поделиться», скопировать ссылку на проект.</a:t>
            </a:r>
          </a:p>
          <a:p>
            <a:pPr marL="446088" lvl="0" indent="-365125">
              <a:buFont typeface="+mj-lt"/>
              <a:buAutoNum type="arabicPeriod"/>
            </a:pPr>
            <a:r>
              <a:rPr lang="en-US" sz="2200" dirty="0">
                <a:latin typeface="Corbel" pitchFamily="34" charset="0"/>
              </a:rPr>
              <a:t>Подготовить проект к </a:t>
            </a:r>
            <a:r>
              <a:rPr lang="en-US" sz="2200" dirty="0" err="1">
                <a:latin typeface="Corbel" pitchFamily="34" charset="0"/>
              </a:rPr>
              <a:t>презентации</a:t>
            </a:r>
            <a:r>
              <a:rPr lang="ru-RU" sz="2200" dirty="0">
                <a:latin typeface="Corbel" pitchFamily="34" charset="0"/>
              </a:rPr>
              <a:t>.</a:t>
            </a:r>
            <a:endParaRPr lang="ru-RU" sz="2000" dirty="0"/>
          </a:p>
          <a:p>
            <a:pPr marL="361950" indent="-280988">
              <a:buFont typeface="+mj-lt"/>
              <a:buAutoNum type="arabicPeriod"/>
            </a:pPr>
            <a:endParaRPr lang="ru-RU" sz="20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 descr="images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834" y="428604"/>
            <a:ext cx="1285884" cy="128588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Пример проекта в </a:t>
            </a:r>
            <a:r>
              <a:rPr lang="en-US" sz="4000" dirty="0">
                <a:latin typeface="Corbel" pitchFamily="34" charset="0"/>
              </a:rPr>
              <a:t>Scratch</a:t>
            </a:r>
            <a:endParaRPr lang="ru-RU" sz="4000" dirty="0">
              <a:latin typeface="Corbel" pitchFamily="34" charset="0"/>
            </a:endParaRPr>
          </a:p>
        </p:txBody>
      </p:sp>
      <p:pic>
        <p:nvPicPr>
          <p:cNvPr id="14" name="Содержимое 13" descr="Скрин викторины о космосе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500174"/>
            <a:ext cx="7499350" cy="421632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4235</TotalTime>
  <Words>571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Bookman Old Style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ПЕДАГОГИЧЕСКИЙ МАСТЕР-КЛАСС «Создание проектов  в среде программирования Scratch»  Автор-разработчик:  Попова Фаина Михайловна, педагог ДО МБУ ДО «ЦВО «Творчество» г.о. Самара</vt:lpstr>
      <vt:lpstr>Цели и задачи</vt:lpstr>
      <vt:lpstr>Среда программирования Scratch</vt:lpstr>
      <vt:lpstr>Среда программирования Scratch</vt:lpstr>
      <vt:lpstr>Интерфейс программы Scratch</vt:lpstr>
      <vt:lpstr>Блоки команд Scratch</vt:lpstr>
      <vt:lpstr>Примеры команд Scratch </vt:lpstr>
      <vt:lpstr>Алгоритм создания проекта</vt:lpstr>
      <vt:lpstr>Пример проекта в Scratch</vt:lpstr>
      <vt:lpstr>Программирование на Scratch развивает у учащихся: </vt:lpstr>
      <vt:lpstr>Конкурсы по программированию в Scratch</vt:lpstr>
      <vt:lpstr>Приглашаем к сотрудничеству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Областная стажерская площадка «</dc:title>
  <dc:creator>Admin</dc:creator>
  <cp:lastModifiedBy>Faina</cp:lastModifiedBy>
  <cp:revision>54</cp:revision>
  <dcterms:created xsi:type="dcterms:W3CDTF">2024-03-22T07:44:48Z</dcterms:created>
  <dcterms:modified xsi:type="dcterms:W3CDTF">2024-12-09T06:08:39Z</dcterms:modified>
</cp:coreProperties>
</file>