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83" d="100"/>
          <a:sy n="83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стартовый мониторинг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33,3%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44,4%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584905660377791E-3"/>
                  <c:y val="4.166666666666666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33,3%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Самостоятельность</c:v>
                </c:pt>
                <c:pt idx="1">
                  <c:v>Инициатива</c:v>
                </c:pt>
                <c:pt idx="2">
                  <c:v>Умение работать в команде </c:v>
                </c:pt>
                <c:pt idx="3">
                  <c:v>Соблюдение нравственно-этических норм</c:v>
                </c:pt>
                <c:pt idx="4">
                  <c:v>Представления о профессиях, занятых в мультипликации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0.33300000000000002</c:v>
                </c:pt>
                <c:pt idx="1">
                  <c:v>0.44400000000000001</c:v>
                </c:pt>
                <c:pt idx="2">
                  <c:v>0.33300000000000002</c:v>
                </c:pt>
                <c:pt idx="3" formatCode="0%">
                  <c:v>0.56000000000000005</c:v>
                </c:pt>
                <c:pt idx="4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I промежуточный мониторинг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44,4%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4811320754716978E-2"/>
                  <c:y val="3.24074074074074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44,4%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5561877667140737E-2"/>
                  <c:y val="4.5787545787545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22,2%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Самостоятельность</c:v>
                </c:pt>
                <c:pt idx="1">
                  <c:v>Инициатива</c:v>
                </c:pt>
                <c:pt idx="2">
                  <c:v>Умение работать в команде </c:v>
                </c:pt>
                <c:pt idx="3">
                  <c:v>Соблюдение нравственно-этических норм</c:v>
                </c:pt>
                <c:pt idx="4">
                  <c:v>Представления о профессиях, занятых в мультипликации</c:v>
                </c:pt>
              </c:strCache>
            </c:strRef>
          </c:cat>
          <c:val>
            <c:numRef>
              <c:f>Лист1!$C$2:$C$6</c:f>
              <c:numCache>
                <c:formatCode>0.00%</c:formatCode>
                <c:ptCount val="5"/>
                <c:pt idx="0">
                  <c:v>0.44400000000000001</c:v>
                </c:pt>
                <c:pt idx="1">
                  <c:v>0.44400000000000001</c:v>
                </c:pt>
                <c:pt idx="2" formatCode="0%">
                  <c:v>0.56000000000000005</c:v>
                </c:pt>
                <c:pt idx="3" formatCode="0%">
                  <c:v>0.56000000000000005</c:v>
                </c:pt>
                <c:pt idx="4">
                  <c:v>0.222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Самостоятельность</c:v>
                </c:pt>
                <c:pt idx="1">
                  <c:v>Инициатива</c:v>
                </c:pt>
                <c:pt idx="2">
                  <c:v>Умение работать в команде </c:v>
                </c:pt>
                <c:pt idx="3">
                  <c:v>Соблюдение нравственно-этических норм</c:v>
                </c:pt>
                <c:pt idx="4">
                  <c:v>Представления о профессиях, занятых в мультипликации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8490368"/>
        <c:axId val="98227264"/>
        <c:axId val="0"/>
      </c:bar3DChart>
      <c:catAx>
        <c:axId val="58490368"/>
        <c:scaling>
          <c:orientation val="minMax"/>
        </c:scaling>
        <c:delete val="0"/>
        <c:axPos val="b"/>
        <c:majorTickMark val="out"/>
        <c:minorTickMark val="none"/>
        <c:tickLblPos val="nextTo"/>
        <c:crossAx val="98227264"/>
        <c:crosses val="autoZero"/>
        <c:auto val="1"/>
        <c:lblAlgn val="ctr"/>
        <c:lblOffset val="100"/>
        <c:noMultiLvlLbl val="0"/>
      </c:catAx>
      <c:valAx>
        <c:axId val="9822726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58490368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1843002292674554"/>
          <c:y val="0.36187808254737386"/>
          <c:w val="0.25354716479313744"/>
          <c:h val="0.3632401719015892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III промежуточный мониоринг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Самостоятельность</c:v>
                </c:pt>
                <c:pt idx="1">
                  <c:v>Инициатива</c:v>
                </c:pt>
                <c:pt idx="2">
                  <c:v>Умение работать в комканде</c:v>
                </c:pt>
                <c:pt idx="3">
                  <c:v>Соблюдение нравственно-этических норм</c:v>
                </c:pt>
                <c:pt idx="4">
                  <c:v>Представления о профессиях, занятых в мультипликации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0.67</c:v>
                </c:pt>
                <c:pt idx="1">
                  <c:v>0.78</c:v>
                </c:pt>
                <c:pt idx="2">
                  <c:v>0.67</c:v>
                </c:pt>
                <c:pt idx="3">
                  <c:v>0.78</c:v>
                </c:pt>
                <c:pt idx="4">
                  <c:v>0.67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итоговый мониторинг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Самостоятельность</c:v>
                </c:pt>
                <c:pt idx="1">
                  <c:v>Инициатива</c:v>
                </c:pt>
                <c:pt idx="2">
                  <c:v>Умение работать в комканде</c:v>
                </c:pt>
                <c:pt idx="3">
                  <c:v>Соблюдение нравственно-этических норм</c:v>
                </c:pt>
                <c:pt idx="4">
                  <c:v>Представления о профессиях, занятых в мультипликации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0.89</c:v>
                </c:pt>
                <c:pt idx="1">
                  <c:v>0.89</c:v>
                </c:pt>
                <c:pt idx="2">
                  <c:v>0.89</c:v>
                </c:pt>
                <c:pt idx="3">
                  <c:v>1</c:v>
                </c:pt>
                <c:pt idx="4">
                  <c:v>0.89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1321728"/>
        <c:axId val="98227840"/>
        <c:axId val="0"/>
      </c:bar3DChart>
      <c:catAx>
        <c:axId val="61321728"/>
        <c:scaling>
          <c:orientation val="minMax"/>
        </c:scaling>
        <c:delete val="0"/>
        <c:axPos val="b"/>
        <c:majorTickMark val="out"/>
        <c:minorTickMark val="none"/>
        <c:tickLblPos val="nextTo"/>
        <c:crossAx val="98227840"/>
        <c:crosses val="autoZero"/>
        <c:auto val="1"/>
        <c:lblAlgn val="ctr"/>
        <c:lblOffset val="100"/>
        <c:noMultiLvlLbl val="0"/>
      </c:catAx>
      <c:valAx>
        <c:axId val="982278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1321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97653054996042"/>
          <c:y val="0.3686454479334661"/>
          <c:w val="0.26834905084538851"/>
          <c:h val="0.3028697467033488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userscontent2.emaze.com/images/effd3201-4715-4941-a200-636e03aebbee/630eb1f7ed91e72f63d45f613d2ba90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29200"/>
            <a:ext cx="1835696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712879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 «Детский сад № 2» ГБОУ СОШ № 2 «ОЦ» им. Г.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Смолякова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с. Большая Черниговка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276872"/>
            <a:ext cx="914400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Воспитание творческой инициативы и самостоятельности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детей старшего дошкольного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возраста с общим недоразвитием речи </a:t>
            </a: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средствами мультипликации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рамках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реализации цифровой образовательной технологии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221088"/>
            <a:ext cx="385192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Учитель-логопед: Акбулатова Н.А.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5733256"/>
            <a:ext cx="3419872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2021г.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с. Большая Черниговка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dou92zlt.ru/images/4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790700" cy="138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188640"/>
            <a:ext cx="7128792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427984" y="908720"/>
            <a:ext cx="0" cy="36004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339752" y="1340768"/>
            <a:ext cx="4824536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Потребность современного общества  в  талантливых, инициативных и самостоятельных гражданах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355976" y="2492896"/>
            <a:ext cx="0" cy="36004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483768" y="2924944"/>
            <a:ext cx="385192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Расширение содержания дошкольного образования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283968" y="3717032"/>
            <a:ext cx="0" cy="36004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483768" y="4293096"/>
            <a:ext cx="385192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Введение интерактивного компонента в форме мультипликации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dou92zlt.ru/images/4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790700" cy="138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19672" y="332656"/>
            <a:ext cx="7128792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Преимущества мультипликации</a:t>
            </a:r>
            <a:endParaRPr lang="ru-RU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755576" y="1052736"/>
            <a:ext cx="4176464" cy="864096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940424" y="1052736"/>
            <a:ext cx="927720" cy="259228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339752" y="1124744"/>
            <a:ext cx="2592288" cy="136815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860032" y="1052736"/>
            <a:ext cx="2520280" cy="165618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932040" y="1052736"/>
            <a:ext cx="3384376" cy="43204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707904" y="1052736"/>
            <a:ext cx="1296144" cy="244827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148064" y="3645024"/>
            <a:ext cx="2051720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Восприятие смысла художественной литературы.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16216" y="2636912"/>
            <a:ext cx="233975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92280" y="1556792"/>
            <a:ext cx="205172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Двигательная.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15616" y="2420888"/>
            <a:ext cx="2051720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Конструктивно-модельная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0" y="1844824"/>
            <a:ext cx="205172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Музыкальная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979712" y="3501008"/>
            <a:ext cx="2555776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(лепка, рисование)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flipH="1">
            <a:off x="4932040" y="1196752"/>
            <a:ext cx="72008" cy="388843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563888" y="5229200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Коммуникативная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" name="Рисунок 43"/>
          <p:cNvPicPr/>
          <p:nvPr/>
        </p:nvPicPr>
        <p:blipFill>
          <a:blip r:embed="rId3" cstate="print"/>
          <a:srcRect l="12396" t="12871" r="26880" b="16832"/>
          <a:stretch>
            <a:fillRect/>
          </a:stretch>
        </p:blipFill>
        <p:spPr bwMode="auto">
          <a:xfrm>
            <a:off x="323528" y="4941168"/>
            <a:ext cx="2286000" cy="148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Рисунок 44"/>
          <p:cNvPicPr/>
          <p:nvPr/>
        </p:nvPicPr>
        <p:blipFill>
          <a:blip r:embed="rId4" cstate="print"/>
          <a:srcRect l="11421" t="6436" r="11560" b="16337"/>
          <a:stretch>
            <a:fillRect/>
          </a:stretch>
        </p:blipFill>
        <p:spPr bwMode="auto">
          <a:xfrm>
            <a:off x="6588224" y="5085184"/>
            <a:ext cx="223224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7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6000"/>
                            </p:stCondLst>
                            <p:childTnLst>
                              <p:par>
                                <p:cTn id="8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0"/>
                            </p:stCondLst>
                            <p:childTnLst>
                              <p:par>
                                <p:cTn id="9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9000"/>
                            </p:stCondLst>
                            <p:childTnLst>
                              <p:par>
                                <p:cTn id="9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6" grpId="0"/>
      <p:bldP spid="27" grpId="0"/>
      <p:bldP spid="28" grpId="0"/>
      <p:bldP spid="31" grpId="0"/>
      <p:bldP spid="37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dou92zlt.ru/images/4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790700" cy="138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188640"/>
            <a:ext cx="7920880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 образовательной деятельности</a:t>
            </a:r>
            <a:endParaRPr lang="ru-RU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11142" t="6436" r="10585" b="16584"/>
          <a:stretch>
            <a:fillRect/>
          </a:stretch>
        </p:blipFill>
        <p:spPr bwMode="auto">
          <a:xfrm>
            <a:off x="395536" y="3284984"/>
            <a:ext cx="3419872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755576" y="1052736"/>
            <a:ext cx="4176464" cy="864096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8024" y="1052736"/>
            <a:ext cx="4176464" cy="864096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860032" y="1052736"/>
            <a:ext cx="8384" cy="136815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635896" y="2492896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204864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67736" y="2060848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Воспитывающие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4" cstate="print"/>
          <a:srcRect l="12390" t="6690" r="11324" b="17495"/>
          <a:stretch>
            <a:fillRect/>
          </a:stretch>
        </p:blipFill>
        <p:spPr bwMode="auto">
          <a:xfrm>
            <a:off x="5364088" y="3284984"/>
            <a:ext cx="352839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5" cstate="print"/>
          <a:srcRect l="36908" t="6931" r="19498" b="17079"/>
          <a:stretch>
            <a:fillRect/>
          </a:stretch>
        </p:blipFill>
        <p:spPr bwMode="auto">
          <a:xfrm>
            <a:off x="3059832" y="4077072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dou92zlt.ru/images/4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790700" cy="138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188640"/>
            <a:ext cx="7128792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Условия организации процесса создания мультфильма в ДОО</a:t>
            </a:r>
            <a:endParaRPr lang="ru-RU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051720" y="980728"/>
            <a:ext cx="0" cy="36004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755576" y="1556792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Тщательный отбор художественного произведения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988840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Принятие  взрослым роли наблюдателя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203848" y="1196752"/>
            <a:ext cx="0" cy="79208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508104" y="1196752"/>
            <a:ext cx="0" cy="115212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8028384" y="1340768"/>
            <a:ext cx="0" cy="223224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220072" y="2348880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Самостоятельный выбор детьми озвучиваемой роли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88224" y="3573016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участия в съемке и монтаже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11003" t="7921" r="22842" b="16832"/>
          <a:stretch>
            <a:fillRect/>
          </a:stretch>
        </p:blipFill>
        <p:spPr bwMode="auto">
          <a:xfrm>
            <a:off x="395536" y="2708920"/>
            <a:ext cx="2952750" cy="188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Наташа\AppData\Local\Microsoft\Windows\Temporary Internet Files\Content.Word\1554257257489.jpg"/>
          <p:cNvPicPr/>
          <p:nvPr/>
        </p:nvPicPr>
        <p:blipFill>
          <a:blip r:embed="rId4" cstate="print"/>
          <a:srcRect t="10556" r="7187"/>
          <a:stretch>
            <a:fillRect/>
          </a:stretch>
        </p:blipFill>
        <p:spPr bwMode="auto">
          <a:xfrm>
            <a:off x="3923928" y="4653136"/>
            <a:ext cx="295232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dou92zlt.ru/images/4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790700" cy="138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548680"/>
            <a:ext cx="7128792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11699" t="5941" r="12396" b="16337"/>
          <a:stretch>
            <a:fillRect/>
          </a:stretch>
        </p:blipFill>
        <p:spPr bwMode="auto">
          <a:xfrm>
            <a:off x="2339752" y="3861048"/>
            <a:ext cx="403244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87624" y="1844824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Просмотр готового мультфильма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2060848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Анализ возможных недостатков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3212976"/>
            <a:ext cx="511256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Поиск путей решения проблем при создании следующих мультфильмов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491880" y="2276872"/>
            <a:ext cx="1944216" cy="28803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572000" y="2708920"/>
            <a:ext cx="2520280" cy="64807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dou92zlt.ru/images/4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790700" cy="138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548680"/>
            <a:ext cx="7128792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Результаты работы мультипликационного проекта «Лебедь, рак и щука»</a:t>
            </a:r>
            <a:endParaRPr lang="ru-RU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840210" y="1340768"/>
            <a:ext cx="0" cy="113040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236296" y="1412776"/>
            <a:ext cx="0" cy="120985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121179803"/>
              </p:ext>
            </p:extLst>
          </p:nvPr>
        </p:nvGraphicFramePr>
        <p:xfrm>
          <a:off x="251520" y="2780928"/>
          <a:ext cx="4392488" cy="2845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2928345668"/>
              </p:ext>
            </p:extLst>
          </p:nvPr>
        </p:nvGraphicFramePr>
        <p:xfrm>
          <a:off x="4427984" y="3068960"/>
          <a:ext cx="4680520" cy="2385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179512" y="55892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1.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показатели работы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мультипликационного проекта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Лебедь, рак и щука» в 2018-2019 гг.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355976" y="559759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показатели работы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мультипликационного проекта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Лебедь, рак и щука» в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2019-2020гг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28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214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Наталья</cp:lastModifiedBy>
  <cp:revision>7</cp:revision>
  <dcterms:created xsi:type="dcterms:W3CDTF">2019-04-17T07:59:46Z</dcterms:created>
  <dcterms:modified xsi:type="dcterms:W3CDTF">2021-12-05T10:12:46Z</dcterms:modified>
</cp:coreProperties>
</file>