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361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366" r:id="rId12"/>
    <p:sldId id="367" r:id="rId13"/>
    <p:sldId id="363" r:id="rId14"/>
    <p:sldId id="3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5" r:id="rId24"/>
    <p:sldId id="274" r:id="rId25"/>
    <p:sldId id="276" r:id="rId26"/>
    <p:sldId id="278" r:id="rId27"/>
    <p:sldId id="277" r:id="rId28"/>
    <p:sldId id="279" r:id="rId29"/>
    <p:sldId id="280" r:id="rId30"/>
    <p:sldId id="281" r:id="rId31"/>
    <p:sldId id="329" r:id="rId32"/>
    <p:sldId id="369" r:id="rId33"/>
    <p:sldId id="372" r:id="rId34"/>
    <p:sldId id="331" r:id="rId35"/>
    <p:sldId id="370" r:id="rId36"/>
    <p:sldId id="333" r:id="rId37"/>
    <p:sldId id="335" r:id="rId38"/>
    <p:sldId id="337" r:id="rId39"/>
    <p:sldId id="339" r:id="rId40"/>
    <p:sldId id="341" r:id="rId41"/>
    <p:sldId id="343" r:id="rId42"/>
    <p:sldId id="345" r:id="rId43"/>
    <p:sldId id="347" r:id="rId44"/>
    <p:sldId id="349" r:id="rId45"/>
    <p:sldId id="351" r:id="rId46"/>
    <p:sldId id="353" r:id="rId47"/>
    <p:sldId id="355" r:id="rId48"/>
    <p:sldId id="376" r:id="rId49"/>
    <p:sldId id="377" r:id="rId50"/>
    <p:sldId id="378" r:id="rId51"/>
    <p:sldId id="368" r:id="rId52"/>
    <p:sldId id="371" r:id="rId53"/>
    <p:sldId id="297" r:id="rId54"/>
    <p:sldId id="298" r:id="rId55"/>
    <p:sldId id="299" r:id="rId56"/>
    <p:sldId id="300" r:id="rId57"/>
    <p:sldId id="301" r:id="rId58"/>
    <p:sldId id="302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2" r:id="rId67"/>
    <p:sldId id="311" r:id="rId68"/>
    <p:sldId id="313" r:id="rId69"/>
    <p:sldId id="314" r:id="rId70"/>
    <p:sldId id="315" r:id="rId71"/>
    <p:sldId id="317" r:id="rId72"/>
    <p:sldId id="318" r:id="rId73"/>
    <p:sldId id="319" r:id="rId74"/>
    <p:sldId id="320" r:id="rId75"/>
    <p:sldId id="321" r:id="rId76"/>
    <p:sldId id="316" r:id="rId77"/>
    <p:sldId id="322" r:id="rId78"/>
    <p:sldId id="323" r:id="rId79"/>
    <p:sldId id="324" r:id="rId80"/>
    <p:sldId id="325" r:id="rId81"/>
    <p:sldId id="326" r:id="rId82"/>
    <p:sldId id="296" r:id="rId83"/>
    <p:sldId id="357" r:id="rId84"/>
    <p:sldId id="358" r:id="rId85"/>
    <p:sldId id="359" r:id="rId86"/>
    <p:sldId id="360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EC0"/>
    <a:srgbClr val="CCE9AD"/>
    <a:srgbClr val="C2E49C"/>
    <a:srgbClr val="AFDC7E"/>
    <a:srgbClr val="E9EFF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7" autoAdjust="0"/>
    <p:restoredTop sz="94660"/>
  </p:normalViewPr>
  <p:slideViewPr>
    <p:cSldViewPr>
      <p:cViewPr>
        <p:scale>
          <a:sx n="60" d="100"/>
          <a:sy n="60" d="100"/>
        </p:scale>
        <p:origin x="-102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767E6-80BA-486F-B744-BE4BFCBBC879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F94A8-E780-4919-984A-FB931308A9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Квы</a:t>
            </a:r>
            <a:r>
              <a:rPr lang="ru-RU" dirty="0" smtClean="0"/>
              <a:t>. это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F94A8-E780-4919-984A-FB931308A927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F94A8-E780-4919-984A-FB931308A927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F94A8-E780-4919-984A-FB931308A927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F94A8-E780-4919-984A-FB931308A927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78418-E0C6-4568-B023-5A874D9F77FE}" type="datetimeFigureOut">
              <a:rPr lang="ru-RU" smtClean="0"/>
              <a:pPr/>
              <a:t>04.09.2016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B7315-AF25-4785-AD13-182AB9D42C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7;&#1083;&#1072;&#1085;&#1099;\&#1087;&#1072;&#1090;&#1088;&#1080;&#1086;&#1090;&#1080;&#1095;%20&#1074;&#1086;&#1089;&#1087;\&#1052;&#1099;%20&#1078;&#1080;&#1074;&#1105;&#1084;%20&#1074;%20&#1056;&#1086;&#1089;&#1089;&#1080;&#1080;%20&#1084;&#1086;&#1103;\GIMN_-_ROSSII_(iPlayer.fm).mp3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images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060848"/>
            <a:ext cx="7772400" cy="129614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Интерактивное пособие по патриотическому воспитанию для детей старшего дошкольного возраста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049688"/>
            <a:ext cx="8352928" cy="28083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Воспитатель высшей квалификационной категории ГБОУ ООШ №21 с.п. «Детский сад «</a:t>
            </a:r>
            <a:r>
              <a:rPr lang="ru-RU" sz="2800" b="1" dirty="0" err="1" smtClean="0">
                <a:solidFill>
                  <a:srgbClr val="7030A0"/>
                </a:solidFill>
              </a:rPr>
              <a:t>Гвоздичка</a:t>
            </a:r>
            <a:r>
              <a:rPr lang="ru-RU" sz="2800" b="1" dirty="0" smtClean="0">
                <a:solidFill>
                  <a:srgbClr val="7030A0"/>
                </a:solidFill>
              </a:rPr>
              <a:t>» г.о.Новокуйбышевск Самарской обл.</a:t>
            </a:r>
          </a:p>
          <a:p>
            <a:r>
              <a:rPr lang="ru-RU" sz="2800" b="1" dirty="0" err="1" smtClean="0">
                <a:solidFill>
                  <a:srgbClr val="7030A0"/>
                </a:solidFill>
              </a:rPr>
              <a:t>Макарцова</a:t>
            </a:r>
            <a:r>
              <a:rPr lang="ru-RU" sz="2800" b="1" dirty="0" smtClean="0">
                <a:solidFill>
                  <a:srgbClr val="7030A0"/>
                </a:solidFill>
              </a:rPr>
              <a:t> Марина Васильевна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4868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«Мы живём в России»</a:t>
            </a:r>
            <a:endParaRPr lang="ru-RU" sz="5400" b="1" cap="none" spc="0" dirty="0">
              <a:ln w="2857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9E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http://media.nazaccent.ru/files/de/55/de555b85d644d49d73664b5150a9b53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87" t="24394" r="8217" b="21077"/>
          <a:stretch>
            <a:fillRect/>
          </a:stretch>
        </p:blipFill>
        <p:spPr bwMode="auto">
          <a:xfrm>
            <a:off x="179512" y="620688"/>
            <a:ext cx="8754655" cy="42111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558924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России живут люди разных национальностей, которые говорят на разных языках. Все граждане России знают русский язык, поэтому они всегда могут понять друг друга.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img.labirint.ru/images/comments_pic/1334/1_fbf3b6593cc997ba677e32da02ca4ce6_1377087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7968132" cy="5517232"/>
          </a:xfrm>
          <a:prstGeom prst="rect">
            <a:avLst/>
          </a:prstGeom>
          <a:noFill/>
        </p:spPr>
      </p:pic>
      <p:sp>
        <p:nvSpPr>
          <p:cNvPr id="2" name="Круглая лента лицом вверх 1"/>
          <p:cNvSpPr/>
          <p:nvPr/>
        </p:nvSpPr>
        <p:spPr>
          <a:xfrm>
            <a:off x="0" y="188640"/>
            <a:ext cx="9144000" cy="1412776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Наша Родина-это государство, а каждое государство имеет свои отличительные знаки, символы – это флаг, герб и гимн.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лая лента лицом вверх 1"/>
          <p:cNvSpPr/>
          <p:nvPr/>
        </p:nvSpPr>
        <p:spPr>
          <a:xfrm>
            <a:off x="0" y="188640"/>
            <a:ext cx="9144000" cy="648072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Флаг России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6309320"/>
            <a:ext cx="7236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Флаг состоит из трёх частей: древко, полотнище, </a:t>
            </a:r>
            <a:r>
              <a:rPr lang="ru-RU" dirty="0" err="1" smtClean="0"/>
              <a:t>навершие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58000" y="2492896"/>
            <a:ext cx="228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«</a:t>
            </a:r>
            <a:r>
              <a:rPr lang="ru-RU" b="1" i="1" dirty="0" smtClean="0"/>
              <a:t>Флаг России</a:t>
            </a:r>
            <a:r>
              <a:rPr lang="ru-RU" i="1" dirty="0" smtClean="0"/>
              <a:t>»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Белый цвет-берёзка,</a:t>
            </a:r>
          </a:p>
          <a:p>
            <a:r>
              <a:rPr lang="ru-RU" dirty="0" err="1" smtClean="0"/>
              <a:t>Синий-неба</a:t>
            </a:r>
            <a:r>
              <a:rPr lang="ru-RU" dirty="0" smtClean="0"/>
              <a:t> цвет,</a:t>
            </a:r>
          </a:p>
          <a:p>
            <a:r>
              <a:rPr lang="ru-RU" dirty="0" smtClean="0"/>
              <a:t>Красная полоска-</a:t>
            </a:r>
          </a:p>
          <a:p>
            <a:r>
              <a:rPr lang="ru-RU" dirty="0" smtClean="0"/>
              <a:t>Солнечный рассвет</a:t>
            </a:r>
          </a:p>
          <a:p>
            <a:r>
              <a:rPr lang="ru-RU" dirty="0" smtClean="0"/>
              <a:t>             </a:t>
            </a:r>
            <a:r>
              <a:rPr lang="ru-RU" i="1" dirty="0" smtClean="0"/>
              <a:t> В. Степанов</a:t>
            </a:r>
          </a:p>
        </p:txBody>
      </p:sp>
      <p:pic>
        <p:nvPicPr>
          <p:cNvPr id="5" name="Рисунок 4" descr="755836026fdae025ddcce6b3d98bc3b7.png"/>
          <p:cNvPicPr>
            <a:picLocks noChangeAspect="1"/>
          </p:cNvPicPr>
          <p:nvPr/>
        </p:nvPicPr>
        <p:blipFill>
          <a:blip r:embed="rId2" cstate="print"/>
          <a:srcRect l="13771" r="31098"/>
          <a:stretch>
            <a:fillRect/>
          </a:stretch>
        </p:blipFill>
        <p:spPr>
          <a:xfrm>
            <a:off x="3851920" y="836711"/>
            <a:ext cx="3024336" cy="5485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48478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Белый цвет означает мир, чистоту, благородство.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227687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Синий – небо, верность, правду, честность.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321297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Красный – огонь, отвагу, смелость и великодушие.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Круглая лента лицом вверх 2"/>
          <p:cNvSpPr/>
          <p:nvPr/>
        </p:nvSpPr>
        <p:spPr>
          <a:xfrm>
            <a:off x="0" y="188640"/>
            <a:ext cx="9144000" cy="648072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Герб России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6258" name="Picture 2" descr="http://rangir.ru/simple/pravila-ispolezovaniya-gosudarstvennogo-gerba-rf-geraledichesk/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323528" y="836712"/>
            <a:ext cx="3793277" cy="42484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51512" y="980728"/>
            <a:ext cx="439248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   Государственный герб России выполнен в виде красного четырехугольного геральдического щита. Нижние его углы закруглены, а по краям он заострен. На щите изображен золотой двуглавый орел с распущенными и поднятыми вверх крыльями  (Золотой цвет – цвет солнца. Двуглавый потому, что смотрит на восток и на запад). Он увенчан тремя коронами, соединенными лентами. В левой лапе орел держит скипетр, а в правой – державу (символ власти). На его груди изображен малый красный щит, в котором на серебряном коне и в синем плаще расположен серебряный всадник.  Он поражает копьем из серебра черного дракона, который опрокинут навзничь (Победа добра над злом). </a:t>
            </a:r>
          </a:p>
          <a:p>
            <a:pPr algn="ctr"/>
            <a:r>
              <a:rPr lang="ru-RU" sz="1600" dirty="0" smtClean="0"/>
              <a:t>   Три короны олицетворяют суверенитет как всей Российской Федерации, так и её частей, субъектов федерации. Скипетр с державой, которые двуглавый орёл держит в лапах, символизируют государственную власть и единое государство.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4941168"/>
            <a:ext cx="3923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 </a:t>
            </a:r>
            <a:r>
              <a:rPr lang="ru-RU" b="1" dirty="0" smtClean="0"/>
              <a:t>России величавой</a:t>
            </a:r>
            <a:endParaRPr lang="ru-RU" dirty="0" smtClean="0"/>
          </a:p>
          <a:p>
            <a:r>
              <a:rPr lang="ru-RU" dirty="0" smtClean="0"/>
              <a:t>На </a:t>
            </a:r>
            <a:r>
              <a:rPr lang="ru-RU" b="1" dirty="0" smtClean="0"/>
              <a:t>гербе орёл </a:t>
            </a:r>
            <a:r>
              <a:rPr lang="ru-RU" b="1" dirty="0" err="1" smtClean="0"/>
              <a:t>двухглавый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Чтоб на запад, на восток</a:t>
            </a:r>
          </a:p>
          <a:p>
            <a:r>
              <a:rPr lang="ru-RU" dirty="0" smtClean="0"/>
              <a:t>Он смотреть бы сразу смог.</a:t>
            </a:r>
          </a:p>
          <a:p>
            <a:r>
              <a:rPr lang="ru-RU" dirty="0" smtClean="0"/>
              <a:t>Сильный, мудрый он и гордый,</a:t>
            </a:r>
          </a:p>
          <a:p>
            <a:r>
              <a:rPr lang="ru-RU" dirty="0" smtClean="0"/>
              <a:t>Он </a:t>
            </a:r>
            <a:r>
              <a:rPr lang="ru-RU" b="1" dirty="0" smtClean="0"/>
              <a:t>России дух свободный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miasskiy.ru/wp-content/uploads/2015/09/images__news_2015-09_230c0a59732609794aa03ebe1ab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9016" t="8346" r="8353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0" y="188640"/>
            <a:ext cx="9144000" cy="648072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Гимн России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48691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7" name="GIMN_-_ROSSII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779912" y="6381328"/>
            <a:ext cx="304800" cy="304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980728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Гимн – это не просто музыка – это торжественное музыкально-поэтическое произведение. Это символ нашего государства.  </a:t>
            </a:r>
            <a:br>
              <a:rPr lang="ru-RU" sz="2400" b="1" dirty="0" smtClean="0"/>
            </a:br>
            <a:r>
              <a:rPr lang="ru-RU" sz="2400" b="1" dirty="0" smtClean="0"/>
              <a:t>У каждого государства есть свой гимн. Государственный гимн исполняют и слушают стоя, мужчины снимают головные уборы. Слушают гимн молча или подпевают. Такое поведение при исполнении гимна считается достойным. Звучит он в праздники, на особо торжественных мероприятиях. Он показывает величие, честь, силу, могущество нашей державы. По звучащему гимну, можно определить из какого государства приехали гости. Гимн России был написан композитором А.В.Александровым и поэтом С.В.Михалковым.</a:t>
            </a:r>
            <a:br>
              <a:rPr lang="ru-RU" sz="2400" b="1" dirty="0" smtClean="0"/>
            </a:br>
            <a:r>
              <a:rPr lang="ru-RU" sz="2400" b="1" dirty="0" smtClean="0"/>
              <a:t>Во время исполнения гимна </a:t>
            </a:r>
            <a:r>
              <a:rPr lang="ru-RU" sz="2400" b="1" i="1" dirty="0" smtClean="0"/>
              <a:t>(продолжает рассказ воспитатель),</a:t>
            </a:r>
            <a:r>
              <a:rPr lang="ru-RU" sz="2400" b="1" dirty="0" smtClean="0"/>
              <a:t> все поворачивают голову в сторону Государственного флага.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35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C:\Users\User\Pictures\img412.jpg"/>
          <p:cNvPicPr>
            <a:picLocks noChangeAspect="1" noChangeArrowheads="1"/>
          </p:cNvPicPr>
          <p:nvPr/>
        </p:nvPicPr>
        <p:blipFill>
          <a:blip r:embed="rId2" cstate="print"/>
          <a:srcRect l="46969" t="37079" b="35515"/>
          <a:stretch>
            <a:fillRect/>
          </a:stretch>
        </p:blipFill>
        <p:spPr bwMode="auto">
          <a:xfrm>
            <a:off x="3563888" y="620688"/>
            <a:ext cx="975637" cy="1224136"/>
          </a:xfrm>
          <a:prstGeom prst="rect">
            <a:avLst/>
          </a:prstGeom>
          <a:noFill/>
        </p:spPr>
      </p:pic>
      <p:pic>
        <p:nvPicPr>
          <p:cNvPr id="23557" name="Picture 5" descr="C:\Users\User\Pictures\img41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798"/>
          <a:stretch>
            <a:fillRect/>
          </a:stretch>
        </p:blipFill>
        <p:spPr bwMode="auto">
          <a:xfrm>
            <a:off x="0" y="764704"/>
            <a:ext cx="1661780" cy="936104"/>
          </a:xfrm>
          <a:prstGeom prst="rect">
            <a:avLst/>
          </a:prstGeom>
          <a:noFill/>
        </p:spPr>
      </p:pic>
      <p:pic>
        <p:nvPicPr>
          <p:cNvPr id="23554" name="Picture 2" descr="C:\Users\User\Pictures\img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844824"/>
            <a:ext cx="5688632" cy="3124998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0" y="0"/>
            <a:ext cx="4572000" cy="692696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Где холодно, где жарко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В огромной России в один и тот же день может идти снег на севере и припекать солнце на юге. И климат и природа здесь очень разнообразны. </a:t>
            </a:r>
            <a:endParaRPr lang="ru-RU" sz="1200" dirty="0"/>
          </a:p>
        </p:txBody>
      </p:sp>
      <p:pic>
        <p:nvPicPr>
          <p:cNvPr id="23555" name="Picture 3" descr="C:\Users\User\Pictures\img412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941168"/>
            <a:ext cx="365125" cy="252413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899592" y="3717032"/>
            <a:ext cx="1080120" cy="12241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3429000"/>
            <a:ext cx="1691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Берег тёплого Чёрного моря – зона субтропиков. Здесь круглый год солнечная влажная погода и никогда не бывает сильных морозов.</a:t>
            </a:r>
            <a:endParaRPr lang="ru-RU" sz="1200" dirty="0"/>
          </a:p>
        </p:txBody>
      </p:sp>
      <p:pic>
        <p:nvPicPr>
          <p:cNvPr id="23556" name="Picture 4" descr="C:\Users\User\Pictures\img412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5013176"/>
            <a:ext cx="320675" cy="247650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491880" y="4005064"/>
            <a:ext cx="504056" cy="10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99592" y="508518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степях жаркое лето и короткая зима, мало влаги. Здесь плодородные почвы и хорошие условия для земледелия.</a:t>
            </a:r>
            <a:endParaRPr lang="ru-RU" sz="1200" dirty="0"/>
          </a:p>
        </p:txBody>
      </p:sp>
      <p:pic>
        <p:nvPicPr>
          <p:cNvPr id="23558" name="Picture 6" descr="C:\Users\User\Pictures\img4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28" t="22570" r="33461" b="58084"/>
          <a:stretch>
            <a:fillRect/>
          </a:stretch>
        </p:blipFill>
        <p:spPr bwMode="auto">
          <a:xfrm>
            <a:off x="1619672" y="836712"/>
            <a:ext cx="1080120" cy="864096"/>
          </a:xfrm>
          <a:prstGeom prst="rect">
            <a:avLst/>
          </a:prstGeom>
          <a:noFill/>
        </p:spPr>
      </p:pic>
      <p:pic>
        <p:nvPicPr>
          <p:cNvPr id="15" name="Picture 6" descr="C:\Users\User\Pictures\img4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528" r="56945" b="37127"/>
          <a:stretch>
            <a:fillRect/>
          </a:stretch>
        </p:blipFill>
        <p:spPr bwMode="auto">
          <a:xfrm>
            <a:off x="2771800" y="908720"/>
            <a:ext cx="792088" cy="864096"/>
          </a:xfrm>
          <a:prstGeom prst="rect">
            <a:avLst/>
          </a:prstGeom>
          <a:noFill/>
        </p:spPr>
      </p:pic>
      <p:pic>
        <p:nvPicPr>
          <p:cNvPr id="17" name="Picture 6" descr="C:\Users\User\Pictures\img4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42" t="62873" r="21719" b="19393"/>
          <a:stretch>
            <a:fillRect/>
          </a:stretch>
        </p:blipFill>
        <p:spPr bwMode="auto">
          <a:xfrm>
            <a:off x="0" y="1772816"/>
            <a:ext cx="1224136" cy="792088"/>
          </a:xfrm>
          <a:prstGeom prst="rect">
            <a:avLst/>
          </a:prstGeom>
          <a:noFill/>
        </p:spPr>
      </p:pic>
      <p:pic>
        <p:nvPicPr>
          <p:cNvPr id="18" name="Picture 6" descr="C:\Users\User\Pictures\img4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0607" r="56945" b="3272"/>
          <a:stretch>
            <a:fillRect/>
          </a:stretch>
        </p:blipFill>
        <p:spPr bwMode="auto">
          <a:xfrm>
            <a:off x="971600" y="2348880"/>
            <a:ext cx="792088" cy="720080"/>
          </a:xfrm>
          <a:prstGeom prst="rect">
            <a:avLst/>
          </a:prstGeom>
          <a:noFill/>
        </p:spPr>
      </p:pic>
      <p:pic>
        <p:nvPicPr>
          <p:cNvPr id="19" name="Picture 6" descr="C:\Users\User\Pictures\img4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625" t="82219"/>
          <a:stretch>
            <a:fillRect/>
          </a:stretch>
        </p:blipFill>
        <p:spPr bwMode="auto">
          <a:xfrm>
            <a:off x="179512" y="2636912"/>
            <a:ext cx="687605" cy="794222"/>
          </a:xfrm>
          <a:prstGeom prst="rect">
            <a:avLst/>
          </a:prstGeom>
          <a:noFill/>
        </p:spPr>
      </p:pic>
      <p:pic>
        <p:nvPicPr>
          <p:cNvPr id="23559" name="Picture 7" descr="C:\Users\User\Pictures\img413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620688"/>
            <a:ext cx="368300" cy="252413"/>
          </a:xfrm>
          <a:prstGeom prst="rect">
            <a:avLst/>
          </a:prstGeom>
          <a:noFill/>
        </p:spPr>
      </p:pic>
      <p:cxnSp>
        <p:nvCxnSpPr>
          <p:cNvPr id="22" name="Прямая соединительная линия 21"/>
          <p:cNvCxnSpPr/>
          <p:nvPr/>
        </p:nvCxnSpPr>
        <p:spPr>
          <a:xfrm flipV="1">
            <a:off x="4860032" y="836712"/>
            <a:ext cx="432048" cy="20162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92080" y="620688"/>
            <a:ext cx="385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арктических пустынях полгода длится полярная ночь, но холодно и зимой и летом, а снег никогда не тает.</a:t>
            </a:r>
            <a:endParaRPr lang="ru-RU" sz="1200" dirty="0"/>
          </a:p>
        </p:txBody>
      </p:sp>
      <p:pic>
        <p:nvPicPr>
          <p:cNvPr id="23560" name="Picture 8" descr="C:\Users\User\Pictures\img413 -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1124744"/>
            <a:ext cx="357187" cy="255587"/>
          </a:xfrm>
          <a:prstGeom prst="rect">
            <a:avLst/>
          </a:prstGeom>
          <a:noFill/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5364088" y="1412776"/>
            <a:ext cx="144016" cy="15841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24128" y="112474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тундре долгая и суровая зима. Здесь нет высоких деревьев, только карликовые берёзы, мох, лишайники.</a:t>
            </a:r>
            <a:endParaRPr lang="ru-RU" sz="1200" dirty="0"/>
          </a:p>
        </p:txBody>
      </p:sp>
      <p:pic>
        <p:nvPicPr>
          <p:cNvPr id="23561" name="Picture 9" descr="C:\Users\User\Pictures\img413 - копи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6752" y="1700808"/>
            <a:ext cx="1687248" cy="4061669"/>
          </a:xfrm>
          <a:prstGeom prst="rect">
            <a:avLst/>
          </a:prstGeom>
          <a:noFill/>
        </p:spPr>
      </p:pic>
      <p:pic>
        <p:nvPicPr>
          <p:cNvPr id="23562" name="Picture 10" descr="C:\Users\User\Pictures\img413 - коп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5013176"/>
            <a:ext cx="374650" cy="268287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39952" y="522920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Лесами покрыта большая часть России. Особенно большие территории занимают хвойные леса, или тайга.</a:t>
            </a:r>
            <a:endParaRPr lang="ru-RU" sz="1200" dirty="0"/>
          </a:p>
        </p:txBody>
      </p:sp>
      <p:pic>
        <p:nvPicPr>
          <p:cNvPr id="23563" name="Picture 11" descr="C:\Users\User\Pictures\img4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19672" y="5902886"/>
            <a:ext cx="5832648" cy="955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2" grpId="0"/>
      <p:bldP spid="23" grpId="0"/>
      <p:bldP spid="28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Pictures\img416 - копия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r="5801" b="55604"/>
          <a:stretch>
            <a:fillRect/>
          </a:stretch>
        </p:blipFill>
        <p:spPr bwMode="auto">
          <a:xfrm>
            <a:off x="1486381" y="692696"/>
            <a:ext cx="5990451" cy="3312368"/>
          </a:xfrm>
          <a:prstGeom prst="rect">
            <a:avLst/>
          </a:prstGeom>
          <a:noFill/>
        </p:spPr>
      </p:pic>
      <p:sp>
        <p:nvSpPr>
          <p:cNvPr id="2" name="Круглая лента лицом вверх 1"/>
          <p:cNvSpPr/>
          <p:nvPr/>
        </p:nvSpPr>
        <p:spPr>
          <a:xfrm>
            <a:off x="971600" y="0"/>
            <a:ext cx="7416824" cy="620688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Фестиваль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4579" name="Picture 3" descr="C:\Users\User\Pictures\img416 - копия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49119"/>
          <a:stretch>
            <a:fillRect/>
          </a:stretch>
        </p:blipFill>
        <p:spPr bwMode="auto">
          <a:xfrm>
            <a:off x="179512" y="4128747"/>
            <a:ext cx="4572000" cy="2729253"/>
          </a:xfrm>
          <a:prstGeom prst="rect">
            <a:avLst/>
          </a:prstGeom>
          <a:noFill/>
        </p:spPr>
      </p:pic>
      <p:pic>
        <p:nvPicPr>
          <p:cNvPr id="24581" name="Picture 5" descr="C:\Users\User\Pictures\img415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577" t="51738"/>
          <a:stretch>
            <a:fillRect/>
          </a:stretch>
        </p:blipFill>
        <p:spPr bwMode="auto">
          <a:xfrm>
            <a:off x="4765973" y="4171926"/>
            <a:ext cx="4378027" cy="2686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Pictures\img415.jpg"/>
          <p:cNvPicPr>
            <a:picLocks noChangeAspect="1" noChangeArrowheads="1"/>
          </p:cNvPicPr>
          <p:nvPr/>
        </p:nvPicPr>
        <p:blipFill>
          <a:blip r:embed="rId2" cstate="print"/>
          <a:srcRect l="4970" b="50869"/>
          <a:stretch>
            <a:fillRect/>
          </a:stretch>
        </p:blipFill>
        <p:spPr bwMode="auto">
          <a:xfrm>
            <a:off x="1251818" y="1700808"/>
            <a:ext cx="7892182" cy="5157192"/>
          </a:xfrm>
          <a:prstGeom prst="rect">
            <a:avLst/>
          </a:prstGeom>
          <a:noFill/>
        </p:spPr>
      </p:pic>
      <p:sp>
        <p:nvSpPr>
          <p:cNvPr id="3" name="Круглая лента лицом вверх 2"/>
          <p:cNvSpPr/>
          <p:nvPr/>
        </p:nvSpPr>
        <p:spPr>
          <a:xfrm>
            <a:off x="3419872" y="188640"/>
            <a:ext cx="5400600" cy="792088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Москва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5602" name="Picture 2" descr="C:\Users\User\Pictures\img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304256" cy="2465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627784" y="1196752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Полина живёт в Москве. Найди этот город на карте России. </a:t>
            </a:r>
            <a:endParaRPr lang="ru-RU" sz="1600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1907704" y="4005064"/>
            <a:ext cx="467544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На улицах Москвы всегда много машин и людей. </a:t>
            </a:r>
          </a:p>
          <a:p>
            <a:pPr algn="ctr"/>
            <a:r>
              <a:rPr lang="ru-RU" sz="1600" dirty="0" smtClean="0"/>
              <a:t>Проехать из конца в конец Москвы быстрее всего на метро.</a:t>
            </a:r>
            <a:endParaRPr lang="ru-RU" sz="1600" dirty="0"/>
          </a:p>
        </p:txBody>
      </p:sp>
      <p:pic>
        <p:nvPicPr>
          <p:cNvPr id="26626" name="Picture 2" descr="http://vistanews.ru/uploads/posts/2015-12/1449563464_43_museum_train_on_the_moscow_metro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62373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Москва – самый крупный город России и один из самых крупных городов мира. </a:t>
            </a:r>
          </a:p>
          <a:p>
            <a:pPr algn="ctr"/>
            <a:r>
              <a:rPr lang="ru-RU" sz="1600" dirty="0" smtClean="0"/>
              <a:t>Улицы здесь такие широкие, а площади большие!</a:t>
            </a:r>
            <a:endParaRPr lang="ru-RU" sz="1600" dirty="0"/>
          </a:p>
        </p:txBody>
      </p:sp>
      <p:pic>
        <p:nvPicPr>
          <p:cNvPr id="27652" name="Picture 4" descr="http://snpcrimea.ru/sites/default/files/images/showplace/kr._ploshchad_11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275856" y="2060848"/>
            <a:ext cx="5652120" cy="4239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0" name="Picture 2" descr="http://www.mk.ru/upload/iblock_mk/550/d1/b2/62/DETAIL_PICTURE__49114290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4674306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b11a31fea45c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2416"/>
          <a:stretch>
            <a:fillRect/>
          </a:stretch>
        </p:blipFill>
        <p:spPr bwMode="auto">
          <a:xfrm>
            <a:off x="32658" y="188640"/>
            <a:ext cx="9111342" cy="636474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48680"/>
            <a:ext cx="4824536" cy="11430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Цель: Формирование духовности, нравственно-патриотических чувств                      у детей дошкольного возраста.</a:t>
            </a:r>
            <a:endParaRPr lang="ru-RU" sz="1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844824"/>
            <a:ext cx="532859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Задачи: </a:t>
            </a:r>
          </a:p>
          <a:p>
            <a:r>
              <a:rPr lang="ru-RU" sz="2000" b="1" dirty="0" smtClean="0"/>
              <a:t>Воспитание у детей любви и привязанности к Родине, родному городу;</a:t>
            </a:r>
          </a:p>
          <a:p>
            <a:r>
              <a:rPr lang="ru-RU" sz="2000" b="1" dirty="0" smtClean="0"/>
              <a:t>Формирование бережного отношения к природе и всему живому; </a:t>
            </a:r>
          </a:p>
          <a:p>
            <a:r>
              <a:rPr lang="ru-RU" sz="2000" b="1" dirty="0" smtClean="0"/>
              <a:t>Знакомство с символами государства (Герб, Флаг, Гимн)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076056" y="980728"/>
            <a:ext cx="40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Ребята со всей России мечтают учиться в Московском университете. 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4581128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Памятник основателю Москвы Юрию Долгорукому                   стоит недалеко от Кремля.</a:t>
            </a:r>
            <a:endParaRPr lang="ru-RU" sz="1600" dirty="0"/>
          </a:p>
        </p:txBody>
      </p:sp>
      <p:pic>
        <p:nvPicPr>
          <p:cNvPr id="28676" name="Picture 4" descr="http://strana.ru/media/images/original/original20981037.jpg"/>
          <p:cNvPicPr>
            <a:picLocks noChangeAspect="1" noChangeArrowheads="1"/>
          </p:cNvPicPr>
          <p:nvPr/>
        </p:nvPicPr>
        <p:blipFill>
          <a:blip r:embed="rId2" cstate="print"/>
          <a:srcRect l="5430"/>
          <a:stretch>
            <a:fillRect/>
          </a:stretch>
        </p:blipFill>
        <p:spPr bwMode="auto">
          <a:xfrm>
            <a:off x="3491880" y="2873557"/>
            <a:ext cx="5652120" cy="3984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4" name="Picture 2" descr="http://i.ucrazy.ru/files/pics/2014.10/114t1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5027040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У каждого москвича есть свои любимые места в городе.                                                                        Например, семья Полины любит гулять на Чистых прудах. </a:t>
            </a:r>
            <a:endParaRPr lang="ru-RU" sz="1600" dirty="0"/>
          </a:p>
        </p:txBody>
      </p:sp>
      <p:pic>
        <p:nvPicPr>
          <p:cNvPr id="29698" name="Picture 2" descr="http://relax-in-moscow.ru/images/stories/park/Chistie_prudi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05886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0" name="Picture 4" descr="http://mtdata.ru/u31/photo4141/20110496780-0/hug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432" y="2708920"/>
            <a:ext cx="5112568" cy="3414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углая лента лицом вверх 1"/>
          <p:cNvSpPr/>
          <p:nvPr/>
        </p:nvSpPr>
        <p:spPr>
          <a:xfrm>
            <a:off x="3059832" y="0"/>
            <a:ext cx="6084168" cy="648072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 ЕВЕРО-ЗАПАД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Picture 4" descr="C:\Users\User\Pictures\img415.jpg"/>
          <p:cNvPicPr>
            <a:picLocks noChangeAspect="1" noChangeArrowheads="1"/>
          </p:cNvPicPr>
          <p:nvPr/>
        </p:nvPicPr>
        <p:blipFill>
          <a:blip r:embed="rId2" cstate="print"/>
          <a:srcRect l="4970" b="50869"/>
          <a:stretch>
            <a:fillRect/>
          </a:stretch>
        </p:blipFill>
        <p:spPr bwMode="auto">
          <a:xfrm>
            <a:off x="1251818" y="1700808"/>
            <a:ext cx="7892182" cy="5157192"/>
          </a:xfrm>
          <a:prstGeom prst="rect">
            <a:avLst/>
          </a:prstGeom>
          <a:noFill/>
        </p:spPr>
      </p:pic>
      <p:pic>
        <p:nvPicPr>
          <p:cNvPr id="30722" name="Picture 2" descr="C:\Users\User\Pictures\img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713037" cy="2932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87824" y="836712"/>
            <a:ext cx="6156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Митя живёт в Петербурге. Найди этот город на карте.                            Более двухсот лет Петербург был столицей России. </a:t>
            </a:r>
            <a:endParaRPr lang="ru-RU" sz="16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2051720" y="3501008"/>
            <a:ext cx="467544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093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Памятник основателю города Петру </a:t>
            </a:r>
            <a:r>
              <a:rPr lang="en-US" b="1" dirty="0" smtClean="0"/>
              <a:t>I</a:t>
            </a:r>
            <a:endParaRPr lang="ru-RU" b="1" dirty="0"/>
          </a:p>
        </p:txBody>
      </p:sp>
      <p:pic>
        <p:nvPicPr>
          <p:cNvPr id="34818" name="Picture 2" descr="http://img.ii4.ru/images/2013/06/24/378670_0_cd3b_a7913cc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02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273225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Петербург – второй по величине город России после Москвы. Это очень красивый город, и сюда приезжает много туристов.</a:t>
            </a:r>
            <a:endParaRPr lang="ru-RU" sz="1600" dirty="0"/>
          </a:p>
        </p:txBody>
      </p:sp>
      <p:pic>
        <p:nvPicPr>
          <p:cNvPr id="33794" name="Picture 2" descr="http://5klass.net/datas/okruzhajuschij-mir/Vojna-1812-g/0017-017-Aleksandrovskaja-kolonna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3448" t="20125" r="11740" b="5501"/>
          <a:stretch>
            <a:fillRect/>
          </a:stretch>
        </p:blipFill>
        <p:spPr bwMode="auto">
          <a:xfrm>
            <a:off x="395536" y="0"/>
            <a:ext cx="8352928" cy="62280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220072" y="33265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Александровская колонна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7089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Зимний дворец</a:t>
            </a:r>
            <a:endParaRPr lang="ru-RU" b="1" dirty="0"/>
          </a:p>
        </p:txBody>
      </p:sp>
      <p:pic>
        <p:nvPicPr>
          <p:cNvPr id="33795" name="Picture 3" descr="C:\Users\User\Pictures\img419 - копия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3429000"/>
            <a:ext cx="2643187" cy="2786063"/>
          </a:xfrm>
          <a:prstGeom prst="rect">
            <a:avLst/>
          </a:prstGeom>
          <a:noFill/>
        </p:spPr>
      </p:pic>
      <p:pic>
        <p:nvPicPr>
          <p:cNvPr id="33796" name="Picture 4" descr="C:\Users\User\Pictures\img419 - копия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4005064"/>
            <a:ext cx="1457325" cy="2216150"/>
          </a:xfrm>
          <a:prstGeom prst="rect">
            <a:avLst/>
          </a:prstGeom>
          <a:noFill/>
        </p:spPr>
      </p:pic>
      <p:pic>
        <p:nvPicPr>
          <p:cNvPr id="33797" name="Picture 5" descr="C:\Users\User\Pictures\img41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4797152"/>
            <a:ext cx="1179513" cy="1387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северо-западе России расположены старинные города Псков,  Архангельск, Мурманск  и ещё много-много других городов, каждый со своей историей</a:t>
            </a:r>
            <a:endParaRPr lang="ru-RU" dirty="0"/>
          </a:p>
        </p:txBody>
      </p:sp>
      <p:pic>
        <p:nvPicPr>
          <p:cNvPr id="35842" name="Picture 2" descr="http://www.kudatotam.ru/upload/1/3965_2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568952" cy="5690817"/>
          </a:xfrm>
          <a:prstGeom prst="rect">
            <a:avLst/>
          </a:prstGeom>
          <a:noFill/>
        </p:spPr>
      </p:pic>
      <p:pic>
        <p:nvPicPr>
          <p:cNvPr id="35849" name="Picture 9" descr="C:\Users\User\Pictures\img42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5013176"/>
            <a:ext cx="2306637" cy="14049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Митя с товарищами ездил на экскурсию в Псков.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regnum.ru/uploads/pictures/news/2015/08/18/1439893621_cd2_6359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1149" cy="60932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2373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Мурманске в большом порту можно увидеть рыболовные, торговые и военные суда.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углая лента лицом вверх 1"/>
          <p:cNvSpPr/>
          <p:nvPr/>
        </p:nvSpPr>
        <p:spPr>
          <a:xfrm>
            <a:off x="1115616" y="0"/>
            <a:ext cx="7200800" cy="620688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Рядом с Волгой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Picture 4" descr="C:\Users\User\Pictures\img415.jpg"/>
          <p:cNvPicPr>
            <a:picLocks noChangeAspect="1" noChangeArrowheads="1"/>
          </p:cNvPicPr>
          <p:nvPr/>
        </p:nvPicPr>
        <p:blipFill>
          <a:blip r:embed="rId2" cstate="print"/>
          <a:srcRect l="4970" b="50869"/>
          <a:stretch>
            <a:fillRect/>
          </a:stretch>
        </p:blipFill>
        <p:spPr bwMode="auto">
          <a:xfrm>
            <a:off x="1251818" y="1700808"/>
            <a:ext cx="7892182" cy="5157192"/>
          </a:xfrm>
          <a:prstGeom prst="rect">
            <a:avLst/>
          </a:prstGeom>
          <a:noFill/>
        </p:spPr>
      </p:pic>
      <p:pic>
        <p:nvPicPr>
          <p:cNvPr id="37889" name="Picture 1" descr="C:\Users\User\Pictures\img421.jpg"/>
          <p:cNvPicPr>
            <a:picLocks noChangeAspect="1" noChangeArrowheads="1"/>
          </p:cNvPicPr>
          <p:nvPr/>
        </p:nvPicPr>
        <p:blipFill>
          <a:blip r:embed="rId3" cstate="print"/>
          <a:srcRect l="47664" r="13797" b="64794"/>
          <a:stretch>
            <a:fillRect/>
          </a:stretch>
        </p:blipFill>
        <p:spPr bwMode="auto">
          <a:xfrm>
            <a:off x="0" y="692696"/>
            <a:ext cx="2376264" cy="2227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627784" y="83671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Диля</a:t>
            </a:r>
            <a:r>
              <a:rPr lang="ru-RU" dirty="0" smtClean="0"/>
              <a:t> живёт в Казани . Казань стоит на Волге. Эта могучая река – самая известная река России. Найди этот город на карте.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2483768" y="4509120"/>
            <a:ext cx="467544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ew.bar-us.ru/index.php?view=image&amp;format=raw&amp;type=orig&amp;id=1259&amp;option=com_joomgallery&amp;Itemid=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894" y="0"/>
            <a:ext cx="8604060" cy="64533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4533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Хорошо любоваться Волгой, её  то пологими, то крутыми берегами с палубы теплохода.</a:t>
            </a:r>
          </a:p>
          <a:p>
            <a:endParaRPr lang="ru-RU" dirty="0"/>
          </a:p>
        </p:txBody>
      </p:sp>
      <p:pic>
        <p:nvPicPr>
          <p:cNvPr id="38915" name="Picture 3" descr="C:\Users\User\Pictures\img421 - копия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573016"/>
            <a:ext cx="4711700" cy="2874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492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Вдоль всего течения Волги стоят города и сёла. Выше Казани на Волге расположен большой город Нижний Новгород, ниже – Саратов, Самара, Волгоград и Астрахань.</a:t>
            </a:r>
            <a:endParaRPr lang="ru-RU" dirty="0"/>
          </a:p>
        </p:txBody>
      </p:sp>
      <p:pic>
        <p:nvPicPr>
          <p:cNvPr id="39940" name="Picture 4" descr="http://boombob.ru/img/picture/Oct/11/5875f1d23e8f5d061bc80519f4ec1e58/1.jpg"/>
          <p:cNvPicPr>
            <a:picLocks noChangeAspect="1" noChangeArrowheads="1"/>
          </p:cNvPicPr>
          <p:nvPr/>
        </p:nvPicPr>
        <p:blipFill>
          <a:blip r:embed="rId2" cstate="print"/>
          <a:srcRect r="10321"/>
          <a:stretch>
            <a:fillRect/>
          </a:stretch>
        </p:blipFill>
        <p:spPr bwMode="auto">
          <a:xfrm>
            <a:off x="0" y="764704"/>
            <a:ext cx="9174225" cy="4627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углая лента лицом вверх 1"/>
          <p:cNvSpPr/>
          <p:nvPr/>
        </p:nvSpPr>
        <p:spPr>
          <a:xfrm>
            <a:off x="395536" y="260649"/>
            <a:ext cx="8280920" cy="630070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Где мы живём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User\Pictures\img407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980728"/>
            <a:ext cx="5118565" cy="5607844"/>
          </a:xfrm>
          <a:prstGeom prst="rect">
            <a:avLst/>
          </a:prstGeom>
          <a:noFill/>
        </p:spPr>
      </p:pic>
      <p:sp>
        <p:nvSpPr>
          <p:cNvPr id="10" name="Выноска-облако 9"/>
          <p:cNvSpPr/>
          <p:nvPr/>
        </p:nvSpPr>
        <p:spPr>
          <a:xfrm>
            <a:off x="2699792" y="3140968"/>
            <a:ext cx="2112235" cy="70207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Мы с </a:t>
            </a:r>
            <a:r>
              <a:rPr lang="ru-RU" sz="1100" dirty="0" err="1" smtClean="0">
                <a:solidFill>
                  <a:schemeClr val="tx1"/>
                </a:solidFill>
              </a:rPr>
              <a:t>Ташей</a:t>
            </a:r>
            <a:r>
              <a:rPr lang="ru-RU" sz="1100" dirty="0" smtClean="0">
                <a:solidFill>
                  <a:schemeClr val="tx1"/>
                </a:solidFill>
              </a:rPr>
              <a:t> знаем, где живём! А вы знаете свой адрес?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Pictures\img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6" y="476672"/>
            <a:ext cx="9134484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руглая лента лицом вверх 1"/>
          <p:cNvSpPr/>
          <p:nvPr/>
        </p:nvSpPr>
        <p:spPr>
          <a:xfrm>
            <a:off x="395536" y="188640"/>
            <a:ext cx="8352928" cy="792088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Самара и Самарская область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3010" name="Picture 2" descr="https://pbs.twimg.com/media/ChoTahRWEAA2S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608512" cy="3686810"/>
          </a:xfrm>
          <a:prstGeom prst="rect">
            <a:avLst/>
          </a:prstGeom>
          <a:noFill/>
        </p:spPr>
      </p:pic>
      <p:pic>
        <p:nvPicPr>
          <p:cNvPr id="4" name="Picture 4" descr="Coat of Arms of Samara oblast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5148064" y="1052736"/>
            <a:ext cx="3830640" cy="41764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5380672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Горделивый серебряный козел на лазоревом щите внушает уважение своей уверенностью и спокойной мощью. У древних народов козел обозначал вожака, вождя, был воплощением непоколебимой силы. Дубовые листья с желудями — символ полной силы. А голубая Андреевская лента подчеркивает принадлежность Самарской области Российскому государству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1378" name="Picture 2" descr="http://xn----7sbbaazuatxpyidedi7gqh.xn--p1ai/i/priroda/Samara-Geographie/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</a:blip>
          <a:srcRect/>
          <a:stretch>
            <a:fillRect/>
          </a:stretch>
        </p:blipFill>
        <p:spPr bwMode="auto">
          <a:xfrm>
            <a:off x="1259632" y="0"/>
            <a:ext cx="661330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00192" y="5157192"/>
            <a:ext cx="2627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Мы живём в Самарской области.                         Самарская  область – один из самых крупных регионов Поволжья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450" name="Picture 2" descr="http://pasmi.ru/wp-content/uploads/2014/08/d947bf06a885db0d477d707121934ff8.gif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9512" y="0"/>
            <a:ext cx="738378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020272" y="2610683"/>
            <a:ext cx="21237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состав Самарской области входят     27 районов;                11 городов: Самара,  Нефтегорск,  Отрадный,  Тольятти, Жигулёвск, Новокуйбышевск,  Похвистнево, Чапаевск,      </a:t>
            </a:r>
            <a:r>
              <a:rPr lang="ru-RU" dirty="0" err="1" smtClean="0"/>
              <a:t>Кинель</a:t>
            </a:r>
            <a:r>
              <a:rPr lang="ru-RU" dirty="0" smtClean="0"/>
              <a:t>,   Октябрьск, Сызрань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kolyan.net/uploads/posts/2009-08/1251113980_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-1"/>
            <a:ext cx="8191522" cy="612904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Самара – один из самых крупных городов России.</a:t>
            </a:r>
            <a:r>
              <a:rPr lang="ru-RU" dirty="0"/>
              <a:t> Самара была основана в 1586 году как сторожевая крепость.</a:t>
            </a:r>
            <a:r>
              <a:rPr lang="ru-RU" dirty="0" smtClean="0"/>
              <a:t> </a:t>
            </a:r>
            <a:r>
              <a:rPr lang="ru-RU" dirty="0"/>
              <a:t>  Город получил </a:t>
            </a:r>
            <a:r>
              <a:rPr lang="ru-RU" dirty="0" smtClean="0"/>
              <a:t>своё название </a:t>
            </a:r>
            <a:r>
              <a:rPr lang="ru-RU" dirty="0"/>
              <a:t>от реки </a:t>
            </a:r>
            <a:r>
              <a:rPr lang="ru-RU" dirty="0" smtClean="0"/>
              <a:t>Самары.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14" name="Picture 14" descr="http://kschool1.ucoz.ru/_nw/0/70688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5715000" cy="547687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228184" y="1268760"/>
            <a:ext cx="2915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Самарской области проживают люди многих национальностей: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Русские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Татары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Чуваши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Башкиры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Мордва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Украинцы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Цыгане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Евреи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Армяне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Азербайджанцы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Узбеки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Немцы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Таджики и др.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Pictures\img415.jpg"/>
          <p:cNvPicPr>
            <a:picLocks noChangeAspect="1" noChangeArrowheads="1"/>
          </p:cNvPicPr>
          <p:nvPr/>
        </p:nvPicPr>
        <p:blipFill>
          <a:blip r:embed="rId2" cstate="print"/>
          <a:srcRect l="4970" b="50869"/>
          <a:stretch>
            <a:fillRect/>
          </a:stretch>
        </p:blipFill>
        <p:spPr bwMode="auto">
          <a:xfrm>
            <a:off x="0" y="882800"/>
            <a:ext cx="9144000" cy="59752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1763688" y="4653136"/>
            <a:ext cx="144016" cy="1440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75656" y="465313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Самара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6064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Найди город Самара на карте России</a:t>
            </a:r>
            <a:endParaRPr lang="ru-RU" b="1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1259632" y="4509120"/>
            <a:ext cx="467544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img-fotki.yandex.ru/get/6420/83177383.33/0_a3e3f_3359c1f2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73" y="0"/>
            <a:ext cx="9120627" cy="33041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37112"/>
            <a:ext cx="3275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Самаре самая длинная в России речная набережная  и самое высокое здание железнодорожного вокзала в Европе.</a:t>
            </a:r>
            <a:endParaRPr lang="ru-RU" dirty="0"/>
          </a:p>
        </p:txBody>
      </p:sp>
      <p:pic>
        <p:nvPicPr>
          <p:cNvPr id="46084" name="Picture 4" descr="http://www.samru.ru/files/image/Evgeniy/8c68231c046afaf4979a4e5f9fdc9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065342"/>
            <a:ext cx="5292080" cy="3792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http://www.ljplus.ru/img/n/e/newrussian/trotzkij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07117" cy="47251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9492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Кроме того, площадь им. Куйбышева является самой большой площадью в Европе.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tek.securitymedia.ru/pic/news/kuybyshevskiy_np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58904" cy="364502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581128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городе находятся 105 мощных промышленных предприятий.</a:t>
            </a:r>
            <a:endParaRPr lang="ru-RU" dirty="0"/>
          </a:p>
        </p:txBody>
      </p:sp>
      <p:pic>
        <p:nvPicPr>
          <p:cNvPr id="48134" name="Picture 6" descr="http://samara.kp.ru/share/i/12/3464732/wr-720.sh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185930"/>
            <a:ext cx="5508104" cy="3672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img408 - копия.jpg"/>
          <p:cNvPicPr>
            <a:picLocks noChangeAspect="1" noChangeArrowheads="1"/>
          </p:cNvPicPr>
          <p:nvPr/>
        </p:nvPicPr>
        <p:blipFill>
          <a:blip r:embed="rId2" cstate="print"/>
          <a:srcRect t="8309" b="6709"/>
          <a:stretch>
            <a:fillRect/>
          </a:stretch>
        </p:blipFill>
        <p:spPr bwMode="auto">
          <a:xfrm>
            <a:off x="0" y="620688"/>
            <a:ext cx="9144000" cy="54726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Но дом и улица – это ещё не весь адрес  человека.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6530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Ещё нашу родину можно назвать : Страна, Отчизна, Отечество, Государство. Старшая сестра Варя часто рассказывает </a:t>
            </a:r>
            <a:r>
              <a:rPr lang="ru-RU" b="1" dirty="0" err="1" smtClean="0"/>
              <a:t>Таше</a:t>
            </a:r>
            <a:r>
              <a:rPr lang="ru-RU" b="1" dirty="0" smtClean="0"/>
              <a:t> и Тёме о том, что она узнаёт в школе. </a:t>
            </a:r>
          </a:p>
          <a:p>
            <a:pPr algn="ctr"/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upload.wikimedia.org/wikipedia/commons/thumb/8/84/%D0%9C%D1%83%D0%B7%D0%B5%D0%B9_%D0%90%D0%BB%D0%B0%D0%B1%D0%B8%D0%BD%D0%B0_%D0%B2_%D0%A1%D0%B0%D0%BC%D0%B0%D1%80%D0%B5.jpg/800px-%D0%9C%D1%83%D0%B7%D0%B5%D0%B9_%D0%90%D0%BB%D0%B0%D0%B1%D0%B8%D0%BD%D0%B0_%D0%B2_%D0%A1%D0%B0%D0%BC%D0%B0%D1%80%D0%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316413" cy="623731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6211669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dirty="0" smtClean="0"/>
              <a:t>Самарский областной историко-краеведческий музей — </a:t>
            </a:r>
            <a:r>
              <a:rPr lang="ru-RU" dirty="0"/>
              <a:t>самый крупный музей Самарской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5661248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Самарский академический театр драмы им. Горького находится на площади Чапаева</a:t>
            </a:r>
            <a:endParaRPr lang="ru-RU" dirty="0"/>
          </a:p>
        </p:txBody>
      </p:sp>
      <p:pic>
        <p:nvPicPr>
          <p:cNvPr id="50182" name="Picture 6" descr="Фотограф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414" y="764704"/>
            <a:ext cx="9217414" cy="4395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amarskaya filarmonia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39552" y="0"/>
            <a:ext cx="8172400" cy="61293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630932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Самарская государственная Филармония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niasam.ru/21767_i_gallerybig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1367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623731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Самарский цирк им. О.Попова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Фотография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52167" y="0"/>
            <a:ext cx="8712434" cy="58052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 площади </a:t>
            </a:r>
            <a:r>
              <a:rPr lang="ru-RU" dirty="0" smtClean="0"/>
              <a:t>Славы находится </a:t>
            </a:r>
            <a:r>
              <a:rPr lang="ru-RU" dirty="0"/>
              <a:t>символ Самары </a:t>
            </a:r>
            <a:r>
              <a:rPr lang="ru-RU" dirty="0" smtClean="0"/>
              <a:t>— монумент Славы. </a:t>
            </a:r>
            <a:r>
              <a:rPr lang="ru-RU" dirty="0"/>
              <a:t>Памятник создан в честь рабочих авиационной промышленности Самары, совершившим свой трудовой подвиг во время </a:t>
            </a:r>
            <a:r>
              <a:rPr lang="ru-RU" dirty="0" smtClean="0"/>
              <a:t>Великой </a:t>
            </a:r>
            <a:r>
              <a:rPr lang="ru-RU" dirty="0"/>
              <a:t>О</a:t>
            </a:r>
            <a:r>
              <a:rPr lang="ru-RU" dirty="0" smtClean="0"/>
              <a:t>течественной войны.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upload.wikimedia.org/wikipedia/commons/thumb/e/ed/Samara_da4a.jpg/800px-Samara_da4a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79512" y="0"/>
            <a:ext cx="4234195" cy="2852936"/>
          </a:xfrm>
          <a:prstGeom prst="rect">
            <a:avLst/>
          </a:prstGeom>
          <a:noFill/>
        </p:spPr>
      </p:pic>
      <p:pic>
        <p:nvPicPr>
          <p:cNvPr id="54276" name="Picture 4" descr="https://upload.wikimedia.org/wikipedia/commons/thumb/f/f9/Samara_klodt.JPG/800px-Samara_klodt.JPG"/>
          <p:cNvPicPr>
            <a:picLocks noChangeAspect="1" noChangeArrowheads="1"/>
          </p:cNvPicPr>
          <p:nvPr/>
        </p:nvPicPr>
        <p:blipFill>
          <a:blip r:embed="rId3" cstate="print"/>
          <a:srcRect b="10470"/>
          <a:stretch>
            <a:fillRect/>
          </a:stretch>
        </p:blipFill>
        <p:spPr bwMode="auto">
          <a:xfrm>
            <a:off x="4644008" y="0"/>
            <a:ext cx="4283968" cy="28765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9346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Сохранившееся до наших дней архитектурное наследие, одно из самых богатых в современной </a:t>
            </a:r>
            <a:r>
              <a:rPr lang="ru-RU" dirty="0" smtClean="0"/>
              <a:t>России.</a:t>
            </a:r>
            <a:r>
              <a:rPr lang="ru-RU" dirty="0"/>
              <a:t> </a:t>
            </a:r>
            <a:r>
              <a:rPr lang="ru-RU" dirty="0" smtClean="0"/>
              <a:t>Постройки богатых местных купцов </a:t>
            </a:r>
            <a:r>
              <a:rPr lang="ru-RU" dirty="0"/>
              <a:t>украшают город и по сей </a:t>
            </a:r>
            <a:r>
              <a:rPr lang="ru-RU" dirty="0" smtClean="0"/>
              <a:t>день.</a:t>
            </a:r>
            <a:endParaRPr lang="ru-RU" dirty="0"/>
          </a:p>
        </p:txBody>
      </p:sp>
      <p:pic>
        <p:nvPicPr>
          <p:cNvPr id="54278" name="Picture 6" descr="https://upload.wikimedia.org/wikipedia/commons/thumb/9/93/Dom_Kurlinoy.JPG/800px-Dom_Kurlinoy.JPG"/>
          <p:cNvPicPr>
            <a:picLocks noChangeAspect="1" noChangeArrowheads="1"/>
          </p:cNvPicPr>
          <p:nvPr/>
        </p:nvPicPr>
        <p:blipFill>
          <a:blip r:embed="rId4" cstate="print"/>
          <a:srcRect b="17139"/>
          <a:stretch>
            <a:fillRect/>
          </a:stretch>
        </p:blipFill>
        <p:spPr bwMode="auto">
          <a:xfrm>
            <a:off x="179512" y="3209769"/>
            <a:ext cx="4176464" cy="2595495"/>
          </a:xfrm>
          <a:prstGeom prst="rect">
            <a:avLst/>
          </a:prstGeom>
          <a:noFill/>
        </p:spPr>
      </p:pic>
      <p:pic>
        <p:nvPicPr>
          <p:cNvPr id="54280" name="Picture 8" descr="https://upload.wikimedia.org/wikipedia/commons/thumb/e/ed/Samara_politeh.JPG/800px-Samara_polite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068960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Разнообразие природных условий Самарской области обусловило богатство животного мира. Среди диких животных встречаются обитатели тайги, смешанных и широколиственных лесов, степей, даже более удаленных зон - тундры, полупустынь. Например, белая полярная сова, тундровая куропатка, степнячка - дрофа, тушканчик, лисичка - корсак, слепыш и другие.</a:t>
            </a:r>
          </a:p>
          <a:p>
            <a:pPr algn="ctr"/>
            <a:r>
              <a:rPr lang="ru-RU" dirty="0"/>
              <a:t>В области встречаются более 60 видов млекопитающих, около 260 видов птиц, много рыб, тысячи видов насекомых.</a:t>
            </a:r>
          </a:p>
        </p:txBody>
      </p:sp>
      <p:pic>
        <p:nvPicPr>
          <p:cNvPr id="55298" name="Picture 2" descr="http://sarzoomir.com/content/images/article/article_icon_6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492212" cy="486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322" name="Picture 2" descr="C:\Users\User\Pictures\67623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004048" y="3140968"/>
            <a:ext cx="3159631" cy="2259136"/>
          </a:xfrm>
          <a:prstGeom prst="rect">
            <a:avLst/>
          </a:prstGeom>
          <a:noFill/>
        </p:spPr>
      </p:pic>
      <p:pic>
        <p:nvPicPr>
          <p:cNvPr id="56323" name="Picture 3" descr="C:\Users\User\Pictures\1133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3600400" cy="2813456"/>
          </a:xfrm>
          <a:prstGeom prst="rect">
            <a:avLst/>
          </a:prstGeom>
          <a:noFill/>
        </p:spPr>
      </p:pic>
      <p:pic>
        <p:nvPicPr>
          <p:cNvPr id="56324" name="Picture 4" descr="C:\Users\User\Pictures\1133480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39552" y="332656"/>
            <a:ext cx="3816424" cy="2199703"/>
          </a:xfrm>
          <a:prstGeom prst="rect">
            <a:avLst/>
          </a:prstGeom>
          <a:noFill/>
        </p:spPr>
      </p:pic>
      <p:pic>
        <p:nvPicPr>
          <p:cNvPr id="56325" name="Picture 5" descr="C:\Users\User\Pictures\11334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780928"/>
            <a:ext cx="3456384" cy="26466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5892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Самарской области обитает:</a:t>
            </a:r>
            <a:r>
              <a:rPr lang="ru-RU" dirty="0"/>
              <a:t> 61 </a:t>
            </a:r>
            <a:r>
              <a:rPr lang="ru-RU" dirty="0" smtClean="0"/>
              <a:t>вид рыб, 22 </a:t>
            </a:r>
            <a:r>
              <a:rPr lang="ru-RU" dirty="0"/>
              <a:t>вида – низших наземных позвоночных: 11 видов земноводных и 11 видов пресмыкающихся</a:t>
            </a:r>
            <a:r>
              <a:rPr lang="ru-RU" dirty="0" smtClean="0"/>
              <a:t>,  </a:t>
            </a:r>
            <a:r>
              <a:rPr lang="ru-RU" dirty="0"/>
              <a:t>255 видов птиц</a:t>
            </a:r>
            <a:r>
              <a:rPr lang="ru-RU" dirty="0" smtClean="0"/>
              <a:t>,  </a:t>
            </a:r>
            <a:r>
              <a:rPr lang="ru-RU" dirty="0"/>
              <a:t>78 видов </a:t>
            </a:r>
            <a:r>
              <a:rPr lang="ru-RU" dirty="0" smtClean="0"/>
              <a:t>млекопитающих, .около </a:t>
            </a:r>
            <a:r>
              <a:rPr lang="ru-RU" dirty="0"/>
              <a:t>93 видов </a:t>
            </a:r>
            <a:r>
              <a:rPr lang="ru-RU" dirty="0" smtClean="0"/>
              <a:t>моллюсков,</a:t>
            </a:r>
            <a:r>
              <a:rPr lang="ru-RU" dirty="0"/>
              <a:t> более 373 видов </a:t>
            </a:r>
            <a:r>
              <a:rPr lang="ru-RU" dirty="0" smtClean="0"/>
              <a:t>паукообразных, около 30тыс. насекомых.</a:t>
            </a:r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8EE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5503783"/>
            <a:ext cx="8784976" cy="13542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1600" dirty="0" smtClean="0"/>
              <a:t>Талисманом Национального Парка выбрали лисицу.  Это одно из самых распространённых животных Самарской Луки. Лисица – умное, красивое, «лукавое» животное, как и Волга. Поэтому лисицу и выбрали в качестве талисмана. </a:t>
            </a:r>
          </a:p>
          <a:p>
            <a:r>
              <a:rPr lang="ru-RU" sz="1600" dirty="0" smtClean="0"/>
              <a:t>Территория парка открыта для посещения. Здесь постоянно действуют </a:t>
            </a:r>
            <a:r>
              <a:rPr lang="ru-RU" sz="1600" dirty="0" smtClean="0"/>
              <a:t>т экскурсионно-туристические маршруты.</a:t>
            </a:r>
            <a:endParaRPr lang="ru-RU" sz="1600" dirty="0"/>
          </a:p>
        </p:txBody>
      </p:sp>
      <p:pic>
        <p:nvPicPr>
          <p:cNvPr id="5124" name="Picture 4" descr="https://pp.vk.me/c616422/v616422752/10bd5/3SMo62KZmI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060848"/>
            <a:ext cx="2160240" cy="21602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436096" y="188640"/>
            <a:ext cx="3384376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/>
              <a:t>Национальный Парк «Самарская Лука» — особо охраняемая природная территория, расположена на одноименном полуострове, образованном изгибом русла реки Волги. 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4293096"/>
            <a:ext cx="4392488" cy="10772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/>
              <a:t>Национальный парк имеет </a:t>
            </a:r>
            <a:r>
              <a:rPr lang="ru-RU" sz="1600" dirty="0" smtClean="0"/>
              <a:t>эмблему</a:t>
            </a:r>
            <a:r>
              <a:rPr lang="ru-RU" sz="1600" dirty="0" smtClean="0"/>
              <a:t>, которая используется на документах и изданиях. Она символизирует достопримечательности территории: водную излучину и горы. </a:t>
            </a:r>
            <a:endParaRPr lang="ru-RU" sz="1600" dirty="0"/>
          </a:p>
        </p:txBody>
      </p:sp>
      <p:pic>
        <p:nvPicPr>
          <p:cNvPr id="5126" name="Picture 6" descr="http://uslide.ru/images/20/26361/960/img5.jpg"/>
          <p:cNvPicPr>
            <a:picLocks noChangeAspect="1" noChangeArrowheads="1"/>
          </p:cNvPicPr>
          <p:nvPr/>
        </p:nvPicPr>
        <p:blipFill>
          <a:blip r:embed="rId3" cstate="print"/>
          <a:srcRect l="20475" t="9450" r="21251" b="30701"/>
          <a:stretch>
            <a:fillRect/>
          </a:stretch>
        </p:blipFill>
        <p:spPr bwMode="auto">
          <a:xfrm>
            <a:off x="971600" y="3583720"/>
            <a:ext cx="2448271" cy="1885831"/>
          </a:xfrm>
          <a:prstGeom prst="rect">
            <a:avLst/>
          </a:prstGeom>
          <a:noFill/>
        </p:spPr>
      </p:pic>
      <p:pic>
        <p:nvPicPr>
          <p:cNvPr id="5128" name="Picture 8" descr="http://gosamara.ru/sites/default/files/granica_nacionalnogo_parka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188640"/>
            <a:ext cx="5293765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Среди растений и животных, встречающихся здесь, имеются очень редкие                                                или не встречающиеся больше нигде виды.  </a:t>
            </a:r>
            <a:endParaRPr lang="ru-RU" sz="1600" dirty="0"/>
          </a:p>
        </p:txBody>
      </p:sp>
      <p:pic>
        <p:nvPicPr>
          <p:cNvPr id="104452" name="Picture 4" descr="http://pushkin.ru/images/pushkin/gidi/belka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131840" y="1"/>
            <a:ext cx="2873811" cy="1916832"/>
          </a:xfrm>
          <a:prstGeom prst="rect">
            <a:avLst/>
          </a:prstGeom>
          <a:noFill/>
        </p:spPr>
      </p:pic>
      <p:pic>
        <p:nvPicPr>
          <p:cNvPr id="104454" name="Picture 6" descr="http://s2.thingpic.com/images/fs/ddCwxEosAsGwQ7QGagQW3Bgy.jpe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-1" y="0"/>
            <a:ext cx="2915817" cy="1936589"/>
          </a:xfrm>
          <a:prstGeom prst="rect">
            <a:avLst/>
          </a:prstGeom>
          <a:noFill/>
        </p:spPr>
      </p:pic>
      <p:pic>
        <p:nvPicPr>
          <p:cNvPr id="104456" name="Picture 8" descr="http://ic.pics.livejournal.com/karpukhins/42169992/2052310/2052310_original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r="3799" b="3704"/>
          <a:stretch>
            <a:fillRect/>
          </a:stretch>
        </p:blipFill>
        <p:spPr bwMode="auto">
          <a:xfrm>
            <a:off x="6251357" y="0"/>
            <a:ext cx="2892642" cy="1916832"/>
          </a:xfrm>
          <a:prstGeom prst="rect">
            <a:avLst/>
          </a:prstGeom>
          <a:noFill/>
        </p:spPr>
      </p:pic>
      <p:pic>
        <p:nvPicPr>
          <p:cNvPr id="104458" name="Picture 10" descr="http://cdn01.ru/files/users/images/75/4b/754bd7ccfa8f97e764b14bca679d77da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0" y="1988840"/>
            <a:ext cx="2843808" cy="1959562"/>
          </a:xfrm>
          <a:prstGeom prst="rect">
            <a:avLst/>
          </a:prstGeom>
          <a:noFill/>
        </p:spPr>
      </p:pic>
      <p:pic>
        <p:nvPicPr>
          <p:cNvPr id="104460" name="Picture 12" descr="http://www.doopt.ru/img/17/1744/1744-1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275856" y="1988840"/>
            <a:ext cx="2664296" cy="1989341"/>
          </a:xfrm>
          <a:prstGeom prst="rect">
            <a:avLst/>
          </a:prstGeom>
          <a:noFill/>
        </p:spPr>
      </p:pic>
      <p:pic>
        <p:nvPicPr>
          <p:cNvPr id="104461" name="Picture 13" descr="C:\Users\User\Desktop\b74aa539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7676" y="1988840"/>
            <a:ext cx="2916324" cy="1944216"/>
          </a:xfrm>
          <a:prstGeom prst="rect">
            <a:avLst/>
          </a:prstGeom>
          <a:noFill/>
        </p:spPr>
      </p:pic>
      <p:pic>
        <p:nvPicPr>
          <p:cNvPr id="104462" name="Picture 14" descr="C:\Users\User\Desktop\slepysh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9511" y="4005064"/>
            <a:ext cx="2708561" cy="2232248"/>
          </a:xfrm>
          <a:prstGeom prst="rect">
            <a:avLst/>
          </a:prstGeom>
          <a:noFill/>
        </p:spPr>
      </p:pic>
      <p:pic>
        <p:nvPicPr>
          <p:cNvPr id="104463" name="Picture 15" descr="C:\Users\User\Desktop\444fe9384a5865cea76dd14ec59bcd0e.jpg"/>
          <p:cNvPicPr>
            <a:picLocks noChangeAspect="1" noChangeArrowheads="1"/>
          </p:cNvPicPr>
          <p:nvPr/>
        </p:nvPicPr>
        <p:blipFill>
          <a:blip r:embed="rId9" cstate="print">
            <a:lum bright="10000" contrast="20000"/>
          </a:blip>
          <a:srcRect t="26060" r="27320"/>
          <a:stretch>
            <a:fillRect/>
          </a:stretch>
        </p:blipFill>
        <p:spPr bwMode="auto">
          <a:xfrm>
            <a:off x="3203847" y="4077072"/>
            <a:ext cx="3078971" cy="2088232"/>
          </a:xfrm>
          <a:prstGeom prst="rect">
            <a:avLst/>
          </a:prstGeom>
          <a:noFill/>
        </p:spPr>
      </p:pic>
      <p:pic>
        <p:nvPicPr>
          <p:cNvPr id="104464" name="Picture 16" descr="C:\Users\User\Desktop\315685_IMG_598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6783" y="4005064"/>
            <a:ext cx="2276893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верх 4"/>
          <p:cNvSpPr/>
          <p:nvPr/>
        </p:nvSpPr>
        <p:spPr>
          <a:xfrm>
            <a:off x="0" y="188640"/>
            <a:ext cx="9144000" cy="1152128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Это карта России. Видите, сколько городов…</a:t>
            </a:r>
          </a:p>
        </p:txBody>
      </p:sp>
      <p:pic>
        <p:nvPicPr>
          <p:cNvPr id="16392" name="Picture 8" descr="http://static.ozone.ru/multimedia/books_covers/1011110721.jpg"/>
          <p:cNvPicPr>
            <a:picLocks noChangeAspect="1" noChangeArrowheads="1"/>
          </p:cNvPicPr>
          <p:nvPr/>
        </p:nvPicPr>
        <p:blipFill>
          <a:blip r:embed="rId2" cstate="print"/>
          <a:srcRect l="1020" t="2595" r="7142" b="26916"/>
          <a:stretch>
            <a:fillRect/>
          </a:stretch>
        </p:blipFill>
        <p:spPr bwMode="auto">
          <a:xfrm>
            <a:off x="0" y="1340768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6381328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 smtClean="0"/>
              <a:t>глубине лесов бьют родники с чистейшей водой.</a:t>
            </a:r>
            <a:endParaRPr lang="ru-RU" dirty="0"/>
          </a:p>
        </p:txBody>
      </p:sp>
      <p:pic>
        <p:nvPicPr>
          <p:cNvPr id="105474" name="Picture 2" descr="http://samara.name/images/stories/jiguli/usinskiy_kurgan_22.jpg"/>
          <p:cNvPicPr>
            <a:picLocks noChangeAspect="1" noChangeArrowheads="1"/>
          </p:cNvPicPr>
          <p:nvPr/>
        </p:nvPicPr>
        <p:blipFill>
          <a:blip r:embed="rId2" cstate="print"/>
          <a:srcRect l="15741" r="12440"/>
          <a:stretch>
            <a:fillRect/>
          </a:stretch>
        </p:blipFill>
        <p:spPr bwMode="auto">
          <a:xfrm>
            <a:off x="-1" y="0"/>
            <a:ext cx="4317873" cy="4509120"/>
          </a:xfrm>
          <a:prstGeom prst="rect">
            <a:avLst/>
          </a:prstGeom>
          <a:noFill/>
        </p:spPr>
      </p:pic>
      <p:pic>
        <p:nvPicPr>
          <p:cNvPr id="105476" name="Picture 4" descr="http://xn----7sbbaazuatxpyidedi7gqh.xn--p1ai/i/priroda/dostoprimechatelnosti/7.Novokuvak-Kamen/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-1"/>
            <a:ext cx="4139952" cy="3316101"/>
          </a:xfrm>
          <a:prstGeom prst="rect">
            <a:avLst/>
          </a:prstGeom>
          <a:noFill/>
        </p:spPr>
      </p:pic>
      <p:pic>
        <p:nvPicPr>
          <p:cNvPr id="105478" name="Picture 6" descr="http://kolyan.net/uploads/posts/2009-11/1257229653_rodnik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 l="1653" t="11019" r="7438" b="5234"/>
          <a:stretch>
            <a:fillRect/>
          </a:stretch>
        </p:blipFill>
        <p:spPr bwMode="auto">
          <a:xfrm>
            <a:off x="4427984" y="3429000"/>
            <a:ext cx="4248472" cy="29353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941168"/>
            <a:ext cx="4427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открытых горных породах можно наблюдать окаменелости и отпечатки древних морских организмов.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0355" name="Picture 3" descr="C:\Users\User\Desktop\cem-clay-layers.jpg"/>
          <p:cNvPicPr>
            <a:picLocks noChangeAspect="1" noChangeArrowheads="1"/>
          </p:cNvPicPr>
          <p:nvPr/>
        </p:nvPicPr>
        <p:blipFill>
          <a:blip r:embed="rId2" cstate="print"/>
          <a:srcRect l="58408" b="51191"/>
          <a:stretch>
            <a:fillRect/>
          </a:stretch>
        </p:blipFill>
        <p:spPr bwMode="auto">
          <a:xfrm>
            <a:off x="3203848" y="1700808"/>
            <a:ext cx="2026830" cy="1834385"/>
          </a:xfrm>
          <a:prstGeom prst="rect">
            <a:avLst/>
          </a:prstGeom>
          <a:noFill/>
        </p:spPr>
      </p:pic>
      <p:pic>
        <p:nvPicPr>
          <p:cNvPr id="100356" name="Picture 4" descr="C:\Users\User\Desktop\1443603328-355996.jpg"/>
          <p:cNvPicPr>
            <a:picLocks noChangeAspect="1" noChangeArrowheads="1"/>
          </p:cNvPicPr>
          <p:nvPr/>
        </p:nvPicPr>
        <p:blipFill>
          <a:blip r:embed="rId3" cstate="print"/>
          <a:srcRect l="29002" b="10318"/>
          <a:stretch>
            <a:fillRect/>
          </a:stretch>
        </p:blipFill>
        <p:spPr bwMode="auto">
          <a:xfrm>
            <a:off x="1691680" y="2996952"/>
            <a:ext cx="2062486" cy="1944216"/>
          </a:xfrm>
          <a:prstGeom prst="rect">
            <a:avLst/>
          </a:prstGeom>
          <a:noFill/>
        </p:spPr>
      </p:pic>
      <p:pic>
        <p:nvPicPr>
          <p:cNvPr id="100357" name="Picture 5" descr="C:\Users\User\Desktop\Гравий.jpg"/>
          <p:cNvPicPr>
            <a:picLocks noChangeAspect="1" noChangeArrowheads="1"/>
          </p:cNvPicPr>
          <p:nvPr/>
        </p:nvPicPr>
        <p:blipFill>
          <a:blip r:embed="rId4" cstate="print"/>
          <a:srcRect l="38000" b="22667"/>
          <a:stretch>
            <a:fillRect/>
          </a:stretch>
        </p:blipFill>
        <p:spPr bwMode="auto">
          <a:xfrm>
            <a:off x="395536" y="1700808"/>
            <a:ext cx="1924352" cy="1800200"/>
          </a:xfrm>
          <a:prstGeom prst="rect">
            <a:avLst/>
          </a:prstGeom>
          <a:noFill/>
        </p:spPr>
      </p:pic>
      <p:pic>
        <p:nvPicPr>
          <p:cNvPr id="100358" name="Picture 6" descr="C:\Users\User\Desktop\17883298-radonovye-vody-pri-bronh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700808"/>
            <a:ext cx="2808312" cy="1796352"/>
          </a:xfrm>
          <a:prstGeom prst="rect">
            <a:avLst/>
          </a:prstGeom>
          <a:noFill/>
        </p:spPr>
      </p:pic>
      <p:pic>
        <p:nvPicPr>
          <p:cNvPr id="100354" name="Picture 2" descr="C:\Users\User\Desktop\butovyj_kamen_kupit2.jpg"/>
          <p:cNvPicPr>
            <a:picLocks noChangeAspect="1" noChangeArrowheads="1"/>
          </p:cNvPicPr>
          <p:nvPr/>
        </p:nvPicPr>
        <p:blipFill>
          <a:blip r:embed="rId6" cstate="print"/>
          <a:srcRect l="54784" b="46605"/>
          <a:stretch>
            <a:fillRect/>
          </a:stretch>
        </p:blipFill>
        <p:spPr bwMode="auto">
          <a:xfrm>
            <a:off x="4572000" y="3068960"/>
            <a:ext cx="2113907" cy="1872208"/>
          </a:xfrm>
          <a:prstGeom prst="rect">
            <a:avLst/>
          </a:prstGeom>
          <a:noFill/>
        </p:spPr>
      </p:pic>
      <p:sp>
        <p:nvSpPr>
          <p:cNvPr id="7" name="Круглая лента лицом вверх 6"/>
          <p:cNvSpPr/>
          <p:nvPr/>
        </p:nvSpPr>
        <p:spPr>
          <a:xfrm>
            <a:off x="611560" y="0"/>
            <a:ext cx="8280920" cy="764704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Полезные ископаемы Самарской области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9269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Основные полезные ископаемые Самарской области – это нефть и попутный газ. Помимо нефти и газа, край богат и другими полезными ископаемыми, которые получили широкое применение в тяжелой, химической, пищевой промышленности, а также в строительстве 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5229200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Среди прочих природных источников, которые находятся в недрах земель области, наиболее ценными являются минеральные и радоновые воды. Их применяют не только в пищевой промышленности, но также в здравоохранении, поскольку они производят лечебный и терапевтический эффект.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26" t="28627" r="4326"/>
          <a:stretch>
            <a:fillRect/>
          </a:stretch>
        </p:blipFill>
        <p:spPr>
          <a:xfrm>
            <a:off x="191876" y="764704"/>
            <a:ext cx="8952124" cy="4896544"/>
          </a:xfrm>
          <a:prstGeom prst="rect">
            <a:avLst/>
          </a:prstGeom>
        </p:spPr>
      </p:pic>
      <p:sp>
        <p:nvSpPr>
          <p:cNvPr id="2" name="Круглая лента лицом вверх 1"/>
          <p:cNvSpPr/>
          <p:nvPr/>
        </p:nvSpPr>
        <p:spPr>
          <a:xfrm>
            <a:off x="0" y="0"/>
            <a:ext cx="9144000" cy="764704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Сельское хозяйство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Самарской области выращивают пшеницу, ячмень, просо, гречиху, подсолнечник, овощи. Занимаются разведением крупного рогатого скота ,свиноводством, птицеводством.</a:t>
            </a:r>
            <a:endParaRPr lang="ru-RU" dirty="0"/>
          </a:p>
        </p:txBody>
      </p:sp>
      <p:pic>
        <p:nvPicPr>
          <p:cNvPr id="103428" name="Picture 4" descr="http://investments.academic.ru/pictures/investments/img1959757_struktura_pshenitsyi_myagko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208" t="7644" r="9434"/>
          <a:stretch>
            <a:fillRect/>
          </a:stretch>
        </p:blipFill>
        <p:spPr bwMode="auto">
          <a:xfrm>
            <a:off x="0" y="3068960"/>
            <a:ext cx="3352444" cy="2963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углая лента лицом вверх 1"/>
          <p:cNvSpPr/>
          <p:nvPr/>
        </p:nvSpPr>
        <p:spPr>
          <a:xfrm>
            <a:off x="3707904" y="0"/>
            <a:ext cx="5112568" cy="620688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 тёплого моря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Picture 4" descr="C:\Users\User\Pictures\img415.jpg"/>
          <p:cNvPicPr>
            <a:picLocks noChangeAspect="1" noChangeArrowheads="1"/>
          </p:cNvPicPr>
          <p:nvPr/>
        </p:nvPicPr>
        <p:blipFill>
          <a:blip r:embed="rId2" cstate="print"/>
          <a:srcRect l="4970" b="50869"/>
          <a:stretch>
            <a:fillRect/>
          </a:stretch>
        </p:blipFill>
        <p:spPr bwMode="auto">
          <a:xfrm>
            <a:off x="1251818" y="1700808"/>
            <a:ext cx="7892182" cy="5157192"/>
          </a:xfrm>
          <a:prstGeom prst="rect">
            <a:avLst/>
          </a:prstGeom>
          <a:noFill/>
        </p:spPr>
      </p:pic>
      <p:pic>
        <p:nvPicPr>
          <p:cNvPr id="57346" name="Picture 2" descr="C:\Users\User\Pictures\img423.jpg"/>
          <p:cNvPicPr>
            <a:picLocks noChangeAspect="1" noChangeArrowheads="1"/>
          </p:cNvPicPr>
          <p:nvPr/>
        </p:nvPicPr>
        <p:blipFill>
          <a:blip r:embed="rId3" cstate="print"/>
          <a:srcRect r="55698" b="59667"/>
          <a:stretch>
            <a:fillRect/>
          </a:stretch>
        </p:blipFill>
        <p:spPr bwMode="auto">
          <a:xfrm>
            <a:off x="251520" y="188640"/>
            <a:ext cx="248239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43808" y="764704"/>
            <a:ext cx="630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Карен живёт в Сочи, на берегу Чёрного моря. Найди этот город на карте России. 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1187624" y="4941168"/>
            <a:ext cx="467544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Горы защищают Сочи от холодного северного ветра. Люди со всей России приезжают отдохнуть на сочинские курорты.</a:t>
            </a:r>
            <a:endParaRPr lang="ru-RU" dirty="0"/>
          </a:p>
        </p:txBody>
      </p:sp>
      <p:pic>
        <p:nvPicPr>
          <p:cNvPr id="58372" name="Picture 4" descr="http://ru.russia-photo.com/%D0%A0%D0%BE%D1%81%D1%81%D0%B8%D1%8F-%D0%BE%D0%B1%D0%BE%D0%B8-%D0%B1%D0%B5%D1%81%D0%BF%D0%BB%D0%B0%D1%82%D0%BD%D0%BE/pictures-1920-1200/%D0%BE%D0%B1%D0%BE%D0%B8-%D1%80%D0%B0%D0%B1%D0%BE%D1%87%D0%B5%D0%B3%D0%BE-%D1%81%D1%82%D0%BE%D0%BB%D0%B0-1920-1200-%D0%BA%D0%B0%D1%80%D1%82%D0%B8%D0%BD%D0%BA%D0%B8-%D0%9B%D0%B5%D1%82%D0%BD%D0%B8%D0%B9-%D0%A2%D0%B5%D0%B0%D1%82%D1%80-%D0%B2-%D0%A1%D0%BE%D1%87%D0%B8-%D0%A0%D0%BE%D1%81%D1%81%D0%B8%D1%8F-Ni767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72608" cy="3420380"/>
          </a:xfrm>
          <a:prstGeom prst="rect">
            <a:avLst/>
          </a:prstGeom>
          <a:noFill/>
        </p:spPr>
      </p:pic>
      <p:pic>
        <p:nvPicPr>
          <p:cNvPr id="58370" name="Picture 2" descr="http://www.personalguide.ru/dir_images/excursion_logo_10096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5763" y="2564904"/>
            <a:ext cx="5128237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02128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Как и все местные ребята, Карен отлично плавает и ныряет</a:t>
            </a:r>
            <a:endParaRPr lang="ru-RU" dirty="0"/>
          </a:p>
        </p:txBody>
      </p:sp>
      <p:pic>
        <p:nvPicPr>
          <p:cNvPr id="60418" name="Picture 2" descr="C:\Users\User\Pictures\img423.jpg"/>
          <p:cNvPicPr>
            <a:picLocks noChangeAspect="1" noChangeArrowheads="1"/>
          </p:cNvPicPr>
          <p:nvPr/>
        </p:nvPicPr>
        <p:blipFill>
          <a:blip r:embed="rId2" cstate="print"/>
          <a:srcRect t="55104"/>
          <a:stretch>
            <a:fillRect/>
          </a:stretch>
        </p:blipFill>
        <p:spPr bwMode="auto">
          <a:xfrm>
            <a:off x="0" y="692696"/>
            <a:ext cx="9115361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093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Краснодарский край омывается Чёрным и Азовским морями. </a:t>
            </a:r>
            <a:endParaRPr lang="ru-RU" dirty="0"/>
          </a:p>
        </p:txBody>
      </p:sp>
      <p:pic>
        <p:nvPicPr>
          <p:cNvPr id="61442" name="Picture 2" descr="http://zazdoc.ru/tw_files2/urls_28/1703/d-1702597/img7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7713" t="22050" r="28738" b="10751"/>
          <a:stretch>
            <a:fillRect/>
          </a:stretch>
        </p:blipFill>
        <p:spPr bwMode="auto">
          <a:xfrm>
            <a:off x="1259632" y="0"/>
            <a:ext cx="6703653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3691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Люди распахали здесь степи и выращивают пшеницу, овощи, арбузы и дыни. Краснодарские и астраханские арбузы – вкусные и те и другие.</a:t>
            </a:r>
            <a:endParaRPr lang="ru-RU" dirty="0"/>
          </a:p>
        </p:txBody>
      </p:sp>
      <p:pic>
        <p:nvPicPr>
          <p:cNvPr id="62466" name="Picture 2" descr="C:\Users\User\Pictures\img424.jpg"/>
          <p:cNvPicPr>
            <a:picLocks noChangeAspect="1" noChangeArrowheads="1"/>
          </p:cNvPicPr>
          <p:nvPr/>
        </p:nvPicPr>
        <p:blipFill>
          <a:blip r:embed="rId2" cstate="print"/>
          <a:srcRect r="596" b="56473"/>
          <a:stretch>
            <a:fillRect/>
          </a:stretch>
        </p:blipFill>
        <p:spPr bwMode="auto">
          <a:xfrm>
            <a:off x="1619672" y="0"/>
            <a:ext cx="5583584" cy="2598512"/>
          </a:xfrm>
          <a:prstGeom prst="rect">
            <a:avLst/>
          </a:prstGeom>
          <a:noFill/>
        </p:spPr>
      </p:pic>
      <p:pic>
        <p:nvPicPr>
          <p:cNvPr id="62467" name="Picture 3" descr="C:\Users\User\Pictures\img424.jpg"/>
          <p:cNvPicPr>
            <a:picLocks noChangeAspect="1" noChangeArrowheads="1"/>
          </p:cNvPicPr>
          <p:nvPr/>
        </p:nvPicPr>
        <p:blipFill>
          <a:blip r:embed="rId3" cstate="print"/>
          <a:srcRect t="50012"/>
          <a:stretch>
            <a:fillRect/>
          </a:stretch>
        </p:blipFill>
        <p:spPr bwMode="auto">
          <a:xfrm>
            <a:off x="1475656" y="3212976"/>
            <a:ext cx="5943624" cy="31576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Нераспаханных степей осталось совсем мало. Здесь обитают дикие животные и птицы.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189131.selcdn.com/kultura/assets/uploads/thumbs/u-203_9c600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углая лента лицом вверх 1"/>
          <p:cNvSpPr/>
          <p:nvPr/>
        </p:nvSpPr>
        <p:spPr>
          <a:xfrm>
            <a:off x="3707904" y="188640"/>
            <a:ext cx="5184576" cy="692696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Кавказ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4" descr="C:\Users\User\Pictures\img415.jpg"/>
          <p:cNvPicPr>
            <a:picLocks noChangeAspect="1" noChangeArrowheads="1"/>
          </p:cNvPicPr>
          <p:nvPr/>
        </p:nvPicPr>
        <p:blipFill>
          <a:blip r:embed="rId2" cstate="print"/>
          <a:srcRect l="4970" b="50869"/>
          <a:stretch>
            <a:fillRect/>
          </a:stretch>
        </p:blipFill>
        <p:spPr bwMode="auto">
          <a:xfrm>
            <a:off x="1362015" y="1772816"/>
            <a:ext cx="7781985" cy="5085184"/>
          </a:xfrm>
          <a:prstGeom prst="rect">
            <a:avLst/>
          </a:prstGeom>
          <a:noFill/>
        </p:spPr>
      </p:pic>
      <p:pic>
        <p:nvPicPr>
          <p:cNvPr id="64514" name="Picture 2" descr="C:\Users\User\Pictures\img425.jpg"/>
          <p:cNvPicPr>
            <a:picLocks noChangeAspect="1" noChangeArrowheads="1"/>
          </p:cNvPicPr>
          <p:nvPr/>
        </p:nvPicPr>
        <p:blipFill>
          <a:blip r:embed="rId3" cstate="print"/>
          <a:srcRect t="3287" r="53460" b="51972"/>
          <a:stretch>
            <a:fillRect/>
          </a:stretch>
        </p:blipFill>
        <p:spPr bwMode="auto">
          <a:xfrm>
            <a:off x="251520" y="188640"/>
            <a:ext cx="2592288" cy="2941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915816" y="1052736"/>
            <a:ext cx="622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Аслан живёт во Владикавказе. Найди этот город на карте России.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1403648" y="5229200"/>
            <a:ext cx="467544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руглая лента лицом вверх 2"/>
          <p:cNvSpPr/>
          <p:nvPr/>
        </p:nvSpPr>
        <p:spPr>
          <a:xfrm>
            <a:off x="0" y="188640"/>
            <a:ext cx="9144000" cy="648072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Наша страна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6021288"/>
            <a:ext cx="867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Россия – очень большая страна. На севере России лежат вечные снега, на юге раскинулись жаркие степи. В России есть высокие горы, широкие реки, густые леса. </a:t>
            </a:r>
            <a:endParaRPr lang="ru-RU" dirty="0"/>
          </a:p>
        </p:txBody>
      </p:sp>
      <p:pic>
        <p:nvPicPr>
          <p:cNvPr id="17412" name="Picture 4" descr="http://www.tepid.ru/images_w/wap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2688299" cy="2016224"/>
          </a:xfrm>
          <a:prstGeom prst="rect">
            <a:avLst/>
          </a:prstGeom>
          <a:noFill/>
        </p:spPr>
      </p:pic>
      <p:pic>
        <p:nvPicPr>
          <p:cNvPr id="17414" name="Picture 6" descr="http://1.bp.blogspot.com/-_rk7fISg6Rc/U1pwp4rQ9gI/AAAAAAAAC1M/TmYXDyuZ7HI/s1600/%D1%81%D1%82%D0%B5%D0%BF%D1%8C+%D0%B2%D0%B5%D1%81%D0%BD%D0%BE%D0%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124744"/>
            <a:ext cx="3168352" cy="2113505"/>
          </a:xfrm>
          <a:prstGeom prst="rect">
            <a:avLst/>
          </a:prstGeom>
          <a:noFill/>
        </p:spPr>
      </p:pic>
      <p:pic>
        <p:nvPicPr>
          <p:cNvPr id="17416" name="Picture 8" descr="http://333v.ru/uploads/e0/e099745f325a4516f7645dfa6dea3fc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73016"/>
            <a:ext cx="3686809" cy="2304256"/>
          </a:xfrm>
          <a:prstGeom prst="rect">
            <a:avLst/>
          </a:prstGeom>
          <a:noFill/>
        </p:spPr>
      </p:pic>
      <p:pic>
        <p:nvPicPr>
          <p:cNvPr id="17418" name="Picture 10" descr="http://utmagazine.ru/uploads/content/reka_Volga_photographoya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501008"/>
            <a:ext cx="3636404" cy="2424270"/>
          </a:xfrm>
          <a:prstGeom prst="rect">
            <a:avLst/>
          </a:prstGeom>
          <a:noFill/>
        </p:spPr>
      </p:pic>
      <p:pic>
        <p:nvPicPr>
          <p:cNvPr id="17420" name="Picture 12" descr="http://previews.123rf.com/images/enika/enika1106/enika110600048/9677280-summer-birch-forest-landscape-panorama-Stock-Photo.jpg"/>
          <p:cNvPicPr>
            <a:picLocks noChangeAspect="1" noChangeArrowheads="1"/>
          </p:cNvPicPr>
          <p:nvPr/>
        </p:nvPicPr>
        <p:blipFill>
          <a:blip r:embed="rId6" cstate="print"/>
          <a:srcRect r="68484"/>
          <a:stretch>
            <a:fillRect/>
          </a:stretch>
        </p:blipFill>
        <p:spPr bwMode="auto">
          <a:xfrm>
            <a:off x="6732240" y="975062"/>
            <a:ext cx="2160240" cy="2330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Кавказ населяют многие народы. Они говорят на 44 языках, но в обычаях у них много общего.</a:t>
            </a:r>
            <a:endParaRPr lang="ru-RU" dirty="0"/>
          </a:p>
        </p:txBody>
      </p:sp>
      <p:pic>
        <p:nvPicPr>
          <p:cNvPr id="65538" name="Picture 2" descr="http://world-card.ru/images/tradicii/kavka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200800" cy="6208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http://cs416418.vk.me/v416418845/53c5/n_YJPATmoy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599884" cy="57332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602128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Вершины Кавказских гор покрыты льдом и снегом, затем начинаются луга, а ещё ниже – склоны, поросшие лесами. В горах обитают горные козлы – туры.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images.spasibovsem.ru/catalog/original/gora-elbrus-otzyvy-1468758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3208" cy="57332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594928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Эльбрус – самая высокая гора России.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620688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селениях мальчиков с детства приучают ездить верхом. В горных реках течение такое быстрое, что купаться в них невозможно. Для переправы используют навесные мосты.</a:t>
            </a:r>
            <a:endParaRPr lang="ru-RU" dirty="0"/>
          </a:p>
        </p:txBody>
      </p:sp>
      <p:pic>
        <p:nvPicPr>
          <p:cNvPr id="69636" name="Picture 4" descr="http://russianpoetry.ru/images/photos/medium/article104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7851" y="2420888"/>
            <a:ext cx="5916149" cy="4437112"/>
          </a:xfrm>
          <a:prstGeom prst="rect">
            <a:avLst/>
          </a:prstGeom>
          <a:noFill/>
        </p:spPr>
      </p:pic>
      <p:pic>
        <p:nvPicPr>
          <p:cNvPr id="69634" name="Picture 2" descr="http://www.pravoslavie.ru/sas/image/102031/203154.b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2767" t="22343" r="13467" b="7438"/>
          <a:stretch>
            <a:fillRect/>
          </a:stretch>
        </p:blipFill>
        <p:spPr bwMode="auto">
          <a:xfrm>
            <a:off x="-1" y="0"/>
            <a:ext cx="3722841" cy="47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Pictures\img415.jpg"/>
          <p:cNvPicPr>
            <a:picLocks noChangeAspect="1" noChangeArrowheads="1"/>
          </p:cNvPicPr>
          <p:nvPr/>
        </p:nvPicPr>
        <p:blipFill>
          <a:blip r:embed="rId2" cstate="print"/>
          <a:srcRect l="4970" b="50869"/>
          <a:stretch>
            <a:fillRect/>
          </a:stretch>
        </p:blipFill>
        <p:spPr bwMode="auto">
          <a:xfrm>
            <a:off x="1362015" y="1772816"/>
            <a:ext cx="7781985" cy="5085184"/>
          </a:xfrm>
          <a:prstGeom prst="rect">
            <a:avLst/>
          </a:prstGeom>
          <a:noFill/>
        </p:spPr>
      </p:pic>
      <p:sp>
        <p:nvSpPr>
          <p:cNvPr id="2" name="Круглая лента лицом вверх 1"/>
          <p:cNvSpPr/>
          <p:nvPr/>
        </p:nvSpPr>
        <p:spPr>
          <a:xfrm>
            <a:off x="4211960" y="0"/>
            <a:ext cx="4608512" cy="692696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Урал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1682" name="Picture 2" descr="C:\Users\User\Pictures\img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2919413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75856" y="908720"/>
            <a:ext cx="586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Данила живёт на Урале, в Екатеринбурге. Найди это место на карте России.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3059832" y="4869160"/>
            <a:ext cx="467544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373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Отец Данилы работает на большом заводе.</a:t>
            </a:r>
            <a:endParaRPr lang="ru-RU" dirty="0"/>
          </a:p>
        </p:txBody>
      </p:sp>
      <p:pic>
        <p:nvPicPr>
          <p:cNvPr id="73730" name="Picture 2" descr="http://bigpicture.ru/wp-content/uploads/2011/05/88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45462"/>
            <a:ext cx="9144000" cy="5861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meridian12.ru/wp-content/uploads/Ural-otvesnye-sk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452320" cy="55892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73325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Уральские горы протянулись с севера на юг через всю Россию. Уральская земля богата железом, медью, золотом, углём. Поэтому с давних пор здесь строили заводы, а вокруг них города – Екатеринбург, Челябинск, Пермь и другие.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perm.rujazi.com/images/classified/602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596336" cy="568802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 уральским рекам Чусовая и Белая каждый год сплавляются тысячи туристов! Данила мечтает подрасти и принять участие в таком походе.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5literatura.net/datas/literatura/Skazy-P.P.Bazhova/0017-017-Uralskie-samotsvety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932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Зимнем дворце в Петербурге малахитом отделан целый зал.</a:t>
            </a:r>
            <a:endParaRPr lang="ru-RU" dirty="0"/>
          </a:p>
        </p:txBody>
      </p:sp>
      <p:pic>
        <p:nvPicPr>
          <p:cNvPr id="76802" name="Picture 2" descr="http://www.ilovepetersburg.ru/sites/default/files/hermitage_upload/malahitovy_zal_01_520x700.jpg"/>
          <p:cNvPicPr>
            <a:picLocks noChangeAspect="1" noChangeArrowheads="1"/>
          </p:cNvPicPr>
          <p:nvPr/>
        </p:nvPicPr>
        <p:blipFill>
          <a:blip r:embed="rId2" cstate="print"/>
          <a:srcRect b="11801"/>
          <a:stretch>
            <a:fillRect/>
          </a:stretch>
        </p:blipFill>
        <p:spPr bwMode="auto">
          <a:xfrm>
            <a:off x="0" y="692696"/>
            <a:ext cx="4032448" cy="4787690"/>
          </a:xfrm>
          <a:prstGeom prst="rect">
            <a:avLst/>
          </a:prstGeom>
          <a:noFill/>
        </p:spPr>
      </p:pic>
      <p:pic>
        <p:nvPicPr>
          <p:cNvPr id="76804" name="Picture 4" descr="https://c2.staticflickr.com/4/3628/5712448892_3b4636ab12_b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139952" y="924646"/>
            <a:ext cx="5004048" cy="4232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411674">
            <a:off x="3870985" y="3025882"/>
            <a:ext cx="4153849" cy="2716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20391592">
            <a:off x="681524" y="3228773"/>
            <a:ext cx="3931148" cy="2777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31032" y="6309320"/>
            <a:ext cx="824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Люди живут в больших городах и маленьких деревнях</a:t>
            </a:r>
            <a:endParaRPr lang="ru-RU" dirty="0"/>
          </a:p>
        </p:txBody>
      </p:sp>
      <p:pic>
        <p:nvPicPr>
          <p:cNvPr id="76804" name="Picture 4" descr="C:\Users\User\Pictures\img43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0"/>
            <a:ext cx="6436317" cy="3861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Pictures\img415.jpg"/>
          <p:cNvPicPr>
            <a:picLocks noChangeAspect="1" noChangeArrowheads="1"/>
          </p:cNvPicPr>
          <p:nvPr/>
        </p:nvPicPr>
        <p:blipFill>
          <a:blip r:embed="rId2" cstate="print"/>
          <a:srcRect l="4970" b="50869"/>
          <a:stretch>
            <a:fillRect/>
          </a:stretch>
        </p:blipFill>
        <p:spPr bwMode="auto">
          <a:xfrm>
            <a:off x="1362015" y="1772816"/>
            <a:ext cx="7781985" cy="5085184"/>
          </a:xfrm>
          <a:prstGeom prst="rect">
            <a:avLst/>
          </a:prstGeom>
          <a:noFill/>
        </p:spPr>
      </p:pic>
      <p:pic>
        <p:nvPicPr>
          <p:cNvPr id="77826" name="Picture 2" descr="C:\Users\User\Pictures\img427.jpg"/>
          <p:cNvPicPr>
            <a:picLocks noChangeAspect="1" noChangeArrowheads="1"/>
          </p:cNvPicPr>
          <p:nvPr/>
        </p:nvPicPr>
        <p:blipFill>
          <a:blip r:embed="rId3" cstate="print"/>
          <a:srcRect l="5736" r="52330" b="64183"/>
          <a:stretch>
            <a:fillRect/>
          </a:stretch>
        </p:blipFill>
        <p:spPr bwMode="auto">
          <a:xfrm>
            <a:off x="322273" y="260648"/>
            <a:ext cx="285725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Круглая лента лицом вверх 2"/>
          <p:cNvSpPr/>
          <p:nvPr/>
        </p:nvSpPr>
        <p:spPr>
          <a:xfrm>
            <a:off x="3347864" y="0"/>
            <a:ext cx="5616624" cy="648072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Сибирское богатство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692696"/>
            <a:ext cx="5940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 Уралом начинается Сибирь – огромная территория, полная природных богатств. Маша живёт в Норильске. Найди этот город на карте России. 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4788024" y="4077072"/>
            <a:ext cx="467544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etsphoto.ru/photocache/fa/fa4fdef643c8023f795859230ae462f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39514" cy="32129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652120" y="1124744"/>
            <a:ext cx="3491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Норильск построили в тундре, чтобы добывать руду и обрабатывать её на металлургическом комбинате.</a:t>
            </a:r>
            <a:endParaRPr lang="ru-RU" dirty="0"/>
          </a:p>
        </p:txBody>
      </p:sp>
      <p:pic>
        <p:nvPicPr>
          <p:cNvPr id="78852" name="Picture 4" descr="http://pi1.ru/media/filer_public_thumbnails/filer_public/84/d6/84d69a95-4395-462b-bf1c-72c4efff4ebf/tass_1474894.jpeg__925x379_q85_crop_subsampling-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23528" y="3405800"/>
            <a:ext cx="8424936" cy="345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8052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севере Сибири очень суровые зимы и холодное лето. В посёлках за полярным кругом люди ездят на оленях.</a:t>
            </a:r>
            <a:endParaRPr lang="ru-RU" dirty="0"/>
          </a:p>
        </p:txBody>
      </p:sp>
      <p:pic>
        <p:nvPicPr>
          <p:cNvPr id="80898" name="Picture 2" descr="http://www.vsluh.ru/uploads/base_image/image/51972/d5ecef04-c15a-414d-83c4-228749fbcd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47" y="404664"/>
            <a:ext cx="8840041" cy="5009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Рядом с оленьими пастбищами на севере Сибири высятся нефтяные и газовые вышки. Из Сибири начинают свою дорогу </a:t>
            </a:r>
            <a:r>
              <a:rPr lang="ru-RU" dirty="0" err="1" smtClean="0"/>
              <a:t>нефте</a:t>
            </a:r>
            <a:r>
              <a:rPr lang="ru-RU" dirty="0" smtClean="0"/>
              <a:t>- и газопроводы, которые тянутся через всю Россию и дальше в другие страны.</a:t>
            </a:r>
            <a:endParaRPr lang="ru-RU" dirty="0"/>
          </a:p>
        </p:txBody>
      </p:sp>
      <p:pic>
        <p:nvPicPr>
          <p:cNvPr id="81922" name="Picture 2" descr="https://upload.wikimedia.org/wikipedia/commons/0/01/Abrakupchinskaya_oil_exploration_drilling_rig_in_Evenkiysky_District_at_n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726364" cy="4968552"/>
          </a:xfrm>
          <a:prstGeom prst="rect">
            <a:avLst/>
          </a:prstGeom>
          <a:noFill/>
        </p:spPr>
      </p:pic>
      <p:pic>
        <p:nvPicPr>
          <p:cNvPr id="81924" name="Picture 4" descr="http://cs424617.vk.me/v424617821/449f/xZ5Bs-9ZH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3" y="1700808"/>
            <a:ext cx="4988773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1653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любой летний день в тундре могут случиться заморозки. Только некоторые ягоды успевают созреть за короткое северное лето.</a:t>
            </a:r>
            <a:endParaRPr lang="ru-RU" dirty="0"/>
          </a:p>
        </p:txBody>
      </p:sp>
      <p:pic>
        <p:nvPicPr>
          <p:cNvPr id="82947" name="Picture 3" descr="C:\Users\User\Pictures\img428.jpg"/>
          <p:cNvPicPr>
            <a:picLocks noChangeAspect="1" noChangeArrowheads="1"/>
          </p:cNvPicPr>
          <p:nvPr/>
        </p:nvPicPr>
        <p:blipFill>
          <a:blip r:embed="rId2" cstate="print"/>
          <a:srcRect l="2037" t="3457" r="52284" b="3411"/>
          <a:stretch>
            <a:fillRect/>
          </a:stretch>
        </p:blipFill>
        <p:spPr bwMode="auto">
          <a:xfrm>
            <a:off x="1763688" y="0"/>
            <a:ext cx="5446423" cy="5991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User\Pictures\img428.jpg"/>
          <p:cNvPicPr>
            <a:picLocks noChangeAspect="1" noChangeArrowheads="1"/>
          </p:cNvPicPr>
          <p:nvPr/>
        </p:nvPicPr>
        <p:blipFill>
          <a:blip r:embed="rId2" cstate="print"/>
          <a:srcRect l="51699" t="2921" r="3179" b="3411"/>
          <a:stretch>
            <a:fillRect/>
          </a:stretch>
        </p:blipFill>
        <p:spPr bwMode="auto">
          <a:xfrm>
            <a:off x="1907704" y="188640"/>
            <a:ext cx="5400600" cy="60486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Живущих на Севере детей организованно вывозят отдыхать на курорты. Маша побывала в Сочи.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Pictures\img415.jpg"/>
          <p:cNvPicPr>
            <a:picLocks noChangeAspect="1" noChangeArrowheads="1"/>
          </p:cNvPicPr>
          <p:nvPr/>
        </p:nvPicPr>
        <p:blipFill>
          <a:blip r:embed="rId2" cstate="print"/>
          <a:srcRect l="4970" b="50869"/>
          <a:stretch>
            <a:fillRect/>
          </a:stretch>
        </p:blipFill>
        <p:spPr bwMode="auto">
          <a:xfrm>
            <a:off x="1472210" y="1844824"/>
            <a:ext cx="7671790" cy="5013176"/>
          </a:xfrm>
          <a:prstGeom prst="rect">
            <a:avLst/>
          </a:prstGeom>
          <a:noFill/>
        </p:spPr>
      </p:pic>
      <p:sp>
        <p:nvSpPr>
          <p:cNvPr id="2" name="Круглая лента лицом вверх 1"/>
          <p:cNvSpPr/>
          <p:nvPr/>
        </p:nvSpPr>
        <p:spPr>
          <a:xfrm>
            <a:off x="4067944" y="0"/>
            <a:ext cx="4536504" cy="692696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Байкал и тайга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836712"/>
            <a:ext cx="586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Аюна</a:t>
            </a:r>
            <a:r>
              <a:rPr lang="ru-RU" dirty="0" smtClean="0"/>
              <a:t> живёт в Иркутске, недалеко от Байкала. Найди это место на карте России.</a:t>
            </a:r>
            <a:endParaRPr lang="ru-RU" dirty="0"/>
          </a:p>
        </p:txBody>
      </p:sp>
      <p:pic>
        <p:nvPicPr>
          <p:cNvPr id="79874" name="Picture 2" descr="C:\Users\User\Pictures\img429.jpg"/>
          <p:cNvPicPr>
            <a:picLocks noChangeAspect="1" noChangeArrowheads="1"/>
          </p:cNvPicPr>
          <p:nvPr/>
        </p:nvPicPr>
        <p:blipFill>
          <a:blip r:embed="rId3" cstate="print"/>
          <a:srcRect r="51167" b="55138"/>
          <a:stretch>
            <a:fillRect/>
          </a:stretch>
        </p:blipFill>
        <p:spPr bwMode="auto">
          <a:xfrm>
            <a:off x="323528" y="188640"/>
            <a:ext cx="3014092" cy="3143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трелка вправо 6"/>
          <p:cNvSpPr/>
          <p:nvPr/>
        </p:nvSpPr>
        <p:spPr>
          <a:xfrm>
            <a:off x="5436096" y="5877272"/>
            <a:ext cx="467544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User\Pictures\img429.jpg"/>
          <p:cNvPicPr>
            <a:picLocks noChangeAspect="1" noChangeArrowheads="1"/>
          </p:cNvPicPr>
          <p:nvPr/>
        </p:nvPicPr>
        <p:blipFill>
          <a:blip r:embed="rId2" cstate="print"/>
          <a:srcRect l="1001" t="58221"/>
          <a:stretch>
            <a:fillRect/>
          </a:stretch>
        </p:blipFill>
        <p:spPr bwMode="auto">
          <a:xfrm>
            <a:off x="0" y="404664"/>
            <a:ext cx="9110928" cy="43651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30120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Байкал – очень большое и самое глубокое озеро в мире. Брат </a:t>
            </a:r>
            <a:r>
              <a:rPr lang="ru-RU" dirty="0" err="1" smtClean="0"/>
              <a:t>Аюны</a:t>
            </a:r>
            <a:r>
              <a:rPr lang="ru-RU" dirty="0" smtClean="0"/>
              <a:t> учится в Новосибирском университете. На каникулы он с друзьями ездит на Байкал и иногда берёт с собой </a:t>
            </a:r>
            <a:r>
              <a:rPr lang="ru-RU" dirty="0" err="1" smtClean="0"/>
              <a:t>Аюну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User\Pictures\img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2471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Pictures\img415.jpg"/>
          <p:cNvPicPr>
            <a:picLocks noChangeAspect="1" noChangeArrowheads="1"/>
          </p:cNvPicPr>
          <p:nvPr/>
        </p:nvPicPr>
        <p:blipFill>
          <a:blip r:embed="rId2" cstate="print"/>
          <a:srcRect l="4970" b="50869"/>
          <a:stretch>
            <a:fillRect/>
          </a:stretch>
        </p:blipFill>
        <p:spPr bwMode="auto">
          <a:xfrm>
            <a:off x="1472210" y="1844824"/>
            <a:ext cx="7671790" cy="5013176"/>
          </a:xfrm>
          <a:prstGeom prst="rect">
            <a:avLst/>
          </a:prstGeom>
          <a:noFill/>
        </p:spPr>
      </p:pic>
      <p:pic>
        <p:nvPicPr>
          <p:cNvPr id="87042" name="Picture 2" descr="C:\Users\User\Pictures\img431.jpg"/>
          <p:cNvPicPr>
            <a:picLocks noChangeAspect="1" noChangeArrowheads="1"/>
          </p:cNvPicPr>
          <p:nvPr/>
        </p:nvPicPr>
        <p:blipFill>
          <a:blip r:embed="rId3" cstate="print"/>
          <a:srcRect r="51146" b="61001"/>
          <a:stretch>
            <a:fillRect/>
          </a:stretch>
        </p:blipFill>
        <p:spPr bwMode="auto">
          <a:xfrm>
            <a:off x="251520" y="188640"/>
            <a:ext cx="3036317" cy="3063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Круглая лента лицом вверх 3"/>
          <p:cNvSpPr/>
          <p:nvPr/>
        </p:nvSpPr>
        <p:spPr>
          <a:xfrm>
            <a:off x="3419872" y="0"/>
            <a:ext cx="5724128" cy="620688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ДАЛЬНИЙ ВОСТОК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620688"/>
            <a:ext cx="5724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Егор живёт во Владивостоке, на берегу Тихого океана. Найди это место на карте России. Егор мечтает плавать («ходить», как говорят моряки) на одном из тихоокеанских судов, а со временем и стать капитаном.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7452320" y="6237312"/>
            <a:ext cx="467544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углая лента лицом вверх 1"/>
          <p:cNvSpPr/>
          <p:nvPr/>
        </p:nvSpPr>
        <p:spPr>
          <a:xfrm>
            <a:off x="0" y="188640"/>
            <a:ext cx="9144000" cy="648072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Столица России - Москва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9458" name="Picture 2" descr="http://tour-classica.ru/assets/catalog/1368783-html-m468c959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721725" cy="49260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0212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этом городе работают Президент, правительство и Федеральное собрание. В Московском Кремле Президент России проводит самые важные встречи.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stuffpoint.com/animal-lovers/image/438074-animal-lovers-siberian-tiger-wallpaper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087396" cy="60486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1653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Вдоль реки Амур в тайге водятся амурские тигры. Это очень редкое животное, которое нуждается в охране.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1960" y="692696"/>
            <a:ext cx="4716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самых дальних от столицы точках России на севере находится заснеженная Чукотка, а южнее – Камчатка. Особенность Камчатки – действующие вулканы и горячие источники – гейзеры.</a:t>
            </a:r>
            <a:endParaRPr lang="ru-RU" dirty="0"/>
          </a:p>
        </p:txBody>
      </p:sp>
      <p:pic>
        <p:nvPicPr>
          <p:cNvPr id="89090" name="Picture 2" descr="http://russoturista.ru/wp-content/uploads/2016/01/%D0%93%D0%B5%D0%B9%D0%B7%D0%B5%D1%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067943" cy="3051095"/>
          </a:xfrm>
          <a:prstGeom prst="rect">
            <a:avLst/>
          </a:prstGeom>
          <a:noFill/>
        </p:spPr>
      </p:pic>
      <p:pic>
        <p:nvPicPr>
          <p:cNvPr id="89092" name="Picture 4" descr="http://www.airpano.ru/files/kamchatka_geysers_01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56607"/>
            <a:ext cx="8532440" cy="3701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http://6.urtk.z8.ru/images/sights/moscow/redsquare.jpg"/>
          <p:cNvPicPr>
            <a:picLocks noChangeAspect="1" noChangeArrowheads="1"/>
          </p:cNvPicPr>
          <p:nvPr/>
        </p:nvPicPr>
        <p:blipFill>
          <a:blip r:embed="rId2" cstate="print"/>
          <a:srcRect t="6326"/>
          <a:stretch>
            <a:fillRect/>
          </a:stretch>
        </p:blipFill>
        <p:spPr bwMode="auto">
          <a:xfrm>
            <a:off x="467544" y="0"/>
            <a:ext cx="8166034" cy="5737102"/>
          </a:xfrm>
          <a:prstGeom prst="rect">
            <a:avLst/>
          </a:prstGeom>
          <a:noFill/>
        </p:spPr>
      </p:pic>
      <p:sp>
        <p:nvSpPr>
          <p:cNvPr id="2" name="Круглая лента лицом вверх 1"/>
          <p:cNvSpPr/>
          <p:nvPr/>
        </p:nvSpPr>
        <p:spPr>
          <a:xfrm>
            <a:off x="611560" y="0"/>
            <a:ext cx="7992888" cy="620688"/>
          </a:xfrm>
          <a:prstGeom prst="ellipseRibbon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До новой встречи!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66124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 несколько дней невозможно увидеть все достопримечательности Москвы, но некоторые места обязательно посещает каждый, кто впервые приезжает в столицу. Все участники фестиваля побывали на Красной площади – главной площади Москвы.</a:t>
            </a:r>
            <a:endParaRPr lang="ru-RU" dirty="0"/>
          </a:p>
        </p:txBody>
      </p:sp>
      <p:pic>
        <p:nvPicPr>
          <p:cNvPr id="59396" name="Picture 4" descr="C:\Users\User\Pictures\img432 - копия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40" t="33777" r="4215"/>
          <a:stretch>
            <a:fillRect/>
          </a:stretch>
        </p:blipFill>
        <p:spPr bwMode="auto">
          <a:xfrm>
            <a:off x="1907704" y="2096302"/>
            <a:ext cx="4824536" cy="35999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96136" y="9807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Спасская башня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119675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Собор                                    Василия Блаженного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892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Вот и пора домой. Все уже немного соскучились по родным местам. Перед отъездом многие ребята договорились поддерживать контакты в Сети. А ещё лучше – когда-нибудь съездить друг к другу в гости!</a:t>
            </a:r>
            <a:endParaRPr lang="ru-RU" dirty="0"/>
          </a:p>
        </p:txBody>
      </p:sp>
      <p:pic>
        <p:nvPicPr>
          <p:cNvPr id="106498" name="Picture 2" descr="C:\Users\User\Pictures\img433.jpg"/>
          <p:cNvPicPr>
            <a:picLocks noChangeAspect="1" noChangeArrowheads="1"/>
          </p:cNvPicPr>
          <p:nvPr/>
        </p:nvPicPr>
        <p:blipFill>
          <a:blip r:embed="rId3" cstate="print"/>
          <a:srcRect l="15241" t="56872" r="4884" b="7195"/>
          <a:stretch>
            <a:fillRect/>
          </a:stretch>
        </p:blipFill>
        <p:spPr bwMode="auto">
          <a:xfrm>
            <a:off x="0" y="260648"/>
            <a:ext cx="9115906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User\Pictures\img434.jpg"/>
          <p:cNvPicPr>
            <a:picLocks noChangeAspect="1" noChangeArrowheads="1"/>
          </p:cNvPicPr>
          <p:nvPr/>
        </p:nvPicPr>
        <p:blipFill>
          <a:blip r:embed="rId2" cstate="print"/>
          <a:srcRect l="8664" t="17445" r="13341" b="48450"/>
          <a:stretch>
            <a:fillRect/>
          </a:stretch>
        </p:blipFill>
        <p:spPr bwMode="auto">
          <a:xfrm>
            <a:off x="0" y="404663"/>
            <a:ext cx="9143999" cy="484742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7332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Варя вернулась домой, полная впечатлений. </a:t>
            </a:r>
            <a:r>
              <a:rPr lang="ru-RU" dirty="0" err="1" smtClean="0"/>
              <a:t>Таша</a:t>
            </a:r>
            <a:r>
              <a:rPr lang="ru-RU" dirty="0" smtClean="0"/>
              <a:t> и Тёма забросали её вопросами.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User\Pictures\img43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1414" b="80492"/>
          <a:stretch>
            <a:fillRect/>
          </a:stretch>
        </p:blipFill>
        <p:spPr bwMode="auto">
          <a:xfrm>
            <a:off x="0" y="260648"/>
            <a:ext cx="1584176" cy="126738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Как ты думаешь, где можно увидеть то, что здесь нарисовано?</a:t>
            </a:r>
            <a:endParaRPr lang="ru-RU" dirty="0"/>
          </a:p>
        </p:txBody>
      </p:sp>
      <p:pic>
        <p:nvPicPr>
          <p:cNvPr id="108547" name="Picture 3" descr="C:\Users\User\Pictures\img43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t="22908" r="68254" b="53136"/>
          <a:stretch>
            <a:fillRect/>
          </a:stretch>
        </p:blipFill>
        <p:spPr bwMode="auto">
          <a:xfrm>
            <a:off x="179512" y="1772816"/>
            <a:ext cx="1872208" cy="1656184"/>
          </a:xfrm>
          <a:prstGeom prst="rect">
            <a:avLst/>
          </a:prstGeom>
          <a:noFill/>
        </p:spPr>
      </p:pic>
      <p:pic>
        <p:nvPicPr>
          <p:cNvPr id="108548" name="Picture 4" descr="C:\Users\User\Pictures\img435.jpg"/>
          <p:cNvPicPr>
            <a:picLocks noChangeAspect="1" noChangeArrowheads="1"/>
          </p:cNvPicPr>
          <p:nvPr/>
        </p:nvPicPr>
        <p:blipFill>
          <a:blip r:embed="rId4" cstate="print"/>
          <a:srcRect l="4837" t="54155" r="67080" b="25014"/>
          <a:stretch>
            <a:fillRect/>
          </a:stretch>
        </p:blipFill>
        <p:spPr bwMode="auto">
          <a:xfrm>
            <a:off x="251520" y="3717032"/>
            <a:ext cx="1656184" cy="1440160"/>
          </a:xfrm>
          <a:prstGeom prst="rect">
            <a:avLst/>
          </a:prstGeom>
          <a:noFill/>
        </p:spPr>
      </p:pic>
      <p:pic>
        <p:nvPicPr>
          <p:cNvPr id="108549" name="Picture 5" descr="C:\Users\User\Pictures\img43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t="80193" r="52428"/>
          <a:stretch>
            <a:fillRect/>
          </a:stretch>
        </p:blipFill>
        <p:spPr bwMode="auto">
          <a:xfrm>
            <a:off x="0" y="5488657"/>
            <a:ext cx="2805559" cy="1369343"/>
          </a:xfrm>
          <a:prstGeom prst="rect">
            <a:avLst/>
          </a:prstGeom>
          <a:noFill/>
        </p:spPr>
      </p:pic>
      <p:pic>
        <p:nvPicPr>
          <p:cNvPr id="108550" name="Picture 6" descr="C:\Users\User\Pictures\img43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549" r="4265" b="62510"/>
          <a:stretch>
            <a:fillRect/>
          </a:stretch>
        </p:blipFill>
        <p:spPr bwMode="auto">
          <a:xfrm>
            <a:off x="7599660" y="0"/>
            <a:ext cx="1544340" cy="2591892"/>
          </a:xfrm>
          <a:prstGeom prst="rect">
            <a:avLst/>
          </a:prstGeom>
          <a:noFill/>
        </p:spPr>
      </p:pic>
      <p:pic>
        <p:nvPicPr>
          <p:cNvPr id="108551" name="Picture 7" descr="C:\Users\User\Pictures\img435.jpg"/>
          <p:cNvPicPr>
            <a:picLocks noChangeAspect="1" noChangeArrowheads="1"/>
          </p:cNvPicPr>
          <p:nvPr/>
        </p:nvPicPr>
        <p:blipFill>
          <a:blip r:embed="rId4" cstate="print"/>
          <a:srcRect l="67107" t="42698" b="30222"/>
          <a:stretch>
            <a:fillRect/>
          </a:stretch>
        </p:blipFill>
        <p:spPr bwMode="auto">
          <a:xfrm>
            <a:off x="7204124" y="2780928"/>
            <a:ext cx="1939876" cy="1872208"/>
          </a:xfrm>
          <a:prstGeom prst="rect">
            <a:avLst/>
          </a:prstGeom>
          <a:noFill/>
        </p:spPr>
      </p:pic>
      <p:pic>
        <p:nvPicPr>
          <p:cNvPr id="108552" name="Picture 8" descr="C:\Users\User\Pictures\img435.jpg"/>
          <p:cNvPicPr>
            <a:picLocks noChangeAspect="1" noChangeArrowheads="1"/>
          </p:cNvPicPr>
          <p:nvPr/>
        </p:nvPicPr>
        <p:blipFill>
          <a:blip r:embed="rId4" cstate="print"/>
          <a:srcRect l="63444" t="72903" r="3589"/>
          <a:stretch>
            <a:fillRect/>
          </a:stretch>
        </p:blipFill>
        <p:spPr bwMode="auto">
          <a:xfrm>
            <a:off x="6948264" y="4725144"/>
            <a:ext cx="1944216" cy="187339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347864" y="692696"/>
            <a:ext cx="26649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Дельта Волги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7824" y="1412776"/>
            <a:ext cx="34250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Краснодарский край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51920" y="2204864"/>
            <a:ext cx="15458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Арктика 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60" y="3068960"/>
            <a:ext cx="4318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Черноморское побережье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07904" y="3645024"/>
            <a:ext cx="19915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Заполярье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75856" y="4725144"/>
            <a:ext cx="28017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Кавказские горы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75856" y="5589240"/>
            <a:ext cx="27016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Дальний Восток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1403648" y="980728"/>
            <a:ext cx="2160240" cy="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6444208" y="1772816"/>
            <a:ext cx="1008112" cy="1656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123728" y="2492896"/>
            <a:ext cx="165618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6300192" y="1700808"/>
            <a:ext cx="1800200" cy="144016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8" idx="1"/>
          </p:cNvCxnSpPr>
          <p:nvPr/>
        </p:nvCxnSpPr>
        <p:spPr>
          <a:xfrm>
            <a:off x="1907704" y="4293096"/>
            <a:ext cx="1368152" cy="155775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2195736" y="4221088"/>
            <a:ext cx="1440160" cy="15121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012160" y="5085184"/>
            <a:ext cx="1296144" cy="86409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680"/>
            <a:ext cx="8820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Использованные ресурсы:</a:t>
            </a:r>
          </a:p>
          <a:p>
            <a:pPr algn="ctr"/>
            <a:endParaRPr lang="ru-RU" sz="2400" b="1" dirty="0" smtClean="0"/>
          </a:p>
          <a:p>
            <a:pPr marL="342900" indent="-342900">
              <a:buAutoNum type="arabicPeriod"/>
            </a:pPr>
            <a:r>
              <a:rPr lang="ru-RU" sz="2400" dirty="0" err="1" smtClean="0"/>
              <a:t>Е.Запесочная</a:t>
            </a:r>
            <a:r>
              <a:rPr lang="ru-RU" sz="2400" dirty="0" smtClean="0"/>
              <a:t> «Мы живём в </a:t>
            </a:r>
            <a:r>
              <a:rPr lang="ru-RU" sz="2400" dirty="0"/>
              <a:t>Р</a:t>
            </a:r>
            <a:r>
              <a:rPr lang="ru-RU" sz="2400" dirty="0" smtClean="0"/>
              <a:t>оссии». М.: Изд. «</a:t>
            </a:r>
            <a:r>
              <a:rPr lang="ru-RU" sz="2400" dirty="0" err="1" smtClean="0"/>
              <a:t>Дорфа</a:t>
            </a:r>
            <a:r>
              <a:rPr lang="ru-RU" sz="2400" dirty="0" smtClean="0"/>
              <a:t>», 2014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hlinkClick r:id="rId2"/>
              </a:rPr>
              <a:t>https://yandex.ru/images/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140968"/>
            <a:ext cx="8403262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  <a:endParaRPr lang="ru-RU" sz="6600" b="1" cap="none" spc="0" dirty="0">
              <a:ln w="2857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Pictures\img409.jpg"/>
          <p:cNvPicPr>
            <a:picLocks noChangeAspect="1" noChangeArrowheads="1"/>
          </p:cNvPicPr>
          <p:nvPr/>
        </p:nvPicPr>
        <p:blipFill>
          <a:blip r:embed="rId2" cstate="print"/>
          <a:srcRect b="53906"/>
          <a:stretch>
            <a:fillRect/>
          </a:stretch>
        </p:blipFill>
        <p:spPr bwMode="auto">
          <a:xfrm>
            <a:off x="179512" y="548680"/>
            <a:ext cx="8683429" cy="5499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2094</Words>
  <Application>Microsoft Office PowerPoint</Application>
  <PresentationFormat>Экран (4:3)</PresentationFormat>
  <Paragraphs>178</Paragraphs>
  <Slides>86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Тема Office</vt:lpstr>
      <vt:lpstr>Интерактивное пособие по патриотическому воспитанию для детей старшего дошкольного возраста</vt:lpstr>
      <vt:lpstr>Цель: Формирование духовности, нравственно-патриотических чувств                      у детей дошкольного возраста.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книге Е.Запесочной</dc:title>
  <dc:creator>User</dc:creator>
  <cp:lastModifiedBy>User</cp:lastModifiedBy>
  <cp:revision>206</cp:revision>
  <dcterms:created xsi:type="dcterms:W3CDTF">2016-08-22T05:16:17Z</dcterms:created>
  <dcterms:modified xsi:type="dcterms:W3CDTF">2016-09-04T18:14:12Z</dcterms:modified>
</cp:coreProperties>
</file>