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3"/>
  </p:notesMasterIdLst>
  <p:sldIdLst>
    <p:sldId id="1151" r:id="rId2"/>
    <p:sldId id="1180" r:id="rId3"/>
    <p:sldId id="1182" r:id="rId4"/>
    <p:sldId id="1183" r:id="rId5"/>
    <p:sldId id="1171" r:id="rId6"/>
    <p:sldId id="1185" r:id="rId7"/>
    <p:sldId id="1184" r:id="rId8"/>
    <p:sldId id="1186" r:id="rId9"/>
    <p:sldId id="1179" r:id="rId10"/>
    <p:sldId id="1178" r:id="rId11"/>
    <p:sldId id="1176" r:id="rId12"/>
  </p:sldIdLst>
  <p:sldSz cx="7797800" cy="43815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E5F16A7-0C58-4EB6-8A84-6C34C4FD4C82}">
          <p14:sldIdLst>
            <p14:sldId id="1151"/>
            <p14:sldId id="1180"/>
            <p14:sldId id="1182"/>
            <p14:sldId id="1183"/>
            <p14:sldId id="1171"/>
            <p14:sldId id="1185"/>
            <p14:sldId id="1184"/>
            <p14:sldId id="1186"/>
            <p14:sldId id="1179"/>
            <p14:sldId id="1178"/>
            <p14:sldId id="11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380">
          <p15:clr>
            <a:srgbClr val="A4A3A4"/>
          </p15:clr>
        </p15:guide>
        <p15:guide id="2" pos="24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D8B"/>
    <a:srgbClr val="013497"/>
    <a:srgbClr val="112EA7"/>
    <a:srgbClr val="2525B1"/>
    <a:srgbClr val="003399"/>
    <a:srgbClr val="1230AE"/>
    <a:srgbClr val="102B9C"/>
    <a:srgbClr val="243AA8"/>
    <a:srgbClr val="2A41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86199" autoAdjust="0"/>
  </p:normalViewPr>
  <p:slideViewPr>
    <p:cSldViewPr>
      <p:cViewPr varScale="1">
        <p:scale>
          <a:sx n="93" d="100"/>
          <a:sy n="93" d="100"/>
        </p:scale>
        <p:origin x="-402" y="-90"/>
      </p:cViewPr>
      <p:guideLst>
        <p:guide orient="horz" pos="1380"/>
        <p:guide pos="24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4DCB-35F6-47E6-B046-8A3124B410E3}" type="datetimeFigureOut">
              <a:rPr lang="ru-RU" smtClean="0"/>
              <a:t>01.12.2023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3000"/>
            <a:ext cx="5489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57585-BC28-4EE9-BFFB-B3656F739C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444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657585-BC28-4EE9-BFFB-B3656F739C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495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02DC9FC-826B-4658-9364-527249E57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4725" y="717065"/>
            <a:ext cx="5848350" cy="1525411"/>
          </a:xfrm>
        </p:spPr>
        <p:txBody>
          <a:bodyPr anchor="b"/>
          <a:lstStyle>
            <a:lvl1pPr algn="ctr"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48C20E0-59C5-4081-96BD-F3EE3865D1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4725" y="2301302"/>
            <a:ext cx="5848350" cy="1057848"/>
          </a:xfrm>
        </p:spPr>
        <p:txBody>
          <a:bodyPr/>
          <a:lstStyle>
            <a:lvl1pPr marL="0" indent="0" algn="ctr">
              <a:buNone/>
              <a:defRPr sz="1533"/>
            </a:lvl1pPr>
            <a:lvl2pPr marL="292105" indent="0" algn="ctr">
              <a:buNone/>
              <a:defRPr sz="1278"/>
            </a:lvl2pPr>
            <a:lvl3pPr marL="584210" indent="0" algn="ctr">
              <a:buNone/>
              <a:defRPr sz="1150"/>
            </a:lvl3pPr>
            <a:lvl4pPr marL="876315" indent="0" algn="ctr">
              <a:buNone/>
              <a:defRPr sz="1022"/>
            </a:lvl4pPr>
            <a:lvl5pPr marL="1168420" indent="0" algn="ctr">
              <a:buNone/>
              <a:defRPr sz="1022"/>
            </a:lvl5pPr>
            <a:lvl6pPr marL="1460525" indent="0" algn="ctr">
              <a:buNone/>
              <a:defRPr sz="1022"/>
            </a:lvl6pPr>
            <a:lvl7pPr marL="1752630" indent="0" algn="ctr">
              <a:buNone/>
              <a:defRPr sz="1022"/>
            </a:lvl7pPr>
            <a:lvl8pPr marL="2044736" indent="0" algn="ctr">
              <a:buNone/>
              <a:defRPr sz="1022"/>
            </a:lvl8pPr>
            <a:lvl9pPr marL="2336841" indent="0" algn="ctr">
              <a:buNone/>
              <a:defRPr sz="102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5ECC646-FC0B-4822-AC8A-696A2E177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E200A3-9893-41BC-A0E9-C37DF400C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ED05D24-0F12-4D53-BF94-20898B649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2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0A644-2EA6-4F08-B86C-ADA5BBA93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BB7856E-1096-4F4F-A823-8700C6645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DCF877-A5BA-4414-81F6-3873D86BB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27A82E-A5F4-4B5C-9E26-65C4FCA0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0F5F6CC-EB98-4D17-972A-D274FD132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032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C0577D2F-1923-4C05-821E-525E12F716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580300" y="233274"/>
            <a:ext cx="1681401" cy="37131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3B98E17-FF5B-4721-85A3-AF3B6F8670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6099" y="233274"/>
            <a:ext cx="4946729" cy="37131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6EEA7CD-CB64-4D91-90E8-E60A848D5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1DA46D-D785-45CB-93D3-E245E37E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28D4121-DD58-4F45-AB76-12A1DE12A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5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08A405-2B76-448B-8BAF-D3237C6A5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3C8976-FD92-4E23-930B-F5CB94DB4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C83604A-8975-48F3-8DDA-341E074C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E33AED-85A5-4933-9BCE-DEEDD29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E87A7D2-33F8-4F03-B7A1-AEF5618DD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42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F2D63DB-E595-425D-95E0-8E38E9F45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037" y="1092333"/>
            <a:ext cx="6725603" cy="1822582"/>
          </a:xfrm>
        </p:spPr>
        <p:txBody>
          <a:bodyPr anchor="b"/>
          <a:lstStyle>
            <a:lvl1pPr>
              <a:defRPr sz="3833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844B346-6C3D-4FC9-BBD4-E8E42C9BF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2037" y="2932157"/>
            <a:ext cx="6725603" cy="958453"/>
          </a:xfrm>
        </p:spPr>
        <p:txBody>
          <a:bodyPr/>
          <a:lstStyle>
            <a:lvl1pPr marL="0" indent="0">
              <a:buNone/>
              <a:defRPr sz="1533">
                <a:solidFill>
                  <a:schemeClr val="tx1">
                    <a:tint val="75000"/>
                  </a:schemeClr>
                </a:solidFill>
              </a:defRPr>
            </a:lvl1pPr>
            <a:lvl2pPr marL="292105" indent="0">
              <a:buNone/>
              <a:defRPr sz="1278">
                <a:solidFill>
                  <a:schemeClr val="tx1">
                    <a:tint val="75000"/>
                  </a:schemeClr>
                </a:solidFill>
              </a:defRPr>
            </a:lvl2pPr>
            <a:lvl3pPr marL="584210" indent="0">
              <a:buNone/>
              <a:defRPr sz="1150">
                <a:solidFill>
                  <a:schemeClr val="tx1">
                    <a:tint val="75000"/>
                  </a:schemeClr>
                </a:solidFill>
              </a:defRPr>
            </a:lvl3pPr>
            <a:lvl4pPr marL="87631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4pPr>
            <a:lvl5pPr marL="116842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5pPr>
            <a:lvl6pPr marL="1460525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6pPr>
            <a:lvl7pPr marL="1752630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7pPr>
            <a:lvl8pPr marL="2044736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8pPr>
            <a:lvl9pPr marL="2336841" indent="0">
              <a:buNone/>
              <a:defRPr sz="10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2300E92-DDA0-433E-8E64-D971C0C8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0C512B2-0455-4F01-9CE3-CE5795F0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828A3B-0DE1-43BC-9AA8-843D86A5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247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771EF2-4808-46EA-A1AC-10AD5D883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31EE7DA-2CF6-4A74-AF3C-002A33F95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6099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93564B1-380C-4B96-A8EC-31F0EDAA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47636" y="1166371"/>
            <a:ext cx="3314065" cy="27800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2583CF-38FC-4F2E-BFD0-03C88C139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2F8F1E-0C98-4E0C-9FFA-39E65135E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1204550-B69A-4B67-9139-D8E795416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68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0A0BA-0CA3-4A5D-839D-A717E6871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4" y="233275"/>
            <a:ext cx="6725603" cy="846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293A3CB-DBA1-4AEF-BADB-F5AA85C22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115" y="1074076"/>
            <a:ext cx="3298835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55B906E-F5D5-4B1E-9E81-27D4C80A4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7115" y="1600465"/>
            <a:ext cx="3298835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BE29B6-25CA-41AD-8C78-34221D0BD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47636" y="1074076"/>
            <a:ext cx="3315081" cy="526388"/>
          </a:xfrm>
        </p:spPr>
        <p:txBody>
          <a:bodyPr anchor="b"/>
          <a:lstStyle>
            <a:lvl1pPr marL="0" indent="0">
              <a:buNone/>
              <a:defRPr sz="1533" b="1"/>
            </a:lvl1pPr>
            <a:lvl2pPr marL="292105" indent="0">
              <a:buNone/>
              <a:defRPr sz="1278" b="1"/>
            </a:lvl2pPr>
            <a:lvl3pPr marL="584210" indent="0">
              <a:buNone/>
              <a:defRPr sz="1150" b="1"/>
            </a:lvl3pPr>
            <a:lvl4pPr marL="876315" indent="0">
              <a:buNone/>
              <a:defRPr sz="1022" b="1"/>
            </a:lvl4pPr>
            <a:lvl5pPr marL="1168420" indent="0">
              <a:buNone/>
              <a:defRPr sz="1022" b="1"/>
            </a:lvl5pPr>
            <a:lvl6pPr marL="1460525" indent="0">
              <a:buNone/>
              <a:defRPr sz="1022" b="1"/>
            </a:lvl6pPr>
            <a:lvl7pPr marL="1752630" indent="0">
              <a:buNone/>
              <a:defRPr sz="1022" b="1"/>
            </a:lvl7pPr>
            <a:lvl8pPr marL="2044736" indent="0">
              <a:buNone/>
              <a:defRPr sz="1022" b="1"/>
            </a:lvl8pPr>
            <a:lvl9pPr marL="2336841" indent="0">
              <a:buNone/>
              <a:defRPr sz="102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13DDAC8-243A-4836-AB23-ADB639836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947636" y="1600465"/>
            <a:ext cx="3315081" cy="235404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04DD196-4250-4E01-B351-920AC4884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8115795-F801-4CF5-B856-D02905D14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9CBB026-8B1E-4044-9194-F51BD8D7A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D1FAA0-F493-4999-A6D1-7F742D1D8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960F2B1-CE0F-45C0-B2F5-C13B892B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EBE83EAF-92A1-4A2A-B108-6E8F29C85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CA15C73-C440-4F14-8DB3-C00F9A14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F89E312-64F7-47CE-991C-772B70EA1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96C050D-4AF0-4F9C-AEAD-8C7A86956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146330F-77C5-4A45-B8BE-F02353425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48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F612A04-AD20-45AD-ACC2-84DD5F081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C821D0A-6994-4567-BA0F-DCBFA3C2C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>
              <a:defRPr sz="2044"/>
            </a:lvl1pPr>
            <a:lvl2pPr>
              <a:defRPr sz="1789"/>
            </a:lvl2pPr>
            <a:lvl3pPr>
              <a:defRPr sz="1533"/>
            </a:lvl3pPr>
            <a:lvl4pPr>
              <a:defRPr sz="1278"/>
            </a:lvl4pPr>
            <a:lvl5pPr>
              <a:defRPr sz="1278"/>
            </a:lvl5pPr>
            <a:lvl6pPr>
              <a:defRPr sz="1278"/>
            </a:lvl6pPr>
            <a:lvl7pPr>
              <a:defRPr sz="1278"/>
            </a:lvl7pPr>
            <a:lvl8pPr>
              <a:defRPr sz="1278"/>
            </a:lvl8pPr>
            <a:lvl9pPr>
              <a:defRPr sz="127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4AC3A18-20CA-4CF1-8E25-63FE79CDA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2AF3A6-8108-469E-8D04-44CB4A4A4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CBB8655-D0E2-4516-8DAE-7A97A226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106BBB-427F-4EE5-9835-793DEE0F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783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DD1B1B-559D-43B0-A888-0F638FF41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115" y="292100"/>
            <a:ext cx="2514993" cy="1022350"/>
          </a:xfrm>
        </p:spPr>
        <p:txBody>
          <a:bodyPr anchor="b"/>
          <a:lstStyle>
            <a:lvl1pPr>
              <a:defRPr sz="204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A100C0EF-3ECE-4393-80B2-EF9217BF0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15081" y="630855"/>
            <a:ext cx="3947636" cy="3113705"/>
          </a:xfrm>
        </p:spPr>
        <p:txBody>
          <a:bodyPr/>
          <a:lstStyle>
            <a:lvl1pPr marL="0" indent="0">
              <a:buNone/>
              <a:defRPr sz="2044"/>
            </a:lvl1pPr>
            <a:lvl2pPr marL="292105" indent="0">
              <a:buNone/>
              <a:defRPr sz="1789"/>
            </a:lvl2pPr>
            <a:lvl3pPr marL="584210" indent="0">
              <a:buNone/>
              <a:defRPr sz="1533"/>
            </a:lvl3pPr>
            <a:lvl4pPr marL="876315" indent="0">
              <a:buNone/>
              <a:defRPr sz="1278"/>
            </a:lvl4pPr>
            <a:lvl5pPr marL="1168420" indent="0">
              <a:buNone/>
              <a:defRPr sz="1278"/>
            </a:lvl5pPr>
            <a:lvl6pPr marL="1460525" indent="0">
              <a:buNone/>
              <a:defRPr sz="1278"/>
            </a:lvl6pPr>
            <a:lvl7pPr marL="1752630" indent="0">
              <a:buNone/>
              <a:defRPr sz="1278"/>
            </a:lvl7pPr>
            <a:lvl8pPr marL="2044736" indent="0">
              <a:buNone/>
              <a:defRPr sz="1278"/>
            </a:lvl8pPr>
            <a:lvl9pPr marL="2336841" indent="0">
              <a:buNone/>
              <a:defRPr sz="1278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07D8F39-CF13-49F6-B225-F8E09BDC04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7115" y="1314450"/>
            <a:ext cx="2514993" cy="2435181"/>
          </a:xfrm>
        </p:spPr>
        <p:txBody>
          <a:bodyPr/>
          <a:lstStyle>
            <a:lvl1pPr marL="0" indent="0">
              <a:buNone/>
              <a:defRPr sz="1022"/>
            </a:lvl1pPr>
            <a:lvl2pPr marL="292105" indent="0">
              <a:buNone/>
              <a:defRPr sz="894"/>
            </a:lvl2pPr>
            <a:lvl3pPr marL="584210" indent="0">
              <a:buNone/>
              <a:defRPr sz="767"/>
            </a:lvl3pPr>
            <a:lvl4pPr marL="876315" indent="0">
              <a:buNone/>
              <a:defRPr sz="639"/>
            </a:lvl4pPr>
            <a:lvl5pPr marL="1168420" indent="0">
              <a:buNone/>
              <a:defRPr sz="639"/>
            </a:lvl5pPr>
            <a:lvl6pPr marL="1460525" indent="0">
              <a:buNone/>
              <a:defRPr sz="639"/>
            </a:lvl6pPr>
            <a:lvl7pPr marL="1752630" indent="0">
              <a:buNone/>
              <a:defRPr sz="639"/>
            </a:lvl7pPr>
            <a:lvl8pPr marL="2044736" indent="0">
              <a:buNone/>
              <a:defRPr sz="639"/>
            </a:lvl8pPr>
            <a:lvl9pPr marL="2336841" indent="0">
              <a:buNone/>
              <a:defRPr sz="63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358E2F0-7623-4A8E-9A03-4F806DD1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86A6BD7-50B1-4B4B-B582-B21AE89B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1DDFDBF-2E13-4CA4-82FA-D331297F8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68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1C16295-54A7-4B6A-9BC7-00F50DA24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099" y="233275"/>
            <a:ext cx="6725603" cy="84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241F5F-CCB9-413E-B21E-162FA1AD17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099" y="1166371"/>
            <a:ext cx="6725603" cy="278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10126-36D0-4CD9-B7F1-0424B05494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099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BE829-988C-4C79-A8DF-BE63EE263642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01.12.2023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D630FDA-D3A9-4105-A528-FBA66E5BB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83021" y="4061002"/>
            <a:ext cx="2631758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5D6414A-76E7-485C-8B44-8945F74D43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507196" y="4061002"/>
            <a:ext cx="1754505" cy="2332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46F1A-8BE1-4082-8BD2-03F06D71EDA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6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584210" rtl="0" eaLnBrk="1" latinLnBrk="0" hangingPunct="1">
        <a:lnSpc>
          <a:spcPct val="90000"/>
        </a:lnSpc>
        <a:spcBef>
          <a:spcPct val="0"/>
        </a:spcBef>
        <a:buNone/>
        <a:defRPr sz="28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6053" indent="-146053" algn="l" defTabSz="584210" rtl="0" eaLnBrk="1" latinLnBrk="0" hangingPunct="1">
        <a:lnSpc>
          <a:spcPct val="90000"/>
        </a:lnSpc>
        <a:spcBef>
          <a:spcPts val="639"/>
        </a:spcBef>
        <a:buFont typeface="Arial" panose="020B0604020202020204" pitchFamily="34" charset="0"/>
        <a:buChar char="•"/>
        <a:defRPr sz="1789" kern="1200">
          <a:solidFill>
            <a:schemeClr val="tx1"/>
          </a:solidFill>
          <a:latin typeface="+mn-lt"/>
          <a:ea typeface="+mn-ea"/>
          <a:cs typeface="+mn-cs"/>
        </a:defRPr>
      </a:lvl1pPr>
      <a:lvl2pPr marL="43815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3" kern="1200">
          <a:solidFill>
            <a:schemeClr val="tx1"/>
          </a:solidFill>
          <a:latin typeface="+mn-lt"/>
          <a:ea typeface="+mn-ea"/>
          <a:cs typeface="+mn-cs"/>
        </a:defRPr>
      </a:lvl2pPr>
      <a:lvl3pPr marL="73026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8" kern="1200">
          <a:solidFill>
            <a:schemeClr val="tx1"/>
          </a:solidFill>
          <a:latin typeface="+mn-lt"/>
          <a:ea typeface="+mn-ea"/>
          <a:cs typeface="+mn-cs"/>
        </a:defRPr>
      </a:lvl3pPr>
      <a:lvl4pPr marL="102236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31447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60657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89868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190788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482893" indent="-146053" algn="l" defTabSz="58421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1pPr>
      <a:lvl2pPr marL="29210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2pPr>
      <a:lvl3pPr marL="58421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3pPr>
      <a:lvl4pPr marL="87631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4pPr>
      <a:lvl5pPr marL="116842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5pPr>
      <a:lvl6pPr marL="1460525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6pPr>
      <a:lvl7pPr marL="1752630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7pPr>
      <a:lvl8pPr marL="2044736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8pPr>
      <a:lvl9pPr marL="2336841" algn="l" defTabSz="584210" rtl="0" eaLnBrk="1" latinLnBrk="0" hangingPunct="1">
        <a:defRPr sz="11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jpeg"/><Relationship Id="rId7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565907B-F6D4-4493-9337-0D427503BE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3" cy="179832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9A817C8-DF50-4F1A-9739-9794D46D9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76" y="174526"/>
            <a:ext cx="1987876" cy="13013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BD69AD5-8FAE-43CF-B60B-51645211D8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116" y="1586076"/>
            <a:ext cx="1789519" cy="201456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0AC8FF6-EC9C-4F09-8F67-0D9CE5E9CB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223" y="420245"/>
            <a:ext cx="1351081" cy="105562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192BD482-CF20-4C68-80BC-64F023AC00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92" y="389990"/>
            <a:ext cx="1080120" cy="94500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1FD3647-9CA0-40CA-8BA7-10F089EE05D7}"/>
              </a:ext>
            </a:extLst>
          </p:cNvPr>
          <p:cNvSpPr/>
          <p:nvPr/>
        </p:nvSpPr>
        <p:spPr>
          <a:xfrm>
            <a:off x="211703" y="1475867"/>
            <a:ext cx="4911333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/>
              <a:t>МАРАФОН </a:t>
            </a:r>
          </a:p>
          <a:p>
            <a:pPr algn="ctr"/>
            <a:r>
              <a:rPr lang="ru-RU" sz="1100" dirty="0"/>
              <a:t>ЛУЧШИХ ПЕДАГОГИЧЕСКИХ И ОБЩЕСТВЕННЫХ ПРАКТИК </a:t>
            </a:r>
          </a:p>
          <a:p>
            <a:pPr algn="ctr"/>
            <a:r>
              <a:rPr lang="ru-RU" sz="1100" dirty="0"/>
              <a:t>САМАРСКОЙ ОБЛАСТИ</a:t>
            </a:r>
          </a:p>
          <a:p>
            <a:pPr algn="ctr"/>
            <a:r>
              <a:rPr lang="ru-RU" sz="1200" dirty="0">
                <a:solidFill>
                  <a:srgbClr val="112EA7"/>
                </a:solidFill>
              </a:rPr>
              <a:t> </a:t>
            </a:r>
            <a:r>
              <a:rPr lang="ru-RU" sz="2400" b="1" dirty="0" smtClean="0">
                <a:solidFill>
                  <a:srgbClr val="112EA7"/>
                </a:solidFill>
              </a:rPr>
              <a:t>Особенности </a:t>
            </a:r>
            <a:r>
              <a:rPr lang="ru-RU" sz="2400" b="1" dirty="0">
                <a:solidFill>
                  <a:srgbClr val="112EA7"/>
                </a:solidFill>
              </a:rPr>
              <a:t>определения специальных  условий получения образования обучающихся с ОВЗ и инвалидностью на этапе поступления в профессиональную образовательную </a:t>
            </a:r>
            <a:r>
              <a:rPr lang="ru-RU" sz="2400" b="1" dirty="0" smtClean="0">
                <a:solidFill>
                  <a:srgbClr val="112EA7"/>
                </a:solidFill>
              </a:rPr>
              <a:t>организацию</a:t>
            </a: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97F602-2814-49FD-A6A1-4B201CB6764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9" y="279073"/>
            <a:ext cx="1337966" cy="133796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0635" r="8519" b="9407"/>
          <a:stretch/>
        </p:blipFill>
        <p:spPr>
          <a:xfrm>
            <a:off x="122326" y="1384585"/>
            <a:ext cx="827478" cy="827478"/>
          </a:xfrm>
          <a:prstGeom prst="rect">
            <a:avLst/>
          </a:prstGeom>
        </p:spPr>
      </p:pic>
      <p:sp>
        <p:nvSpPr>
          <p:cNvPr id="13" name="object 8"/>
          <p:cNvSpPr txBox="1"/>
          <p:nvPr/>
        </p:nvSpPr>
        <p:spPr>
          <a:xfrm>
            <a:off x="4546972" y="3558902"/>
            <a:ext cx="3185762" cy="623248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8890" indent="582295"/>
            <a:endParaRPr lang="ru-RU" sz="1200" b="1" i="1" spc="-75" dirty="0" smtClean="0">
              <a:solidFill>
                <a:schemeClr val="accent2">
                  <a:lumMod val="50000"/>
                </a:schemeClr>
              </a:solidFill>
              <a:latin typeface="Verdana"/>
              <a:cs typeface="Verdana"/>
            </a:endParaRPr>
          </a:p>
          <a:p>
            <a:pPr marL="12700" marR="8890" indent="582295"/>
            <a:r>
              <a:rPr lang="ru-RU" sz="1200" b="1" i="1" spc="-75" dirty="0" smtClean="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rPr>
              <a:t>Директор ГКУ СО «ЦДиКСО» </a:t>
            </a:r>
          </a:p>
          <a:p>
            <a:pPr marL="12700" marR="8890" indent="582295"/>
            <a:r>
              <a:rPr lang="ru-RU" sz="1200" b="1" i="1" spc="-75" dirty="0" smtClean="0">
                <a:solidFill>
                  <a:schemeClr val="accent2">
                    <a:lumMod val="50000"/>
                  </a:schemeClr>
                </a:solidFill>
                <a:latin typeface="Verdana"/>
                <a:cs typeface="Verdana"/>
              </a:rPr>
              <a:t>Белоглядова Ксения Сергеевна</a:t>
            </a:r>
            <a:endParaRPr sz="1200" b="1" dirty="0">
              <a:solidFill>
                <a:schemeClr val="accent2">
                  <a:lumMod val="50000"/>
                </a:schemeClr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493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658540" y="102518"/>
            <a:ext cx="53781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 диагностики и консультирования Самарской области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2050" name="Picture 2" descr="https://sun9-41.userapi.com/impg/lXIkLHUaZkZcP9bpJu0jnhtYWKMcOqJWGaunLg/98K43T8XqAE.jpg?size=1200x1600&amp;quality=95&amp;sign=48b1edd081d8c37eb465f1ab25099a5c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08" y="1304437"/>
            <a:ext cx="2040007" cy="272000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4" t="10635" r="8519" b="9407"/>
          <a:stretch/>
        </p:blipFill>
        <p:spPr>
          <a:xfrm>
            <a:off x="3682876" y="2867677"/>
            <a:ext cx="1299085" cy="1299085"/>
          </a:xfrm>
          <a:prstGeom prst="rect">
            <a:avLst/>
          </a:prstGeom>
        </p:spPr>
      </p:pic>
      <p:pic>
        <p:nvPicPr>
          <p:cNvPr id="2052" name="Picture 4" descr="https://sun9-77.userapi.com/impg/Qg-7DrQtKSbmw4kyoxfYBMcCkRdTAu_Re06RYA/zsJ_Vg-AyZk.jpg?size=373x807&amp;quality=96&amp;sign=db9e18111d7dc9000e472d996e92d5a7&amp;c_uniq_tag=aFKqrluwtRFjmdFOlmDN2zSo1sHF-ex9QZ9VYu0z4d0&amp;type=album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76"/>
          <a:stretch/>
        </p:blipFill>
        <p:spPr bwMode="auto">
          <a:xfrm>
            <a:off x="5830585" y="1467675"/>
            <a:ext cx="1550325" cy="25768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F:\Конференции 2023\Марафон лучших пед практик ИРО\TU3ylSBBus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820" y="990170"/>
            <a:ext cx="2151154" cy="1717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938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1263423" y="448196"/>
            <a:ext cx="45796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Сила во взаимодействии неравнодушных людей!</a:t>
            </a:r>
            <a:endParaRPr lang="ru-RU" sz="2000" b="1" dirty="0">
              <a:solidFill>
                <a:srgbClr val="01349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3074" name="Picture 2" descr="https://sun9-48.userapi.com/impg/lMcmtGWu_KtfGrlxV1n2WAQ-_cv0v-adbbf6KQ/mEu78d0YMrM.jpg?size=807x605&amp;quality=95&amp;sign=5ba67169e38209588bb30fc014b82bb5&amp;c_uniq_tag=ici0dDXvQQzmJDNphpPJbeOGxzQBpSr4wQcB-1S8EZ8&amp;type=album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68"/>
          <a:stretch/>
        </p:blipFill>
        <p:spPr bwMode="auto">
          <a:xfrm>
            <a:off x="154484" y="1448659"/>
            <a:ext cx="3431328" cy="221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s://sun9-80.userapi.com/impg/Fj4GMEYCZmlsdv8j8Qsw9xPgr6unCNFl4r-VbA/sKflbYgSRS0.jpg?size=1600x900&amp;quality=95&amp;sign=08b079f943cb731654f659aaf81319df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801" y="1448659"/>
            <a:ext cx="3943205" cy="2218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21107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598746" y="143286"/>
            <a:ext cx="5532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Правовые гарантии получения образования обучающимися с ОВЗ</a:t>
            </a:r>
            <a:endParaRPr 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700755" y="1252626"/>
            <a:ext cx="6768752" cy="277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8524" rIns="0" bIns="0" rtlCol="0">
            <a:spAutoFit/>
          </a:bodyPr>
          <a:lstStyle/>
          <a:p>
            <a:pPr marL="113660" algn="just" fontAlgn="base">
              <a:spcBef>
                <a:spcPct val="0"/>
              </a:spcBef>
              <a:spcAft>
                <a:spcPct val="0"/>
              </a:spcAft>
            </a:pPr>
            <a:r>
              <a:rPr spc="-249" baseline="-5314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Получение образования обучающимися с ограниченными возможностями здоровья (ОВЗ) гарантировано ст.79 «Закона об образовании в Российской Федерации» №273-ФЗ</a:t>
            </a:r>
          </a:p>
          <a:p>
            <a:pPr marL="11366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11366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Инклюзивное образование –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возможностей.</a:t>
            </a:r>
          </a:p>
          <a:p>
            <a:pPr marL="11366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(п.27 ст.2 того же Федерального закона №273-ФЗ)</a:t>
            </a:r>
            <a:endParaRPr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77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598746" y="143286"/>
            <a:ext cx="553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Цели и задачи ПМПК</a:t>
            </a:r>
            <a:endParaRPr lang="ru-RU" sz="20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730548" y="702295"/>
            <a:ext cx="6768752" cy="3609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8524" rIns="0" bIns="0" rtlCol="0">
            <a:spAutoFit/>
          </a:bodyPr>
          <a:lstStyle/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spc="-249" baseline="-5314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выявление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особой категории обучающихся,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их возможностей к обучению,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специальных условий получения образования,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разработка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них оптимального образовательного и реабилитационного маршрута, </a:t>
            </a:r>
          </a:p>
          <a:p>
            <a:pPr marL="113660" algn="just" fontAlgn="base">
              <a:spcBef>
                <a:spcPct val="0"/>
              </a:spcBef>
              <a:spcAft>
                <a:spcPct val="0"/>
              </a:spcAft>
            </a:pPr>
            <a:r>
              <a:rPr lang="ru-RU" u="sng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Кроме </a:t>
            </a:r>
            <a:r>
              <a:rPr lang="ru-RU" u="sng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того (в </a:t>
            </a:r>
            <a:r>
              <a:rPr lang="ru-RU" u="sng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рамках своей </a:t>
            </a:r>
            <a:r>
              <a:rPr lang="ru-RU" u="sng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компетенции)</a:t>
            </a: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включение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обучающегося с ОВЗ в образовательный процесс, </a:t>
            </a:r>
            <a:endParaRPr lang="ru-RU" dirty="0" smtClean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дальнейшее сопровождение,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динамическое наблюдение,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внесение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корректировок в заключение в случае </a:t>
            </a: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необходимости</a:t>
            </a:r>
            <a:endParaRPr lang="ru-RU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8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621163" y="305532"/>
            <a:ext cx="553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Задачи Центральной ПМПК: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730548" y="1202951"/>
            <a:ext cx="6636950" cy="16706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8524" rIns="0" bIns="0" rtlCol="0">
            <a:spAutoFit/>
          </a:bodyPr>
          <a:lstStyle/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spc="-249" baseline="-5314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координация и организационно-методическое обеспечение деятельности территориальных ПМПК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проведение обследования </a:t>
            </a: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направлению территориальной ПМПК в сложных и спорных случаях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обжалование </a:t>
            </a:r>
            <a:r>
              <a:rPr lang="ru-RU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заключения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территориальной ПМПК</a:t>
            </a:r>
          </a:p>
        </p:txBody>
      </p:sp>
    </p:spTree>
    <p:extLst>
      <p:ext uri="{BB962C8B-B14F-4D97-AF65-F5344CB8AC3E}">
        <p14:creationId xmlns:p14="http://schemas.microsoft.com/office/powerpoint/2010/main" val="25588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772936" y="30510"/>
            <a:ext cx="5479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1349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Психолого-медико-педагогические комиссии Самарской области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707" y="30510"/>
            <a:ext cx="1194145" cy="933005"/>
          </a:xfrm>
          <a:prstGeom prst="rect">
            <a:avLst/>
          </a:prstGeom>
        </p:spPr>
      </p:pic>
      <p:grpSp>
        <p:nvGrpSpPr>
          <p:cNvPr id="10" name="Группа 60"/>
          <p:cNvGrpSpPr/>
          <p:nvPr/>
        </p:nvGrpSpPr>
        <p:grpSpPr>
          <a:xfrm>
            <a:off x="2475042" y="2088257"/>
            <a:ext cx="1657558" cy="880071"/>
            <a:chOff x="449355" y="2152459"/>
            <a:chExt cx="1793589" cy="11209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449355" y="2152459"/>
              <a:ext cx="1793589" cy="1120993"/>
            </a:xfrm>
            <a:prstGeom prst="roundRect">
              <a:avLst>
                <a:gd name="adj" fmla="val 10000"/>
              </a:avLst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Скругленный прямоугольник 4"/>
            <p:cNvSpPr/>
            <p:nvPr/>
          </p:nvSpPr>
          <p:spPr>
            <a:xfrm>
              <a:off x="482188" y="2185291"/>
              <a:ext cx="1727923" cy="936671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1D1D8B"/>
                  </a:solidFill>
                  <a:latin typeface="+mj-lt"/>
                </a:rPr>
                <a:t>1</a:t>
              </a: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0</a:t>
              </a:r>
              <a:r>
                <a:rPr lang="en-US" sz="1400" b="1" dirty="0">
                  <a:solidFill>
                    <a:srgbClr val="1D1D8B"/>
                  </a:solidFill>
                  <a:latin typeface="+mj-lt"/>
                </a:rPr>
                <a:t> </a:t>
              </a: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ТПМПК</a:t>
              </a:r>
            </a:p>
          </p:txBody>
        </p:sp>
      </p:grpSp>
      <p:grpSp>
        <p:nvGrpSpPr>
          <p:cNvPr id="16" name="Группа 56"/>
          <p:cNvGrpSpPr/>
          <p:nvPr/>
        </p:nvGrpSpPr>
        <p:grpSpPr>
          <a:xfrm>
            <a:off x="2487263" y="1502660"/>
            <a:ext cx="1633117" cy="511659"/>
            <a:chOff x="449355" y="2152459"/>
            <a:chExt cx="1793589" cy="11209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449355" y="2152459"/>
              <a:ext cx="1793589" cy="1120993"/>
            </a:xfrm>
            <a:prstGeom prst="roundRect">
              <a:avLst>
                <a:gd name="adj" fmla="val 10000"/>
              </a:avLst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482188" y="2185291"/>
              <a:ext cx="1727923" cy="936671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b="1" dirty="0">
                  <a:solidFill>
                    <a:srgbClr val="1D1D8B"/>
                  </a:solidFill>
                  <a:latin typeface="+mj-lt"/>
                </a:rPr>
                <a:t>12 </a:t>
              </a: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ТПМПК</a:t>
              </a:r>
            </a:p>
          </p:txBody>
        </p:sp>
      </p:grpSp>
      <p:grpSp>
        <p:nvGrpSpPr>
          <p:cNvPr id="19" name="Группа 4"/>
          <p:cNvGrpSpPr/>
          <p:nvPr/>
        </p:nvGrpSpPr>
        <p:grpSpPr>
          <a:xfrm>
            <a:off x="4474964" y="963515"/>
            <a:ext cx="3175501" cy="3256234"/>
            <a:chOff x="1754608" y="311297"/>
            <a:chExt cx="6039007" cy="6192463"/>
          </a:xfrm>
        </p:grpSpPr>
        <p:pic>
          <p:nvPicPr>
            <p:cNvPr id="20" name="Picture 10" descr="https://maps-rf.ru/samarskaja-oblast/images/samarskaya-oblast-rajony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05" t="1894" r="3810" b="2555"/>
            <a:stretch/>
          </p:blipFill>
          <p:spPr bwMode="auto">
            <a:xfrm>
              <a:off x="1754608" y="311297"/>
              <a:ext cx="6039007" cy="6192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542" y="2048252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8" y="3576158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4331222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953690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625592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953" y="3044600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3573016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8232" y="1556792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8802" y="2158626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6201" y="3251255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3240234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9439" y="1445588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0698" y="2221400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541" y="2625592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2151" y="3251255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4088" y="5373216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2239" y="2221506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6209" y="3213620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2853" y="3240234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459" y="3195484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216" y="2190714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4" descr="https://cdn.pixabay.com/photo/2014/04/03/10/03/google-309739_1280.pn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8F3DF"/>
                </a:clrFrom>
                <a:clrTo>
                  <a:srgbClr val="F8F3D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2132856"/>
              <a:ext cx="233303" cy="377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730617" y="699339"/>
            <a:ext cx="1557743" cy="1287012"/>
            <a:chOff x="958" y="5824"/>
            <a:chExt cx="2241987" cy="186638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4" name="Скругленный прямоугольник 43"/>
            <p:cNvSpPr/>
            <p:nvPr/>
          </p:nvSpPr>
          <p:spPr>
            <a:xfrm>
              <a:off x="958" y="5824"/>
              <a:ext cx="2241987" cy="186638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кругленный прямоугольник 4"/>
            <p:cNvSpPr/>
            <p:nvPr/>
          </p:nvSpPr>
          <p:spPr>
            <a:xfrm>
              <a:off x="55623" y="60489"/>
              <a:ext cx="2132657" cy="175705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300" b="1" dirty="0">
                  <a:latin typeface="+mj-lt"/>
                </a:rPr>
                <a:t>Министерство социально-демографической и семейной политики Самарской области</a:t>
              </a:r>
            </a:p>
          </p:txBody>
        </p:sp>
      </p:grpSp>
      <p:grpSp>
        <p:nvGrpSpPr>
          <p:cNvPr id="46" name="Группа 47"/>
          <p:cNvGrpSpPr/>
          <p:nvPr/>
        </p:nvGrpSpPr>
        <p:grpSpPr>
          <a:xfrm>
            <a:off x="736365" y="2088257"/>
            <a:ext cx="1557743" cy="926777"/>
            <a:chOff x="958" y="5824"/>
            <a:chExt cx="2241987" cy="186638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7" name="Скругленный прямоугольник 46"/>
            <p:cNvSpPr/>
            <p:nvPr/>
          </p:nvSpPr>
          <p:spPr>
            <a:xfrm>
              <a:off x="958" y="5824"/>
              <a:ext cx="2241987" cy="186638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8" name="Скругленный прямоугольник 4"/>
            <p:cNvSpPr/>
            <p:nvPr/>
          </p:nvSpPr>
          <p:spPr>
            <a:xfrm>
              <a:off x="55623" y="60489"/>
              <a:ext cx="2132657" cy="175705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200" b="1" dirty="0">
                  <a:latin typeface="+mj-lt"/>
                </a:rPr>
                <a:t>Министерство образования и науки Самарской области</a:t>
              </a:r>
            </a:p>
          </p:txBody>
        </p:sp>
      </p:grpSp>
      <p:grpSp>
        <p:nvGrpSpPr>
          <p:cNvPr id="49" name="Группа 53"/>
          <p:cNvGrpSpPr/>
          <p:nvPr/>
        </p:nvGrpSpPr>
        <p:grpSpPr>
          <a:xfrm>
            <a:off x="2465048" y="738396"/>
            <a:ext cx="1655332" cy="699334"/>
            <a:chOff x="449355" y="2152459"/>
            <a:chExt cx="1793589" cy="11209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449355" y="2152459"/>
              <a:ext cx="1793589" cy="1120993"/>
            </a:xfrm>
            <a:prstGeom prst="roundRect">
              <a:avLst>
                <a:gd name="adj" fmla="val 10000"/>
              </a:avLst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Скругленный прямоугольник 4"/>
            <p:cNvSpPr/>
            <p:nvPr/>
          </p:nvSpPr>
          <p:spPr>
            <a:xfrm>
              <a:off x="482188" y="2185292"/>
              <a:ext cx="1727923" cy="1055327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Центральная ПМПК</a:t>
              </a:r>
            </a:p>
          </p:txBody>
        </p:sp>
      </p:grpSp>
      <p:grpSp>
        <p:nvGrpSpPr>
          <p:cNvPr id="52" name="Группа 63"/>
          <p:cNvGrpSpPr/>
          <p:nvPr/>
        </p:nvGrpSpPr>
        <p:grpSpPr>
          <a:xfrm>
            <a:off x="2512094" y="3208815"/>
            <a:ext cx="1621322" cy="738048"/>
            <a:chOff x="449355" y="2152459"/>
            <a:chExt cx="1793589" cy="1120993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3" name="Скругленный прямоугольник 52"/>
            <p:cNvSpPr/>
            <p:nvPr/>
          </p:nvSpPr>
          <p:spPr>
            <a:xfrm>
              <a:off x="449355" y="2152459"/>
              <a:ext cx="1793589" cy="1120993"/>
            </a:xfrm>
            <a:prstGeom prst="roundRect">
              <a:avLst>
                <a:gd name="adj" fmla="val 10000"/>
              </a:avLst>
            </a:prstGeom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4" name="Скругленный прямоугольник 4"/>
            <p:cNvSpPr/>
            <p:nvPr/>
          </p:nvSpPr>
          <p:spPr>
            <a:xfrm>
              <a:off x="482188" y="2185291"/>
              <a:ext cx="1727923" cy="936671"/>
            </a:xfrm>
            <a:prstGeom prst="rect">
              <a:avLst/>
            </a:prstGeom>
            <a:sp3d z="-300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4</a:t>
              </a:r>
              <a:r>
                <a:rPr lang="en-US" sz="1400" b="1" dirty="0">
                  <a:solidFill>
                    <a:srgbClr val="1D1D8B"/>
                  </a:solidFill>
                  <a:latin typeface="+mj-lt"/>
                </a:rPr>
                <a:t> </a:t>
              </a:r>
              <a:r>
                <a:rPr lang="ru-RU" sz="1400" b="1" dirty="0">
                  <a:solidFill>
                    <a:srgbClr val="1D1D8B"/>
                  </a:solidFill>
                  <a:latin typeface="+mj-lt"/>
                </a:rPr>
                <a:t>ТПМПК</a:t>
              </a:r>
            </a:p>
          </p:txBody>
        </p:sp>
      </p:grpSp>
      <p:grpSp>
        <p:nvGrpSpPr>
          <p:cNvPr id="55" name="Группа 47"/>
          <p:cNvGrpSpPr/>
          <p:nvPr/>
        </p:nvGrpSpPr>
        <p:grpSpPr>
          <a:xfrm>
            <a:off x="736364" y="3114450"/>
            <a:ext cx="1557743" cy="926777"/>
            <a:chOff x="958" y="5824"/>
            <a:chExt cx="2241987" cy="1866387"/>
          </a:xfrm>
          <a:solidFill>
            <a:srgbClr val="00206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958" y="5824"/>
              <a:ext cx="2241987" cy="1866387"/>
            </a:xfrm>
            <a:prstGeom prst="roundRect">
              <a:avLst>
                <a:gd name="adj" fmla="val 10000"/>
              </a:avLst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Скругленный прямоугольник 4"/>
            <p:cNvSpPr/>
            <p:nvPr/>
          </p:nvSpPr>
          <p:spPr>
            <a:xfrm>
              <a:off x="55623" y="60489"/>
              <a:ext cx="2132657" cy="1757057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4290" tIns="22860" rIns="34290" bIns="22860" numCol="1" spcCol="1270" anchor="ctr" anchorCtr="0">
              <a:noAutofit/>
            </a:bodyPr>
            <a:lstStyle/>
            <a:p>
              <a:pPr algn="ctr" defTabSz="608956">
                <a:spcBef>
                  <a:spcPct val="0"/>
                </a:spcBef>
              </a:pPr>
              <a:r>
                <a:rPr lang="ru-RU" sz="1200" b="1" dirty="0">
                  <a:latin typeface="+mj-lt"/>
                </a:rPr>
                <a:t>Департамент образования Администрации </a:t>
              </a:r>
              <a:endParaRPr lang="ru-RU" sz="1200" b="1" dirty="0" smtClean="0">
                <a:latin typeface="+mj-lt"/>
              </a:endParaRPr>
            </a:p>
            <a:p>
              <a:pPr algn="ctr" defTabSz="608956">
                <a:spcBef>
                  <a:spcPct val="0"/>
                </a:spcBef>
              </a:pPr>
              <a:r>
                <a:rPr lang="ru-RU" sz="1200" b="1" dirty="0" err="1" smtClean="0">
                  <a:latin typeface="+mj-lt"/>
                </a:rPr>
                <a:t>г.о</a:t>
              </a:r>
              <a:r>
                <a:rPr lang="ru-RU" sz="1200" b="1" dirty="0">
                  <a:latin typeface="+mj-lt"/>
                </a:rPr>
                <a:t>. Самара</a:t>
              </a:r>
            </a:p>
          </p:txBody>
        </p:sp>
      </p:grpSp>
      <p:pic>
        <p:nvPicPr>
          <p:cNvPr id="58" name="Picture 4" descr="https://cdn.pixabay.com/photo/2014/04/03/10/03/google-309739_128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375" y="2362879"/>
            <a:ext cx="233303" cy="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https://cdn.pixabay.com/photo/2014/04/03/10/03/google-309739_128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61" y="1542644"/>
            <a:ext cx="233303" cy="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https://cdn.pixabay.com/photo/2014/04/03/10/03/google-309739_128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38800"/>
            <a:ext cx="233303" cy="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 descr="https://adonius.club/uploads/posts/2022-01/1642499580_28-adonius-club-p-znachok-geolokatsii-na-prozrachnom-fone-29.png"/>
          <p:cNvPicPr>
            <a:picLocks noChangeAspect="1" noChangeArrowheads="1"/>
          </p:cNvPicPr>
          <p:nvPr/>
        </p:nvPicPr>
        <p:blipFill>
          <a:blip r:embed="rId9" cstate="print"/>
          <a:srcRect r="41020" b="5882"/>
          <a:stretch>
            <a:fillRect/>
          </a:stretch>
        </p:blipFill>
        <p:spPr bwMode="auto">
          <a:xfrm>
            <a:off x="4186931" y="862603"/>
            <a:ext cx="338190" cy="450920"/>
          </a:xfrm>
          <a:prstGeom prst="rect">
            <a:avLst/>
          </a:prstGeom>
          <a:noFill/>
        </p:spPr>
      </p:pic>
      <p:pic>
        <p:nvPicPr>
          <p:cNvPr id="62" name="Picture 4" descr="https://cdn.pixabay.com/photo/2014/04/03/10/03/google-309739_1280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661" y="3410823"/>
            <a:ext cx="233303" cy="37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4" descr="https://adonius.club/uploads/posts/2022-01/1642499580_28-adonius-club-p-znachok-geolokatsii-na-prozrachnom-fone-29.png"/>
          <p:cNvPicPr>
            <a:picLocks noChangeAspect="1" noChangeArrowheads="1"/>
          </p:cNvPicPr>
          <p:nvPr/>
        </p:nvPicPr>
        <p:blipFill>
          <a:blip r:embed="rId9" cstate="print"/>
          <a:srcRect r="41020" b="5882"/>
          <a:stretch>
            <a:fillRect/>
          </a:stretch>
        </p:blipFill>
        <p:spPr bwMode="auto">
          <a:xfrm>
            <a:off x="5947806" y="2311509"/>
            <a:ext cx="249964" cy="2678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818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621163" y="305532"/>
            <a:ext cx="5532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Контакты </a:t>
            </a:r>
            <a:r>
              <a:rPr lang="ru-RU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Центральной ПМПК: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730548" y="1411606"/>
            <a:ext cx="6422727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Руководители Центральной ПМПК</a:t>
            </a:r>
            <a:endParaRPr lang="en-US" sz="1600" b="1" dirty="0" smtClean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b="1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Белоглядова Ксения Сергеевна 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8(846)959-46-47</a:t>
            </a:r>
            <a:endParaRPr lang="en-US" sz="1600" dirty="0" smtClean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Лаухина </a:t>
            </a: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Елена 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Викентьевна              8(846)956-84-22</a:t>
            </a:r>
            <a:endParaRPr lang="ru-RU" sz="1600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Егунькина </a:t>
            </a: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Анна 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Николаевна</a:t>
            </a:r>
            <a:endParaRPr lang="en-US" sz="1600" dirty="0" smtClean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ru-RU" sz="1600" dirty="0" smtClean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E-mail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ocdk@mail.ru</a:t>
            </a:r>
            <a:endParaRPr lang="ru-RU" sz="1600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1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598746" y="143286"/>
            <a:ext cx="560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Специальные  условия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получения образования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370508" y="1077941"/>
            <a:ext cx="7128792" cy="2963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8524" rIns="0" bIns="0" rtlCol="0">
            <a:spAutoFit/>
          </a:bodyPr>
          <a:lstStyle/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бразовательная программа</a:t>
            </a:r>
            <a:endParaRPr lang="ru-RU" sz="1600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методы обучения, технологии, специальные 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учебники</a:t>
            </a:r>
            <a:r>
              <a:rPr lang="ru-RU" sz="1600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пособия;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специальные технические средства обучения коллективного и индивидуального пользования (напр., звукоусиливающая аппаратура, бегущая строка, лупы),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предоставление помощи сурдопедагога, тифлопедагога, ассистента, </a:t>
            </a:r>
            <a:r>
              <a:rPr lang="ru-RU" sz="1600" dirty="0" err="1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тьютора</a:t>
            </a: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обеспечение доступа в здания организаций, осуществляющих образовательную деятельность, наличие пандусов, подъемников, поручней, отдельных аудиторий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 другие </a:t>
            </a:r>
          </a:p>
        </p:txBody>
      </p:sp>
    </p:spTree>
    <p:extLst>
      <p:ext uri="{BB962C8B-B14F-4D97-AF65-F5344CB8AC3E}">
        <p14:creationId xmlns:p14="http://schemas.microsoft.com/office/powerpoint/2010/main" val="259499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598746" y="143286"/>
            <a:ext cx="5604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Категории обучающихся, которые могут иметь статус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обучающийся с 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ОВЗ»</a:t>
            </a:r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sp>
        <p:nvSpPr>
          <p:cNvPr id="15" name="object 2"/>
          <p:cNvSpPr txBox="1"/>
          <p:nvPr/>
        </p:nvSpPr>
        <p:spPr>
          <a:xfrm>
            <a:off x="373571" y="1242151"/>
            <a:ext cx="6837698" cy="2778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8524" rIns="0" bIns="0" rtlCol="0">
            <a:spAutoFit/>
          </a:bodyPr>
          <a:lstStyle/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spc="-249" baseline="-53140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нарушением слуха (глухие, слабослышащие, позднооглохшие)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нарушением зрения (слепые, слабовидящие) 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тяжелыми нарушениями речи </a:t>
            </a:r>
            <a:r>
              <a:rPr lang="ru-RU" b="1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(не реализуется на уровне СПО)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нарушениями опорно-двигательного аппарата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задержкой психического развития </a:t>
            </a:r>
            <a:r>
              <a:rPr lang="ru-RU" b="1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(не реализуется на уровне СПО)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расстройствами аутистического спектра</a:t>
            </a:r>
          </a:p>
          <a:p>
            <a:pPr marL="399410" indent="-285750" algn="just" fontAlgn="base"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лица с интеллектуальными нарушениями </a:t>
            </a:r>
          </a:p>
        </p:txBody>
      </p:sp>
    </p:spTree>
    <p:extLst>
      <p:ext uri="{BB962C8B-B14F-4D97-AF65-F5344CB8AC3E}">
        <p14:creationId xmlns:p14="http://schemas.microsoft.com/office/powerpoint/2010/main" val="380473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5400000">
            <a:off x="401093" y="2909556"/>
            <a:ext cx="1080120" cy="100811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>
            <a:off x="677797" y="3539647"/>
            <a:ext cx="537550" cy="432048"/>
          </a:xfrm>
          <a:prstGeom prst="triangl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7783EAE-ADD4-457B-AC1A-38C365B4DE41}"/>
              </a:ext>
            </a:extLst>
          </p:cNvPr>
          <p:cNvSpPr txBox="1"/>
          <p:nvPr/>
        </p:nvSpPr>
        <p:spPr>
          <a:xfrm>
            <a:off x="472503" y="233476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Подзаголовок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A221D8C-6359-470D-9B4F-57CC5F3ED2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23"/>
            <a:ext cx="572517" cy="22670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035B50F-3E52-42DD-B9DB-E0C13853DD63}"/>
              </a:ext>
            </a:extLst>
          </p:cNvPr>
          <p:cNvSpPr txBox="1"/>
          <p:nvPr/>
        </p:nvSpPr>
        <p:spPr>
          <a:xfrm>
            <a:off x="605361" y="138541"/>
            <a:ext cx="6422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1D1D8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Совместные мероприятия с ЦПО </a:t>
            </a:r>
            <a:endParaRPr lang="ru-RU" sz="1600" b="1" dirty="0">
              <a:solidFill>
                <a:srgbClr val="1D1D8B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09938D9-AF83-45BD-89EA-4507F121BA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661" y="30510"/>
            <a:ext cx="1728192" cy="1350265"/>
          </a:xfrm>
          <a:prstGeom prst="rect">
            <a:avLst/>
          </a:prstGeom>
        </p:spPr>
      </p:pic>
      <p:pic>
        <p:nvPicPr>
          <p:cNvPr id="1026" name="Picture 2" descr="https://sun9-52.userapi.com/impg/1oZH5DQvowPFaZFXYcperoNCG-7M64qUcK5-FA/QX76tV-qBcY.jpg?size=1600x1200&amp;quality=95&amp;sign=10ee3cc640b2818d07d5511f37d0993d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33"/>
          <a:stretch/>
        </p:blipFill>
        <p:spPr bwMode="auto">
          <a:xfrm>
            <a:off x="432799" y="705642"/>
            <a:ext cx="2748546" cy="142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61.userapi.com/impg/391ueukitC2uwFOSYaQs6ABPmTd4zyh7EJTkrg/R3WqRnfzih8.jpg?size=2560x1707&amp;quality=95&amp;sign=b87a3cb07aa6df6cc1880295ebac2f93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6"/>
          <a:stretch/>
        </p:blipFill>
        <p:spPr bwMode="auto">
          <a:xfrm>
            <a:off x="3286174" y="701750"/>
            <a:ext cx="2716927" cy="143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11.userapi.com/impg/GYInItKFtYtzejGY71HYxdvuIJUXRKG7aCSwoA/sRWZUs3HW-U.jpg?size=2560x1182&amp;quality=95&amp;sign=8726b5272a2c1dfcfa4c33d11f4ecfbc&amp;type=album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6" r="12027"/>
          <a:stretch/>
        </p:blipFill>
        <p:spPr bwMode="auto">
          <a:xfrm>
            <a:off x="172243" y="2692623"/>
            <a:ext cx="2381683" cy="131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un9-20.userapi.com/impg/VXg5nOrNB_5cZqAsAC59Zedk2jaMVePBpNXTPg/tEnKms8HfuM.jpg?size=1600x1201&amp;quality=95&amp;sign=56ab4e235c7b87ff6c62aab127b30037&amp;type=album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74"/>
          <a:stretch/>
        </p:blipFill>
        <p:spPr bwMode="auto">
          <a:xfrm>
            <a:off x="2654250" y="2273205"/>
            <a:ext cx="2766097" cy="1222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un9-28.userapi.com/impg/Uu2A3vQAX3ObUDPVWycfPqjlzZLKBCoKdSwxMQ/6gYETi0aFbg.jpg?size=2560x1707&amp;quality=96&amp;sign=deb4daa72512e58500d09c9cc0e4f210&amp;type=album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5" y="2692623"/>
            <a:ext cx="2163093" cy="1442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8069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0"/>
  <p:tag name="AS_OS" val="Unix 5.15.0.1041"/>
  <p:tag name="AS_RELEASE_DATE" val="2023.05.14"/>
  <p:tag name="AS_TITLE" val="Aspose.Slides for .NET Standard 2.0"/>
  <p:tag name="AS_VERSION" val="23.5"/>
</p:tagLst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1842</TotalTime>
  <Words>402</Words>
  <Application>Microsoft Office PowerPoint</Application>
  <PresentationFormat>Произвольный</PresentationFormat>
  <Paragraphs>73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4_Тема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СИПКРО</dc:creator>
  <cp:lastModifiedBy>User</cp:lastModifiedBy>
  <cp:revision>212</cp:revision>
  <cp:lastPrinted>2023-08-29T08:22:54Z</cp:lastPrinted>
  <dcterms:created xsi:type="dcterms:W3CDTF">2023-08-29T08:22:54Z</dcterms:created>
  <dcterms:modified xsi:type="dcterms:W3CDTF">2023-12-01T05:13:46Z</dcterms:modified>
</cp:coreProperties>
</file>