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256" r:id="rId3"/>
    <p:sldId id="285" r:id="rId4"/>
    <p:sldId id="259" r:id="rId5"/>
    <p:sldId id="286" r:id="rId6"/>
    <p:sldId id="261" r:id="rId7"/>
    <p:sldId id="263" r:id="rId8"/>
    <p:sldId id="262" r:id="rId9"/>
    <p:sldId id="266" r:id="rId10"/>
    <p:sldId id="267" r:id="rId11"/>
    <p:sldId id="268" r:id="rId12"/>
    <p:sldId id="269" r:id="rId13"/>
    <p:sldId id="270" r:id="rId14"/>
    <p:sldId id="287" r:id="rId15"/>
    <p:sldId id="272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88761" autoAdjust="0"/>
  </p:normalViewPr>
  <p:slideViewPr>
    <p:cSldViewPr>
      <p:cViewPr varScale="1">
        <p:scale>
          <a:sx n="38" d="100"/>
          <a:sy n="38" d="100"/>
        </p:scale>
        <p:origin x="-141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EB9E-BFD2-443D-91CB-E66C7031B23C}" type="datetimeFigureOut">
              <a:rPr lang="ru-RU" smtClean="0"/>
              <a:t>04.12.2021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06FED-A477-408D-B57E-2D228D0BE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237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4DF3609-B276-4E08-A838-8803F9590290}" type="slidenum">
              <a:rPr lang="ru-RU"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66CAE-3DF9-4DB3-818E-F4B4435A43DA}" type="datetimeFigureOut">
              <a:rPr lang="ru-RU"/>
              <a:pPr>
                <a:defRPr/>
              </a:pPr>
              <a:t>04.12.2021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8AEB57-564E-47D6-89DE-8DB887E91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73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73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2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7" Type="http://schemas.openxmlformats.org/officeDocument/2006/relationships/image" Target="../media/image4.png"/><Relationship Id="rId2" Type="http://schemas.microsoft.com/office/2007/relationships/media" Target="../media/media10.m4a"/><Relationship Id="rId1" Type="http://schemas.openxmlformats.org/officeDocument/2006/relationships/tags" Target="../tags/tag10.xml"/><Relationship Id="rId6" Type="http://schemas.openxmlformats.org/officeDocument/2006/relationships/image" Target="../media/image24.gif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audio" Target="../media/media11.WAV"/><Relationship Id="rId7" Type="http://schemas.openxmlformats.org/officeDocument/2006/relationships/image" Target="../media/image25.jpeg"/><Relationship Id="rId12" Type="http://schemas.openxmlformats.org/officeDocument/2006/relationships/image" Target="../media/image4.png"/><Relationship Id="rId2" Type="http://schemas.microsoft.com/office/2007/relationships/media" Target="../media/media11.WAV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4.xml"/><Relationship Id="rId11" Type="http://schemas.openxmlformats.org/officeDocument/2006/relationships/image" Target="../media/image29.png"/><Relationship Id="rId5" Type="http://schemas.openxmlformats.org/officeDocument/2006/relationships/audio" Target="../media/media12.m4a"/><Relationship Id="rId10" Type="http://schemas.openxmlformats.org/officeDocument/2006/relationships/image" Target="../media/image28.gif"/><Relationship Id="rId4" Type="http://schemas.microsoft.com/office/2007/relationships/media" Target="../media/media12.m4a"/><Relationship Id="rId9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2" Type="http://schemas.microsoft.com/office/2007/relationships/media" Target="../media/media13.m4a"/><Relationship Id="rId1" Type="http://schemas.openxmlformats.org/officeDocument/2006/relationships/tags" Target="../tags/tag12.xml"/><Relationship Id="rId6" Type="http://schemas.openxmlformats.org/officeDocument/2006/relationships/image" Target="../media/image4.png"/><Relationship Id="rId5" Type="http://schemas.openxmlformats.org/officeDocument/2006/relationships/image" Target="../media/image30.gif"/><Relationship Id="rId4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audio" Target="../media/media14.m4a"/><Relationship Id="rId7" Type="http://schemas.openxmlformats.org/officeDocument/2006/relationships/image" Target="../media/image33.jpeg"/><Relationship Id="rId2" Type="http://schemas.microsoft.com/office/2007/relationships/media" Target="../media/media14.m4a"/><Relationship Id="rId1" Type="http://schemas.openxmlformats.org/officeDocument/2006/relationships/tags" Target="../tags/tag13.xml"/><Relationship Id="rId6" Type="http://schemas.openxmlformats.org/officeDocument/2006/relationships/image" Target="../media/image32.gif"/><Relationship Id="rId5" Type="http://schemas.openxmlformats.org/officeDocument/2006/relationships/image" Target="../media/image31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13" Type="http://schemas.openxmlformats.org/officeDocument/2006/relationships/image" Target="../media/image43.png"/><Relationship Id="rId3" Type="http://schemas.openxmlformats.org/officeDocument/2006/relationships/audio" Target="../media/media15.m4a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microsoft.com/office/2007/relationships/media" Target="../media/media15.m4a"/><Relationship Id="rId1" Type="http://schemas.openxmlformats.org/officeDocument/2006/relationships/tags" Target="../tags/tag14.xml"/><Relationship Id="rId6" Type="http://schemas.openxmlformats.org/officeDocument/2006/relationships/image" Target="../media/image36.jpeg"/><Relationship Id="rId11" Type="http://schemas.openxmlformats.org/officeDocument/2006/relationships/image" Target="../media/image41.gif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40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9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audio" Target="../media/media16.m4a"/><Relationship Id="rId7" Type="http://schemas.openxmlformats.org/officeDocument/2006/relationships/image" Target="../media/image46.png"/><Relationship Id="rId2" Type="http://schemas.microsoft.com/office/2007/relationships/media" Target="../media/media16.m4a"/><Relationship Id="rId1" Type="http://schemas.openxmlformats.org/officeDocument/2006/relationships/tags" Target="../tags/tag15.xml"/><Relationship Id="rId6" Type="http://schemas.openxmlformats.org/officeDocument/2006/relationships/image" Target="../media/image45.jpeg"/><Relationship Id="rId11" Type="http://schemas.openxmlformats.org/officeDocument/2006/relationships/image" Target="../media/image4.pn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8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13" Type="http://schemas.openxmlformats.org/officeDocument/2006/relationships/image" Target="../media/image56.png"/><Relationship Id="rId18" Type="http://schemas.openxmlformats.org/officeDocument/2006/relationships/image" Target="../media/image61.gif"/><Relationship Id="rId3" Type="http://schemas.openxmlformats.org/officeDocument/2006/relationships/audio" Target="../media/media17.m4a"/><Relationship Id="rId7" Type="http://schemas.openxmlformats.org/officeDocument/2006/relationships/image" Target="../media/image50.gif"/><Relationship Id="rId12" Type="http://schemas.openxmlformats.org/officeDocument/2006/relationships/image" Target="../media/image55.png"/><Relationship Id="rId17" Type="http://schemas.openxmlformats.org/officeDocument/2006/relationships/image" Target="../media/image60.gif"/><Relationship Id="rId2" Type="http://schemas.microsoft.com/office/2007/relationships/media" Target="../media/media17.m4a"/><Relationship Id="rId16" Type="http://schemas.openxmlformats.org/officeDocument/2006/relationships/image" Target="../media/image59.jpeg"/><Relationship Id="rId1" Type="http://schemas.openxmlformats.org/officeDocument/2006/relationships/tags" Target="../tags/tag16.xml"/><Relationship Id="rId6" Type="http://schemas.openxmlformats.org/officeDocument/2006/relationships/image" Target="../media/image33.jpeg"/><Relationship Id="rId11" Type="http://schemas.openxmlformats.org/officeDocument/2006/relationships/image" Target="../media/image54.png"/><Relationship Id="rId5" Type="http://schemas.openxmlformats.org/officeDocument/2006/relationships/image" Target="../media/image47.jpeg"/><Relationship Id="rId15" Type="http://schemas.openxmlformats.org/officeDocument/2006/relationships/image" Target="../media/image58.jpeg"/><Relationship Id="rId10" Type="http://schemas.openxmlformats.org/officeDocument/2006/relationships/image" Target="../media/image53.gif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52.gif"/><Relationship Id="rId1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audio" Target="../media/media18.m4a"/><Relationship Id="rId7" Type="http://schemas.openxmlformats.org/officeDocument/2006/relationships/image" Target="../media/image47.jpeg"/><Relationship Id="rId2" Type="http://schemas.microsoft.com/office/2007/relationships/media" Target="../media/media18.m4a"/><Relationship Id="rId1" Type="http://schemas.openxmlformats.org/officeDocument/2006/relationships/tags" Target="../tags/tag17.xml"/><Relationship Id="rId6" Type="http://schemas.openxmlformats.org/officeDocument/2006/relationships/image" Target="../media/image62.png"/><Relationship Id="rId5" Type="http://schemas.openxmlformats.org/officeDocument/2006/relationships/image" Target="../media/image33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audio" Target="../media/media2.m4a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audio" Target="../media/media19.m4a"/><Relationship Id="rId7" Type="http://schemas.openxmlformats.org/officeDocument/2006/relationships/image" Target="../media/image67.jpeg"/><Relationship Id="rId2" Type="http://schemas.microsoft.com/office/2007/relationships/media" Target="../media/media19.m4a"/><Relationship Id="rId1" Type="http://schemas.openxmlformats.org/officeDocument/2006/relationships/tags" Target="../tags/tag18.xml"/><Relationship Id="rId6" Type="http://schemas.openxmlformats.org/officeDocument/2006/relationships/image" Target="../media/image66.gif"/><Relationship Id="rId11" Type="http://schemas.openxmlformats.org/officeDocument/2006/relationships/image" Target="../media/image70.png"/><Relationship Id="rId5" Type="http://schemas.openxmlformats.org/officeDocument/2006/relationships/image" Target="../media/image65.jpeg"/><Relationship Id="rId10" Type="http://schemas.openxmlformats.org/officeDocument/2006/relationships/image" Target="../media/image33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6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audio" Target="../media/media20.m4a"/><Relationship Id="rId7" Type="http://schemas.openxmlformats.org/officeDocument/2006/relationships/image" Target="../media/image73.jpeg"/><Relationship Id="rId2" Type="http://schemas.microsoft.com/office/2007/relationships/media" Target="../media/media20.m4a"/><Relationship Id="rId1" Type="http://schemas.openxmlformats.org/officeDocument/2006/relationships/tags" Target="../tags/tag19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audio" Target="../media/media21.m4a"/><Relationship Id="rId7" Type="http://schemas.openxmlformats.org/officeDocument/2006/relationships/image" Target="../media/image77.gif"/><Relationship Id="rId2" Type="http://schemas.microsoft.com/office/2007/relationships/media" Target="../media/media21.m4a"/><Relationship Id="rId1" Type="http://schemas.openxmlformats.org/officeDocument/2006/relationships/tags" Target="../tags/tag20.xml"/><Relationship Id="rId6" Type="http://schemas.openxmlformats.org/officeDocument/2006/relationships/image" Target="../media/image76.gif"/><Relationship Id="rId5" Type="http://schemas.openxmlformats.org/officeDocument/2006/relationships/image" Target="../media/image75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yandsearch?text=%D0%B0%D0%BD%D0%B8%D0%BC%D0%B0%D1%86%D0%B8%D0%B8&amp;stype=image&amp;lr=51&amp;noreask=1&amp;source=wiz" TargetMode="Externa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2.m4a"/><Relationship Id="rId2" Type="http://schemas.microsoft.com/office/2007/relationships/media" Target="../media/media22.m4a"/><Relationship Id="rId1" Type="http://schemas.openxmlformats.org/officeDocument/2006/relationships/tags" Target="../tags/tag21.xml"/><Relationship Id="rId5" Type="http://schemas.openxmlformats.org/officeDocument/2006/relationships/image" Target="../media/image70.png"/><Relationship Id="rId4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7" Type="http://schemas.openxmlformats.org/officeDocument/2006/relationships/image" Target="../media/image15.jpe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image" Target="../media/image14.jpe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5.m4a"/><Relationship Id="rId2" Type="http://schemas.openxmlformats.org/officeDocument/2006/relationships/audio" Target="NULL" TargetMode="Externa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6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7.xml"/><Relationship Id="rId6" Type="http://schemas.openxmlformats.org/officeDocument/2006/relationships/image" Target="../media/image4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image" Target="../media/image17.gif"/><Relationship Id="rId4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95536" y="2348880"/>
            <a:ext cx="842493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3600" b="1" dirty="0" smtClean="0"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Использование </a:t>
            </a:r>
          </a:p>
          <a:p>
            <a:pPr algn="ctr"/>
            <a:r>
              <a:rPr lang="ru-RU" altLang="ko-KR" sz="3600" b="1" dirty="0" smtClean="0"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электронных дидактических пособий </a:t>
            </a:r>
          </a:p>
          <a:p>
            <a:pPr algn="ctr"/>
            <a:r>
              <a:rPr lang="ru-RU" altLang="ko-KR" sz="3600" b="1" dirty="0" smtClean="0"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в работе с дошкольниками с ТНР</a:t>
            </a:r>
            <a:endParaRPr lang="en-US" altLang="ko-KR" sz="3600" b="1" dirty="0" smtClean="0"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92929" y="9663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материал:</a:t>
            </a: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читель-логопед Виноградова Е.В.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6" y="6550221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детский сад № 401, г. Самара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20211202_205440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48.7809" end="841.464000000000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88129" y="2712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3938">
        <p:fade/>
      </p:transition>
    </mc:Choice>
    <mc:Fallback>
      <p:transition spd="med" advTm="139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6"/>
        <p14:stopEvt time="13938" objId="6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cer\Desktop\889548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2349500"/>
            <a:ext cx="4264025" cy="388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836712"/>
            <a:ext cx="91440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«Блинчик»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2016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449">
        <p:fade/>
      </p:transition>
    </mc:Choice>
    <mc:Fallback>
      <p:transition spd="med" advTm="24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145" y="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" y="3396177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96177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20211204_183407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25432" y="88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458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9933">
        <p:fade/>
      </p:transition>
    </mc:Choice>
    <mc:Fallback>
      <p:transition spd="med" advTm="199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19933" objId="2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cer\Desktop\0_63c77_4831ac43_or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0"/>
            <a:ext cx="218916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Users\acer\Desktop\1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4077072"/>
            <a:ext cx="2383652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620713"/>
            <a:ext cx="922655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Маша не умеет шипеть</a:t>
            </a:r>
          </a:p>
        </p:txBody>
      </p:sp>
      <p:pic>
        <p:nvPicPr>
          <p:cNvPr id="2" name="20211204_183512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92280" y="1111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256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4298">
        <p:fade/>
      </p:transition>
    </mc:Choice>
    <mc:Fallback>
      <p:transition spd="med" advTm="242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5.78035E-7 L 0.14913 -0.4647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" y="-2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13 -0.46474 L 0.44045 -0.46474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045 -0.46474 L 0.69254 -0.0975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4" grpId="1"/>
    </p:bldLst>
  </p:timing>
  <p:extLst mod="1">
    <p:ext uri="{E180D4A7-C9FB-4DFB-919C-405C955672EB}">
      <p14:showEvtLst xmlns:p14="http://schemas.microsoft.com/office/powerpoint/2010/main">
        <p14:playEvt time="0" objId="2"/>
        <p14:stopEvt time="24213" objId="2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cer\Desktop\puzzle_df6db5ee370caa4ab88126f7e2ce218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0" y="1340768"/>
            <a:ext cx="2207771" cy="2895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260350"/>
            <a:ext cx="922655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Послушай,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правильно ли Маша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называет слова</a:t>
            </a:r>
          </a:p>
        </p:txBody>
      </p:sp>
      <p:pic>
        <p:nvPicPr>
          <p:cNvPr id="2050" name="Picture 2" descr="C:\Users\acer\Desktop\6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789041"/>
            <a:ext cx="2683620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acer\Desktop\24.jpg"/>
          <p:cNvPicPr>
            <a:picLocks noChangeAspect="1" noChangeArrowheads="1"/>
          </p:cNvPicPr>
          <p:nvPr/>
        </p:nvPicPr>
        <p:blipFill>
          <a:blip r:embed="rId9" cstate="print"/>
          <a:srcRect l="4641" t="4641" r="1617" b="12201"/>
          <a:stretch>
            <a:fillRect/>
          </a:stretch>
        </p:blipFill>
        <p:spPr bwMode="auto">
          <a:xfrm>
            <a:off x="5477792" y="3645024"/>
            <a:ext cx="3621900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acer\Desktop\shishka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83768" y="3676650"/>
            <a:ext cx="2951162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Моя запись #15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32122" y="6085475"/>
            <a:ext cx="772526" cy="772526"/>
          </a:xfrm>
          <a:prstGeom prst="rect">
            <a:avLst/>
          </a:prstGeom>
        </p:spPr>
      </p:pic>
      <p:pic>
        <p:nvPicPr>
          <p:cNvPr id="31" name="Моя запись #15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6668616" y="5993994"/>
            <a:ext cx="772526" cy="772526"/>
          </a:xfrm>
          <a:prstGeom prst="rect">
            <a:avLst/>
          </a:prstGeom>
        </p:spPr>
      </p:pic>
      <p:pic>
        <p:nvPicPr>
          <p:cNvPr id="32" name="Моя запись #15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2987824" y="5993994"/>
            <a:ext cx="772526" cy="772526"/>
          </a:xfrm>
          <a:prstGeom prst="rect">
            <a:avLst/>
          </a:prstGeom>
        </p:spPr>
      </p:pic>
      <p:pic>
        <p:nvPicPr>
          <p:cNvPr id="2" name="20211204_185734.m4a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7418" y="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0584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5167">
        <p:fade/>
      </p:transition>
    </mc:Choice>
    <mc:Fallback>
      <p:transition spd="med" advTm="351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2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20000"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10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  <p:extLst mod="1">
    <p:ext uri="{E180D4A7-C9FB-4DFB-919C-405C955672EB}">
      <p14:showEvtLst xmlns:p14="http://schemas.microsoft.com/office/powerpoint/2010/main">
        <p14:playEvt time="0" objId="2"/>
        <p14:stopEvt time="34917" objId="2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141663"/>
            <a:ext cx="9226550" cy="1508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6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«Змейка здоровается </a:t>
            </a:r>
            <a:endParaRPr lang="ru-RU" sz="4600" b="1" i="1" dirty="0" smtClean="0">
              <a:ln w="18415" cmpd="sng">
                <a:noFill/>
                <a:prstDash val="solid"/>
              </a:ln>
              <a:solidFill>
                <a:srgbClr val="00B0F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600" b="1" i="1" dirty="0" smtClean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 </a:t>
            </a:r>
            <a:r>
              <a:rPr lang="ru-RU" sz="46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гласными»</a:t>
            </a:r>
          </a:p>
        </p:txBody>
      </p:sp>
      <p:sp>
        <p:nvSpPr>
          <p:cNvPr id="4" name="Овал 3"/>
          <p:cNvSpPr/>
          <p:nvPr/>
        </p:nvSpPr>
        <p:spPr>
          <a:xfrm>
            <a:off x="0" y="692696"/>
            <a:ext cx="1152128" cy="1008112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15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5" name="Овал 4"/>
          <p:cNvSpPr/>
          <p:nvPr/>
        </p:nvSpPr>
        <p:spPr>
          <a:xfrm>
            <a:off x="3995936" y="1916832"/>
            <a:ext cx="1152128" cy="1008112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15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</a:p>
        </p:txBody>
      </p:sp>
      <p:sp>
        <p:nvSpPr>
          <p:cNvPr id="6" name="Овал 5"/>
          <p:cNvSpPr/>
          <p:nvPr/>
        </p:nvSpPr>
        <p:spPr>
          <a:xfrm>
            <a:off x="1187624" y="4725144"/>
            <a:ext cx="1152128" cy="1008112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15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</p:txBody>
      </p:sp>
      <p:sp>
        <p:nvSpPr>
          <p:cNvPr id="7" name="Овал 6"/>
          <p:cNvSpPr/>
          <p:nvPr/>
        </p:nvSpPr>
        <p:spPr>
          <a:xfrm>
            <a:off x="5796136" y="5301208"/>
            <a:ext cx="1152128" cy="1008112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15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</a:p>
        </p:txBody>
      </p:sp>
      <p:pic>
        <p:nvPicPr>
          <p:cNvPr id="8" name="Picture 2" descr="C:\Users\acer\Desktop\jivotniea373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19750" y="0"/>
            <a:ext cx="29083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20211204_185846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58888" y="15552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4692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5826">
        <p:fade/>
      </p:transition>
    </mc:Choice>
    <mc:Fallback>
      <p:transition spd="med" advTm="258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79769E-6 L -0.58802 0.07145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00" y="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8802 0.07145 L -0.2184 0.18682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0" y="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84 0.18682 L -0.56493 0.6376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0" y="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493 0.63769 L -0.04531 0.71121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0" y="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3" grpId="1"/>
    </p:bldLst>
  </p:timing>
  <p:extLst mod="1">
    <p:ext uri="{E180D4A7-C9FB-4DFB-919C-405C955672EB}">
      <p14:showEvtLst xmlns:p14="http://schemas.microsoft.com/office/powerpoint/2010/main">
        <p14:playEvt time="0" objId="2"/>
        <p14:stopEvt time="25826" objId="2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813"/>
            <a:ext cx="9226550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6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Игра «Загадки»</a:t>
            </a:r>
          </a:p>
        </p:txBody>
      </p:sp>
      <p:pic>
        <p:nvPicPr>
          <p:cNvPr id="3074" name="Picture 2" descr="C:\Users\acer\Desktop\Катюшка, работа\ИННОВАЦИИ\картинки для презентаций - автом.звуков  в редких словах\картинки на звук Ш\sound-sh-97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68760"/>
            <a:ext cx="2224183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acer\Desktop\Катюшка, работа\ИННОВАЦИИ\картинки для презентаций - автом.звуков  в редких словах\картинки на звук Ш\sound-sh-79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1340768"/>
            <a:ext cx="3142845" cy="1937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 cstate="print"/>
          <a:srcRect l="7854" t="3357" r="72196" b="71611"/>
          <a:stretch>
            <a:fillRect/>
          </a:stretch>
        </p:blipFill>
        <p:spPr bwMode="auto">
          <a:xfrm>
            <a:off x="5364088" y="1268760"/>
            <a:ext cx="1728192" cy="2028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 l="4715" t="72164" r="70629" b="2489"/>
          <a:stretch>
            <a:fillRect/>
          </a:stretch>
        </p:blipFill>
        <p:spPr bwMode="auto">
          <a:xfrm>
            <a:off x="0" y="3501008"/>
            <a:ext cx="2195736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 cstate="print"/>
          <a:srcRect l="72006" t="1286" r="2341" b="68814"/>
          <a:stretch>
            <a:fillRect/>
          </a:stretch>
        </p:blipFill>
        <p:spPr bwMode="auto">
          <a:xfrm>
            <a:off x="6911752" y="3501008"/>
            <a:ext cx="2232248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8" cstate="print"/>
          <a:srcRect l="38191" t="70186" r="37322" b="2514"/>
          <a:stretch>
            <a:fillRect/>
          </a:stretch>
        </p:blipFill>
        <p:spPr bwMode="auto">
          <a:xfrm>
            <a:off x="7127776" y="1268760"/>
            <a:ext cx="2016224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8" cstate="print"/>
          <a:srcRect l="3209" t="35086" r="72304" b="35014"/>
          <a:stretch>
            <a:fillRect/>
          </a:stretch>
        </p:blipFill>
        <p:spPr bwMode="auto">
          <a:xfrm>
            <a:off x="4788023" y="3501008"/>
            <a:ext cx="1972393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7" cstate="print"/>
          <a:srcRect l="73983" t="35795" r="2927" b="35815"/>
          <a:stretch>
            <a:fillRect/>
          </a:stretch>
        </p:blipFill>
        <p:spPr bwMode="auto">
          <a:xfrm>
            <a:off x="2411760" y="3501008"/>
            <a:ext cx="191548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20211204_200838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26288" y="21647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6223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7383">
        <p:fade/>
      </p:transition>
    </mc:Choice>
    <mc:Fallback>
      <p:transition spd="med" advTm="473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1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2" grpId="1"/>
    </p:bldLst>
  </p:timing>
  <p:extLst mod="1">
    <p:ext uri="{E180D4A7-C9FB-4DFB-919C-405C955672EB}">
      <p14:showEvtLst xmlns:p14="http://schemas.microsoft.com/office/powerpoint/2010/main">
        <p14:playEvt time="0" objId="3"/>
        <p14:stopEvt time="46264" objId="3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813"/>
            <a:ext cx="9226550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6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Игра «Лесенка»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 l="2179" t="34848" r="73372" b="36898"/>
          <a:stretch>
            <a:fillRect/>
          </a:stretch>
        </p:blipFill>
        <p:spPr bwMode="auto">
          <a:xfrm>
            <a:off x="2339752" y="2564904"/>
            <a:ext cx="1511935" cy="1584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 cstate="print"/>
          <a:srcRect l="76169" t="70507" r="6323" b="3364"/>
          <a:stretch>
            <a:fillRect/>
          </a:stretch>
        </p:blipFill>
        <p:spPr bwMode="auto">
          <a:xfrm>
            <a:off x="1259632" y="4005064"/>
            <a:ext cx="1277359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6" cstate="print"/>
          <a:srcRect l="37256" t="72034" r="37156" b="8330"/>
          <a:stretch>
            <a:fillRect/>
          </a:stretch>
        </p:blipFill>
        <p:spPr bwMode="auto">
          <a:xfrm>
            <a:off x="0" y="5661248"/>
            <a:ext cx="1547664" cy="1196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0" y="5516563"/>
            <a:ext cx="13319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331913" y="4005263"/>
            <a:ext cx="34925" cy="15113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411413" y="2565400"/>
            <a:ext cx="0" cy="14398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331913" y="4005263"/>
            <a:ext cx="10795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2411413" y="2565400"/>
            <a:ext cx="13684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779838" y="1196975"/>
            <a:ext cx="34925" cy="13684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3779838" y="1196975"/>
            <a:ext cx="143986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5219700" y="1196975"/>
            <a:ext cx="0" cy="13684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5219700" y="2565400"/>
            <a:ext cx="13684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6588125" y="2565400"/>
            <a:ext cx="0" cy="14398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6588125" y="4005263"/>
            <a:ext cx="13684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7956550" y="4005263"/>
            <a:ext cx="71438" cy="15843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8027988" y="5589588"/>
            <a:ext cx="11160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Прямоугольник 75"/>
          <p:cNvSpPr/>
          <p:nvPr/>
        </p:nvSpPr>
        <p:spPr>
          <a:xfrm>
            <a:off x="-82550" y="1052513"/>
            <a:ext cx="922655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Помоги Маше пройтись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по волшебной лесенке</a:t>
            </a:r>
          </a:p>
        </p:txBody>
      </p:sp>
      <p:pic>
        <p:nvPicPr>
          <p:cNvPr id="1036" name="Picture 12" descr="C:\Users\acer\Desktop\74504163_02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775" y="4351338"/>
            <a:ext cx="2879725" cy="250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C:\Users\acer\Desktop\0_24b9a_a5bbe0bc_S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575" y="3933825"/>
            <a:ext cx="2900363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Picture 3"/>
          <p:cNvPicPr>
            <a:picLocks noChangeAspect="1" noChangeArrowheads="1"/>
          </p:cNvPicPr>
          <p:nvPr/>
        </p:nvPicPr>
        <p:blipFill>
          <a:blip r:embed="rId6" cstate="print"/>
          <a:srcRect l="5671" t="69523" r="71044" b="3507"/>
          <a:stretch>
            <a:fillRect/>
          </a:stretch>
        </p:blipFill>
        <p:spPr bwMode="auto">
          <a:xfrm>
            <a:off x="3851920" y="1196752"/>
            <a:ext cx="1440160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1" name="Picture 17" descr="C:\Users\acer\Desktop\Катюшка, работа\ИННОВАЦИИ\картинки для презентаций - автом.звуков  в редких словах\картинки на звук Ш\sound-sh-113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0072" y="2636912"/>
            <a:ext cx="1377132" cy="1422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2" name="Picture 18" descr="C:\Users\acer\Desktop\sound-sh-117.gif"/>
          <p:cNvPicPr>
            <a:picLocks noChangeAspect="1" noChangeArrowheads="1"/>
          </p:cNvPicPr>
          <p:nvPr/>
        </p:nvPicPr>
        <p:blipFill>
          <a:blip r:embed="rId10" cstate="print"/>
          <a:srcRect b="22293"/>
          <a:stretch>
            <a:fillRect/>
          </a:stretch>
        </p:blipFill>
        <p:spPr bwMode="auto">
          <a:xfrm>
            <a:off x="7796089" y="5632969"/>
            <a:ext cx="1347911" cy="1225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3" name="Picture 19" descr="C:\Users\acer\Desktop\Катюшка, работа\ИННОВАЦИИ\картинки для презентаций - автом.звуков  в редких словах\картинки на звук Ш\редкие слова со зв.Ш\афиша.gif"/>
          <p:cNvPicPr>
            <a:picLocks noChangeAspect="1" noChangeArrowheads="1"/>
          </p:cNvPicPr>
          <p:nvPr/>
        </p:nvPicPr>
        <p:blipFill>
          <a:blip r:embed="rId11" cstate="print"/>
          <a:srcRect l="12937" r="17200" b="12635"/>
          <a:stretch>
            <a:fillRect/>
          </a:stretch>
        </p:blipFill>
        <p:spPr bwMode="auto">
          <a:xfrm>
            <a:off x="6660232" y="4077072"/>
            <a:ext cx="1182447" cy="2000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8" name="Picture 11" descr="C:\Users\acer\Desktop\0_63c84_c1118d79_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3141663"/>
            <a:ext cx="1511300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0211204_201536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366794" y="40481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06851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2874">
        <p:fade/>
      </p:transition>
    </mc:Choice>
    <mc:Fallback>
      <p:transition spd="med" advTm="328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96296E-6 L 0.10243 -0.22732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1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43 -0.22731 L 0.2283 -0.42685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83 -0.42685 L 0.40156 -0.59491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156 -0.59491 L 0.57483 -0.43727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482 -0.43727 L 0.74027 -0.23773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4028 -0.23773 L 0.85833 -0.00694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76" grpId="0"/>
      <p:bldP spid="76" grpId="1"/>
    </p:bldLst>
  </p:timing>
  <p:extLst mod="1">
    <p:ext uri="{E180D4A7-C9FB-4DFB-919C-405C955672EB}">
      <p14:showEvtLst xmlns:p14="http://schemas.microsoft.com/office/powerpoint/2010/main">
        <p14:playEvt time="0" objId="3"/>
        <p14:stopEvt time="32874" objId="3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cer\Desktop\Катюшка, работа\психолог, работа\Психолог. копилка заданий\моторика, лабиринты\73872765_labyrintheanimaux11.jpg"/>
          <p:cNvPicPr>
            <a:picLocks noChangeAspect="1" noChangeArrowheads="1"/>
          </p:cNvPicPr>
          <p:nvPr/>
        </p:nvPicPr>
        <p:blipFill>
          <a:blip r:embed="rId5" cstate="print"/>
          <a:srcRect t="25272" r="1178" b="14673"/>
          <a:stretch>
            <a:fillRect/>
          </a:stretch>
        </p:blipFill>
        <p:spPr bwMode="auto">
          <a:xfrm>
            <a:off x="684213" y="404813"/>
            <a:ext cx="7127875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771775" y="0"/>
            <a:ext cx="637222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Игра «Лабиринт»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2492375"/>
            <a:ext cx="922655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i="1" dirty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Помоги Медведю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i="1" dirty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добраться до Маши</a:t>
            </a:r>
          </a:p>
        </p:txBody>
      </p:sp>
      <p:pic>
        <p:nvPicPr>
          <p:cNvPr id="11" name="Picture 4" descr="C:\Users\acer\Desktop\1321296532_16fb16f4fdd5.jpg"/>
          <p:cNvPicPr>
            <a:picLocks noChangeAspect="1" noChangeArrowheads="1"/>
          </p:cNvPicPr>
          <p:nvPr/>
        </p:nvPicPr>
        <p:blipFill>
          <a:blip r:embed="rId6" cstate="print"/>
          <a:srcRect l="36140" r="36140" b="14107"/>
          <a:stretch>
            <a:fillRect/>
          </a:stretch>
        </p:blipFill>
        <p:spPr bwMode="auto">
          <a:xfrm>
            <a:off x="1" y="2"/>
            <a:ext cx="1060002" cy="1844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5" descr="C:\Users\acer\Desktop\74503863_014.png"/>
          <p:cNvPicPr>
            <a:picLocks noChangeAspect="1" noChangeArrowheads="1"/>
          </p:cNvPicPr>
          <p:nvPr/>
        </p:nvPicPr>
        <p:blipFill>
          <a:blip r:embed="rId7" cstate="print"/>
          <a:srcRect l="48718" t="2342" b="22713"/>
          <a:stretch>
            <a:fillRect/>
          </a:stretch>
        </p:blipFill>
        <p:spPr bwMode="auto">
          <a:xfrm>
            <a:off x="5867400" y="4781550"/>
            <a:ext cx="32766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трелка углом 13"/>
          <p:cNvSpPr/>
          <p:nvPr/>
        </p:nvSpPr>
        <p:spPr>
          <a:xfrm flipH="1">
            <a:off x="2051050" y="188913"/>
            <a:ext cx="792163" cy="890587"/>
          </a:xfrm>
          <a:prstGeom prst="ben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трелка углом 14"/>
          <p:cNvSpPr/>
          <p:nvPr/>
        </p:nvSpPr>
        <p:spPr>
          <a:xfrm rot="16200000">
            <a:off x="5630070" y="5323681"/>
            <a:ext cx="792162" cy="892175"/>
          </a:xfrm>
          <a:prstGeom prst="ben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20" name="Picture 20"/>
          <p:cNvPicPr>
            <a:picLocks noChangeAspect="1" noChangeArrowheads="1"/>
          </p:cNvPicPr>
          <p:nvPr/>
        </p:nvPicPr>
        <p:blipFill>
          <a:blip r:embed="rId8" cstate="print"/>
          <a:srcRect l="40703" t="35388" r="38205" b="36515"/>
          <a:stretch>
            <a:fillRect/>
          </a:stretch>
        </p:blipFill>
        <p:spPr bwMode="auto">
          <a:xfrm>
            <a:off x="5364088" y="4293096"/>
            <a:ext cx="975380" cy="1192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8" cstate="print"/>
          <a:srcRect l="71169" t="1277" r="1880" b="71903"/>
          <a:stretch>
            <a:fillRect/>
          </a:stretch>
        </p:blipFill>
        <p:spPr bwMode="auto">
          <a:xfrm>
            <a:off x="1835696" y="3933056"/>
            <a:ext cx="1080120" cy="986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8" cstate="print"/>
          <a:srcRect l="2344" t="39106" r="74225" b="43015"/>
          <a:stretch>
            <a:fillRect/>
          </a:stretch>
        </p:blipFill>
        <p:spPr bwMode="auto">
          <a:xfrm>
            <a:off x="1835696" y="2780928"/>
            <a:ext cx="1152128" cy="806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" descr="C:\Users\acer\Desktop\Катюшка, работа\ИННОВАЦИИ\картинки для презентаций - автом.звуков  в редких словах\картинки на звук Ш\sound-sh-03.gif"/>
          <p:cNvPicPr>
            <a:picLocks noChangeAspect="1" noChangeArrowheads="1"/>
          </p:cNvPicPr>
          <p:nvPr/>
        </p:nvPicPr>
        <p:blipFill>
          <a:blip r:embed="rId9" cstate="print"/>
          <a:srcRect r="2453" b="51637"/>
          <a:stretch>
            <a:fillRect/>
          </a:stretch>
        </p:blipFill>
        <p:spPr bwMode="auto">
          <a:xfrm>
            <a:off x="4860032" y="2708920"/>
            <a:ext cx="1584176" cy="836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8" cstate="print"/>
          <a:srcRect l="39212" t="74212" r="42500" b="7954"/>
          <a:stretch>
            <a:fillRect/>
          </a:stretch>
        </p:blipFill>
        <p:spPr bwMode="auto">
          <a:xfrm>
            <a:off x="5948624" y="1340768"/>
            <a:ext cx="965754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8" cstate="print"/>
          <a:srcRect l="71169" t="69146" r="2302" b="755"/>
          <a:stretch>
            <a:fillRect/>
          </a:stretch>
        </p:blipFill>
        <p:spPr bwMode="auto">
          <a:xfrm>
            <a:off x="3995936" y="1268760"/>
            <a:ext cx="827792" cy="859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8" cstate="print"/>
          <a:srcRect l="5565" t="70054" r="73489" b="8872"/>
          <a:stretch>
            <a:fillRect/>
          </a:stretch>
        </p:blipFill>
        <p:spPr bwMode="auto">
          <a:xfrm>
            <a:off x="2483768" y="1124744"/>
            <a:ext cx="1080120" cy="997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acer\Desktop\c09f644c3af6ffeeb522f73266c2329c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0002" y="390650"/>
            <a:ext cx="784860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20211204_201625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534400" y="13890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6268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1042">
        <p:fade/>
      </p:transition>
    </mc:Choice>
    <mc:Fallback>
      <p:transition spd="med" advTm="310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0" grpId="0"/>
      <p:bldP spid="10" grpId="1"/>
    </p:bldLst>
  </p:timing>
  <p:extLst mod="1">
    <p:ext uri="{E180D4A7-C9FB-4DFB-919C-405C955672EB}">
      <p14:showEvtLst xmlns:p14="http://schemas.microsoft.com/office/powerpoint/2010/main">
        <p14:playEvt time="0" objId="2"/>
        <p14:stopEvt time="29502" objId="2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/>
          <p:cNvPicPr>
            <a:picLocks noChangeAspect="1" noChangeArrowheads="1"/>
          </p:cNvPicPr>
          <p:nvPr/>
        </p:nvPicPr>
        <p:blipFill>
          <a:blip r:embed="rId5" cstate="print"/>
          <a:srcRect l="40703" t="36200" r="41120" b="36515"/>
          <a:stretch>
            <a:fillRect/>
          </a:stretch>
        </p:blipFill>
        <p:spPr bwMode="auto">
          <a:xfrm>
            <a:off x="7734129" y="4941168"/>
            <a:ext cx="1409871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/>
          <a:srcRect l="71169" t="69146" r="2302" b="755"/>
          <a:stretch>
            <a:fillRect/>
          </a:stretch>
        </p:blipFill>
        <p:spPr bwMode="auto">
          <a:xfrm>
            <a:off x="3635896" y="188640"/>
            <a:ext cx="1800200" cy="197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print"/>
          <a:srcRect l="7854" t="3357" r="72196" b="71611"/>
          <a:stretch>
            <a:fillRect/>
          </a:stretch>
        </p:blipFill>
        <p:spPr bwMode="auto">
          <a:xfrm>
            <a:off x="7380312" y="2492896"/>
            <a:ext cx="1512168" cy="1774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C:\Users\acer\Desktop\Катюшка, работа\ИННОВАЦИИ\картинки для презентаций - автом.звуков  в редких словах\картинки на звук Ш\sound-sh-13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88640"/>
            <a:ext cx="1763688" cy="1898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 descr="C:\Users\acer\Desktop\Катюшка, работа\ИННОВАЦИИ\картинки для презентаций - автом.звуков  в редких словах\картинки на звук Ш\sound-sh-59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013176"/>
            <a:ext cx="1787905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acer\Desktop\Катюшка, работа\ИННОВАЦИИ\картинки для презентаций - автом.звуков  в редких словах\картинки на звук Ш\sound-sh-61.gif"/>
          <p:cNvPicPr>
            <a:picLocks noChangeAspect="1" noChangeArrowheads="1"/>
          </p:cNvPicPr>
          <p:nvPr/>
        </p:nvPicPr>
        <p:blipFill>
          <a:blip r:embed="rId9" cstate="print"/>
          <a:srcRect r="696" b="22452"/>
          <a:stretch>
            <a:fillRect/>
          </a:stretch>
        </p:blipFill>
        <p:spPr bwMode="auto">
          <a:xfrm>
            <a:off x="5508104" y="188640"/>
            <a:ext cx="1656184" cy="1742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acer\Desktop\Катюшка, работа\ИННОВАЦИИ\картинки для презентаций - автом.звуков  в редких словах\картинки на звук Ш\sound-sh-62.gif"/>
          <p:cNvPicPr>
            <a:picLocks noChangeAspect="1" noChangeArrowheads="1"/>
          </p:cNvPicPr>
          <p:nvPr/>
        </p:nvPicPr>
        <p:blipFill>
          <a:blip r:embed="rId10" cstate="print"/>
          <a:srcRect r="1845" b="22222"/>
          <a:stretch>
            <a:fillRect/>
          </a:stretch>
        </p:blipFill>
        <p:spPr bwMode="auto">
          <a:xfrm>
            <a:off x="1835696" y="2636912"/>
            <a:ext cx="2160240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5" descr="C:\Users\acer\Desktop\Катюшка, работа\КАРТИНКИ для буклетов,объвлений и т.д\0_8c1b1_e97e08fc_XL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79613" y="0"/>
            <a:ext cx="1503362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C:\Users\acer\Desktop\Катюшка, работа\КАРТИНКИ для буклетов,объвлений и т.д\425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2205038"/>
            <a:ext cx="1876425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C:\Users\acer\Desktop\Катюшка, работа\КАРТИНКИ для буклетов,объвлений и т.д\10246257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80288" y="0"/>
            <a:ext cx="1763712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C:\Users\acer\Desktop\Катюшка, работа\КАРТИНКИ для буклетов,объвлений и т.д\dkxktqoglqhbhrpeqmvuo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95738" y="2636838"/>
            <a:ext cx="172878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 descr="C:\Users\acer\Desktop\Катюшка, работа\КАРТИНКИ для буклетов,объвлений и т.д\e6af3ee6fa53.jpg"/>
          <p:cNvPicPr>
            <a:picLocks noChangeAspect="1" noChangeArrowheads="1"/>
          </p:cNvPicPr>
          <p:nvPr/>
        </p:nvPicPr>
        <p:blipFill>
          <a:blip r:embed="rId15" cstate="print"/>
          <a:srcRect l="17241" t="861" r="14720" b="6531"/>
          <a:stretch>
            <a:fillRect/>
          </a:stretch>
        </p:blipFill>
        <p:spPr bwMode="auto">
          <a:xfrm>
            <a:off x="5724128" y="2060848"/>
            <a:ext cx="1507759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8" name="Picture 10" descr="C:\Users\acer\Desktop\Катюшка, работа\КАРТИНКИ для буклетов,объвлений и т.д\LicksTour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051720" y="4983388"/>
            <a:ext cx="1671951" cy="1874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9" name="Picture 11" descr="C:\Users\acer\Desktop\Катюшка, работа\ИННОВАЦИИ\картинки для презентаций - автом.звуков  в редких словах\картинки на звук Ш\9779.gif"/>
          <p:cNvPicPr>
            <a:picLocks noChangeAspect="1" noChangeArrowheads="1"/>
          </p:cNvPicPr>
          <p:nvPr/>
        </p:nvPicPr>
        <p:blipFill>
          <a:blip r:embed="rId17" cstate="print"/>
          <a:srcRect r="-776" b="9930"/>
          <a:stretch>
            <a:fillRect/>
          </a:stretch>
        </p:blipFill>
        <p:spPr bwMode="auto">
          <a:xfrm>
            <a:off x="3851920" y="4925699"/>
            <a:ext cx="1872208" cy="1932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0" name="Picture 12" descr="C:\Users\acer\Desktop\Катюшка, работа\ИННОВАЦИИ\картинки для презентаций - автом.звуков  в редких словах\картинки на звук Ш\automation-sound-mixed-01.gif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868144" y="5229200"/>
            <a:ext cx="1590958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Прямоугольник 24"/>
          <p:cNvSpPr/>
          <p:nvPr/>
        </p:nvSpPr>
        <p:spPr>
          <a:xfrm>
            <a:off x="0" y="1557338"/>
            <a:ext cx="9226550" cy="29238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600" b="1" i="1" dirty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Выбери из картинок </a:t>
            </a:r>
            <a:endParaRPr lang="ru-RU" sz="4600" b="1" i="1" dirty="0" smtClean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600" b="1" i="1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только те, </a:t>
            </a:r>
            <a:endParaRPr lang="ru-RU" sz="4600" b="1" i="1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600" b="1" i="1" dirty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 названии которых </a:t>
            </a:r>
            <a:endParaRPr lang="ru-RU" sz="4600" b="1" i="1" dirty="0" smtClean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600" b="1" i="1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есть </a:t>
            </a:r>
            <a:r>
              <a:rPr lang="ru-RU" sz="4600" b="1" i="1" dirty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звук Ш</a:t>
            </a:r>
          </a:p>
        </p:txBody>
      </p:sp>
      <p:pic>
        <p:nvPicPr>
          <p:cNvPr id="8" name="20211204_203937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08094" y="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29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1623">
        <p:fade/>
      </p:transition>
    </mc:Choice>
    <mc:Fallback>
      <p:transition spd="med" advTm="216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201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5" grpId="0"/>
      <p:bldP spid="25" grpId="1"/>
    </p:bldLst>
  </p:timing>
  <p:extLst mod="1">
    <p:ext uri="{E180D4A7-C9FB-4DFB-919C-405C955672EB}">
      <p14:showEvtLst xmlns:p14="http://schemas.microsoft.com/office/powerpoint/2010/main">
        <p14:playEvt time="2043" objId="8"/>
        <p14:stopEvt time="21623" objId="8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388424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Выполни звуковой анализ </a:t>
            </a:r>
            <a:endParaRPr lang="ru-RU" sz="4400" b="1" dirty="0" smtClean="0">
              <a:ln w="31550" cmpd="sng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слов</a:t>
            </a:r>
            <a:endParaRPr lang="ru-RU" sz="4400" b="1" dirty="0">
              <a:ln w="31550" cmpd="sng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3141663"/>
          <a:ext cx="4320481" cy="7920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8"/>
                <a:gridCol w="864096"/>
                <a:gridCol w="864096"/>
                <a:gridCol w="864096"/>
                <a:gridCol w="864095"/>
              </a:tblGrid>
              <a:tr h="792088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00113" y="3141663"/>
            <a:ext cx="828675" cy="79216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3141663"/>
            <a:ext cx="936625" cy="79216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print"/>
          <a:srcRect l="7854" t="3357" r="72196" b="71611"/>
          <a:stretch>
            <a:fillRect/>
          </a:stretch>
        </p:blipFill>
        <p:spPr bwMode="auto">
          <a:xfrm>
            <a:off x="1331640" y="908720"/>
            <a:ext cx="1880267" cy="2206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3492500" y="3141663"/>
            <a:ext cx="828675" cy="79216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627313" y="3141663"/>
            <a:ext cx="865187" cy="79216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763713" y="3141663"/>
            <a:ext cx="863600" cy="79216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" name="Picture 3" descr="C:\Users\acer\Desktop\penci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6238" y="5345113"/>
            <a:ext cx="1511300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7" cstate="print"/>
          <a:srcRect l="71169" t="69146" r="2302" b="755"/>
          <a:stretch>
            <a:fillRect/>
          </a:stretch>
        </p:blipFill>
        <p:spPr bwMode="auto">
          <a:xfrm>
            <a:off x="6084168" y="764704"/>
            <a:ext cx="2088232" cy="2293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5219700" y="3141663"/>
          <a:ext cx="3923928" cy="7920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0982"/>
                <a:gridCol w="980982"/>
                <a:gridCol w="980982"/>
                <a:gridCol w="980982"/>
              </a:tblGrid>
              <a:tr h="7920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5219700" y="3141663"/>
            <a:ext cx="1008063" cy="79216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156325" y="3141663"/>
            <a:ext cx="1008063" cy="79216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7164388" y="3141663"/>
            <a:ext cx="1008062" cy="7921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8135938" y="3141663"/>
            <a:ext cx="1008062" cy="79216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" name="Picture 3" descr="C:\Users\acer\Desktop\penci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489710">
            <a:off x="4716463" y="5345113"/>
            <a:ext cx="1511300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0211204_204013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07152" y="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7754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2772">
        <p:fade/>
      </p:transition>
    </mc:Choice>
    <mc:Fallback>
      <p:transition spd="med" advTm="227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91329E-6 L -0.33472 -0.231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472 -0.2319 L -0.23229 -0.2737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229 -0.27375 L -0.13784 -0.2737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784 -0.27375 L -0.03541 -0.2737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1 -0.27375 L 0.07483 -0.27375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7341E-7 L 0.004 -0.26335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-0.26335 L 0.10642 -0.29479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-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43 -0.29479 L 0.21684 -0.29479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667 -0.29479 L 0.31129 -0.29479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  <p:bldP spid="23" grpId="0" animBg="1"/>
      <p:bldP spid="24" grpId="0" animBg="1"/>
      <p:bldP spid="25" grpId="0" animBg="1"/>
      <p:bldP spid="30" grpId="0" animBg="1"/>
      <p:bldP spid="31" grpId="0" animBg="1"/>
      <p:bldP spid="32" grpId="0" animBg="1"/>
      <p:bldP spid="33" grpId="0" animBg="1"/>
    </p:bldLst>
  </p:timing>
  <p:extLst mod="1">
    <p:ext uri="{E180D4A7-C9FB-4DFB-919C-405C955672EB}">
      <p14:showEvtLst xmlns:p14="http://schemas.microsoft.com/office/powerpoint/2010/main">
        <p14:playEvt time="0" objId="3"/>
        <p14:stopEvt time="22517" objId="3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778"/>
            <a:ext cx="7181056" cy="1069514"/>
          </a:xfrm>
        </p:spPr>
        <p:txBody>
          <a:bodyPr/>
          <a:lstStyle/>
          <a:p>
            <a:pPr algn="ctr"/>
            <a:r>
              <a:rPr lang="ru-RU" dirty="0" smtClean="0"/>
              <a:t>Актуальность программы</a:t>
            </a:r>
            <a:endParaRPr lang="ru-RU" dirty="0"/>
          </a:p>
        </p:txBody>
      </p:sp>
      <p:pic>
        <p:nvPicPr>
          <p:cNvPr id="5" name="20211203_212212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56871" y="260648"/>
            <a:ext cx="609600" cy="609600"/>
          </a:xfrm>
          <a:prstGeom prst="rect">
            <a:avLst/>
          </a:prstGeom>
        </p:spPr>
      </p:pic>
      <p:sp>
        <p:nvSpPr>
          <p:cNvPr id="6" name="Content Placeholder 6"/>
          <p:cNvSpPr>
            <a:spLocks noGrp="1"/>
          </p:cNvSpPr>
          <p:nvPr>
            <p:ph idx="10"/>
          </p:nvPr>
        </p:nvSpPr>
        <p:spPr>
          <a:xfrm>
            <a:off x="5346" y="1052736"/>
            <a:ext cx="9144000" cy="5805264"/>
          </a:xfrm>
        </p:spPr>
        <p:txBody>
          <a:bodyPr/>
          <a:lstStyle/>
          <a:p>
            <a:r>
              <a:rPr lang="ru-RU" altLang="ko-KR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в школе </a:t>
            </a:r>
            <a:r>
              <a:rPr lang="ru-RU" altLang="ko-K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предъявляет </a:t>
            </a:r>
            <a:r>
              <a:rPr lang="ru-RU" altLang="ko-KR" sz="20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высокие требования к ребенку</a:t>
            </a:r>
            <a:r>
              <a:rPr lang="ru-RU" altLang="ko-K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ko-KR" sz="20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имеющему речевую патологию.</a:t>
            </a:r>
          </a:p>
          <a:p>
            <a:endParaRPr lang="ru-RU" altLang="ko-KR" sz="2000" b="1" i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ko-KR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произношение </a:t>
            </a:r>
            <a:r>
              <a:rPr lang="ru-RU" altLang="ko-K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одно из необходимых качеств полноценной речи детей в целом.</a:t>
            </a:r>
          </a:p>
          <a:p>
            <a:r>
              <a:rPr lang="ru-RU" altLang="ko-K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с ОНР дефекты в произношении не исчезают без специальной логопедической помощи</a:t>
            </a:r>
            <a:r>
              <a:rPr lang="ru-RU" altLang="ko-K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altLang="ko-KR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ko-KR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ko-KR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ko-KR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ko-K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ko-KR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ko-KR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ko-K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Неправильное произношение звуков мешает в достижении жизненных целей.</a:t>
            </a:r>
          </a:p>
          <a:p>
            <a:endParaRPr lang="ru-RU" altLang="ko-KR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477396" y="3630231"/>
            <a:ext cx="5148839" cy="326467"/>
          </a:xfrm>
          <a:prstGeom prst="rect">
            <a:avLst/>
          </a:prstGeom>
        </p:spPr>
        <p:txBody>
          <a:bodyPr anchor="ctr">
            <a:normAutofit fontScale="45000" lnSpcReduction="20000"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Для чего красиво говорить?</a:t>
            </a:r>
            <a:endParaRPr lang="ru-RU" dirty="0"/>
          </a:p>
        </p:txBody>
      </p:sp>
      <p:pic>
        <p:nvPicPr>
          <p:cNvPr id="8" name="Picture 2" descr="C:\Users\Катя\Desktop\7a82d0a7f9194290866659079c1d9c8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396" y="4139715"/>
            <a:ext cx="1217130" cy="103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Катя\Desktop\cfb9b7c2fa55f9d3473913b01e12949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3" b="22694"/>
          <a:stretch/>
        </p:blipFill>
        <p:spPr bwMode="auto">
          <a:xfrm>
            <a:off x="70382" y="4124101"/>
            <a:ext cx="142266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94" y="5393421"/>
            <a:ext cx="2189530" cy="45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 descr="C:\Users\Катя\Desktop\27602ff02f342d055532f43e4dbb141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985" y="4142637"/>
            <a:ext cx="913010" cy="137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Users\Катя\Desktop\img_5710add85dfc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995" y="4089686"/>
            <a:ext cx="1074828" cy="153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Катя\Desktop\kisspng-microphone-singing-illustration-singing-boy-5a9d2e1fcd6843.2623169815202503998414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8" r="24010"/>
          <a:stretch/>
        </p:blipFill>
        <p:spPr bwMode="auto">
          <a:xfrm>
            <a:off x="6956871" y="4061451"/>
            <a:ext cx="868238" cy="153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C:\Users\Катя\Desktop\1025084_4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019" y="4061451"/>
            <a:ext cx="866510" cy="145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541" y="5399774"/>
            <a:ext cx="2410670" cy="440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084" y="5554843"/>
            <a:ext cx="4181290" cy="448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2460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4394">
        <p:fade/>
      </p:transition>
    </mc:Choice>
    <mc:Fallback>
      <p:transition spd="med" advTm="743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6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uiExpand="1" build="p"/>
      <p:bldP spid="7" grpId="0"/>
    </p:bldLst>
  </p:timing>
  <p:extLst mod="1">
    <p:ext uri="{E180D4A7-C9FB-4DFB-919C-405C955672EB}">
      <p14:showEvtLst xmlns:p14="http://schemas.microsoft.com/office/powerpoint/2010/main">
        <p14:playEvt time="0" objId="5"/>
        <p14:stopEvt time="74394" objId="5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cer\Desktop\cartoon-girl-flower-masha-gladiolus-movies-1024x1024.jpg"/>
          <p:cNvPicPr>
            <a:picLocks noChangeAspect="1" noChangeArrowheads="1"/>
          </p:cNvPicPr>
          <p:nvPr/>
        </p:nvPicPr>
        <p:blipFill>
          <a:blip r:embed="rId5" cstate="print"/>
          <a:srcRect t="9170" r="16048"/>
          <a:stretch>
            <a:fillRect/>
          </a:stretch>
        </p:blipFill>
        <p:spPr bwMode="auto">
          <a:xfrm flipH="1">
            <a:off x="0" y="0"/>
            <a:ext cx="2903134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acer\Desktop\Катюшка, работа\ИННОВАЦИИ\картинки для презентаций - автом.звуков  в редких словах\картинки на звук Ш\sound-sh-85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0"/>
            <a:ext cx="2447925" cy="2122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1" name="TextBox 5"/>
          <p:cNvSpPr txBox="1">
            <a:spLocks noChangeArrowheads="1"/>
          </p:cNvSpPr>
          <p:nvPr/>
        </p:nvSpPr>
        <p:spPr bwMode="auto">
          <a:xfrm>
            <a:off x="2843213" y="1844675"/>
            <a:ext cx="26654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каша из пшена</a:t>
            </a:r>
          </a:p>
        </p:txBody>
      </p:sp>
      <p:pic>
        <p:nvPicPr>
          <p:cNvPr id="3076" name="Picture 4" descr="C:\Users\acer\Desktop\lichior-de-cirese-300x200-16928.jpg"/>
          <p:cNvPicPr>
            <a:picLocks noChangeAspect="1" noChangeArrowheads="1"/>
          </p:cNvPicPr>
          <p:nvPr/>
        </p:nvPicPr>
        <p:blipFill>
          <a:blip r:embed="rId7" cstate="print"/>
          <a:srcRect r="-399" b="12201"/>
          <a:stretch>
            <a:fillRect/>
          </a:stretch>
        </p:blipFill>
        <p:spPr bwMode="auto">
          <a:xfrm>
            <a:off x="5580112" y="0"/>
            <a:ext cx="2664296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3" name="TextBox 7"/>
          <p:cNvSpPr txBox="1">
            <a:spLocks noChangeArrowheads="1"/>
          </p:cNvSpPr>
          <p:nvPr/>
        </p:nvSpPr>
        <p:spPr bwMode="auto">
          <a:xfrm>
            <a:off x="5580063" y="1844675"/>
            <a:ext cx="2520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сок из вишни</a:t>
            </a:r>
          </a:p>
        </p:txBody>
      </p:sp>
      <p:pic>
        <p:nvPicPr>
          <p:cNvPr id="3077" name="Picture 5" descr="C:\Users\acer\Desktop\s_1001000000700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9992" y="2420888"/>
            <a:ext cx="2088232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5" name="TextBox 11"/>
          <p:cNvSpPr txBox="1">
            <a:spLocks noChangeArrowheads="1"/>
          </p:cNvSpPr>
          <p:nvPr/>
        </p:nvSpPr>
        <p:spPr bwMode="auto">
          <a:xfrm>
            <a:off x="3995738" y="3933825"/>
            <a:ext cx="32035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компот из груши</a:t>
            </a:r>
          </a:p>
        </p:txBody>
      </p:sp>
      <p:pic>
        <p:nvPicPr>
          <p:cNvPr id="32776" name="Picture 6" descr="C:\Users\acer\Desktop\1216537488konfeta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2138" y="4437063"/>
            <a:ext cx="2068512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7" name="TextBox 14"/>
          <p:cNvSpPr txBox="1">
            <a:spLocks noChangeArrowheads="1"/>
          </p:cNvSpPr>
          <p:nvPr/>
        </p:nvSpPr>
        <p:spPr bwMode="auto">
          <a:xfrm>
            <a:off x="2268538" y="6021388"/>
            <a:ext cx="3706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конфета из шоколада</a:t>
            </a: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0" cstate="print"/>
          <a:srcRect l="7854" t="3357" r="72196" b="71611"/>
          <a:stretch>
            <a:fillRect/>
          </a:stretch>
        </p:blipFill>
        <p:spPr bwMode="auto">
          <a:xfrm>
            <a:off x="6372200" y="4221088"/>
            <a:ext cx="1880267" cy="2206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9" name="TextBox 16"/>
          <p:cNvSpPr txBox="1">
            <a:spLocks noChangeArrowheads="1"/>
          </p:cNvSpPr>
          <p:nvPr/>
        </p:nvSpPr>
        <p:spPr bwMode="auto">
          <a:xfrm>
            <a:off x="6084888" y="6021388"/>
            <a:ext cx="3059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шапка из шерсти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-82550" y="642918"/>
            <a:ext cx="9226550" cy="221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6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Помоги Маше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6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ответить на вопрос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6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одним словом </a:t>
            </a:r>
          </a:p>
        </p:txBody>
      </p:sp>
      <p:pic>
        <p:nvPicPr>
          <p:cNvPr id="14" name="20211204_204117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252467" y="3331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5710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4546">
        <p:fade/>
      </p:transition>
    </mc:Choice>
    <mc:Fallback>
      <p:transition spd="med" advTm="245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2771" grpId="0"/>
      <p:bldP spid="32773" grpId="0"/>
      <p:bldP spid="32775" grpId="0"/>
      <p:bldP spid="32777" grpId="0"/>
      <p:bldP spid="32779" grpId="0"/>
      <p:bldP spid="18" grpId="0"/>
      <p:bldP spid="18" grpId="1"/>
    </p:bldLst>
  </p:timing>
  <p:extLst mod="1">
    <p:ext uri="{E180D4A7-C9FB-4DFB-919C-405C955672EB}">
      <p14:showEvtLst xmlns:p14="http://schemas.microsoft.com/office/powerpoint/2010/main">
        <p14:playEvt time="0" objId="14"/>
        <p14:stopEvt time="24397" objId="14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5287963"/>
            <a:ext cx="63722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У Алеши есть кошка – Машка.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Кошка Машка ловит мышек.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Мышки убегают от кошки.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Кошка большая, ловкая, она догоняет мышек.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476250"/>
            <a:ext cx="922655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Послушай и запомни рассказ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908050"/>
            <a:ext cx="9226550" cy="1447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Перескажи рассказ сам,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опираясь на картинки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2627313" y="3644900"/>
            <a:ext cx="1439862" cy="215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627313" y="5229225"/>
            <a:ext cx="1368425" cy="41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219700" y="5661025"/>
            <a:ext cx="1512888" cy="576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6" name="Picture 2" descr="C:\Users\acer\Desktop\Рисунок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0"/>
            <a:ext cx="1238250" cy="2706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3" name="Прямая со стрелкой 22"/>
          <p:cNvCxnSpPr/>
          <p:nvPr/>
        </p:nvCxnSpPr>
        <p:spPr>
          <a:xfrm>
            <a:off x="2411413" y="2133600"/>
            <a:ext cx="1512887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7" name="Picture 3" descr="C:\Users\acer\Desktop\Рисунок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1268760"/>
            <a:ext cx="1468437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3" descr="C:\Users\acer\Desktop\Рисунок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2708920"/>
            <a:ext cx="1468437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3" descr="C:\Users\acer\Desktop\Рисунок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4437112"/>
            <a:ext cx="1468437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acer\Desktop\Рисунок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2737" y="5407025"/>
            <a:ext cx="2481263" cy="1450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C:\Users\acer\Desktop\Рисунок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7944" y="2996952"/>
            <a:ext cx="1736725" cy="1304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5" descr="C:\Users\acer\Desktop\Рисунок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5616" y="4365104"/>
            <a:ext cx="1736725" cy="1304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20211204_204222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30368" y="1016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1319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5460">
        <p:fade/>
      </p:transition>
    </mc:Choice>
    <mc:Fallback>
      <p:transition spd="med" advTm="354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8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  <p:extLst mod="1">
    <p:ext uri="{E180D4A7-C9FB-4DFB-919C-405C955672EB}">
      <p14:showEvtLst xmlns:p14="http://schemas.microsoft.com/office/powerpoint/2010/main">
        <p14:playEvt time="0" objId="16"/>
        <p14:stopEvt time="35460" objId="16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195513" y="188913"/>
            <a:ext cx="62277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 algn="just"/>
            <a:r>
              <a:rPr lang="ru-RU" sz="2400">
                <a:ea typeface="Times New Roman" pitchFamily="18" charset="0"/>
              </a:rPr>
              <a:t>Кукушка кукушонку купила капюшон.</a:t>
            </a:r>
          </a:p>
          <a:p>
            <a:pPr indent="457200" algn="just" eaLnBrk="0" hangingPunct="0"/>
            <a:r>
              <a:rPr lang="ru-RU" sz="2400">
                <a:ea typeface="Times New Roman" pitchFamily="18" charset="0"/>
              </a:rPr>
              <a:t>Надел кукушонок капюшон.</a:t>
            </a:r>
          </a:p>
          <a:p>
            <a:pPr indent="457200" algn="just" eaLnBrk="0" hangingPunct="0"/>
            <a:r>
              <a:rPr lang="ru-RU" sz="2400">
                <a:ea typeface="Times New Roman" pitchFamily="18" charset="0"/>
              </a:rPr>
              <a:t>Как в капюшоне он смешон!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268538" y="2708275"/>
            <a:ext cx="4597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7200" algn="just"/>
            <a:r>
              <a:rPr lang="ru-RU" sz="2400">
                <a:ea typeface="Times New Roman" pitchFamily="18" charset="0"/>
              </a:rPr>
              <a:t>Две лягушки, две квакушки,</a:t>
            </a:r>
          </a:p>
          <a:p>
            <a:pPr indent="457200" algn="just" eaLnBrk="0" hangingPunct="0"/>
            <a:r>
              <a:rPr lang="ru-RU" sz="2400">
                <a:ea typeface="Times New Roman" pitchFamily="18" charset="0"/>
              </a:rPr>
              <a:t>Пили чай и</a:t>
            </a:r>
            <a:r>
              <a:rPr lang="ru-RU" sz="2400" b="1">
                <a:ea typeface="Times New Roman" pitchFamily="18" charset="0"/>
              </a:rPr>
              <a:t> </a:t>
            </a:r>
            <a:r>
              <a:rPr lang="ru-RU" sz="2400">
                <a:ea typeface="Times New Roman" pitchFamily="18" charset="0"/>
              </a:rPr>
              <a:t>ели плюшки.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268538" y="4797425"/>
            <a:ext cx="61198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 algn="just"/>
            <a:r>
              <a:rPr lang="ru-RU" sz="2400">
                <a:ea typeface="Times New Roman" pitchFamily="18" charset="0"/>
              </a:rPr>
              <a:t>Мальчику Мишке купили штанишки,</a:t>
            </a:r>
          </a:p>
          <a:p>
            <a:pPr indent="457200" algn="just" eaLnBrk="0" hangingPunct="0"/>
            <a:r>
              <a:rPr lang="ru-RU" sz="2400">
                <a:ea typeface="Times New Roman" pitchFamily="18" charset="0"/>
              </a:rPr>
              <a:t>А на штанишках вышиты мышки.</a:t>
            </a:r>
          </a:p>
          <a:p>
            <a:pPr indent="457200" algn="just" eaLnBrk="0" hangingPunct="0"/>
            <a:r>
              <a:rPr lang="ru-RU" sz="2400">
                <a:ea typeface="Times New Roman" pitchFamily="18" charset="0"/>
              </a:rPr>
              <a:t>Любит Мишка такие штанишки,</a:t>
            </a:r>
          </a:p>
          <a:p>
            <a:pPr indent="457200" algn="just" eaLnBrk="0" hangingPunct="0"/>
            <a:r>
              <a:rPr lang="ru-RU" sz="2400">
                <a:ea typeface="Times New Roman" pitchFamily="18" charset="0"/>
              </a:rPr>
              <a:t>Весело мышкам кататься на Мишке.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692150"/>
            <a:ext cx="9226550" cy="1447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Выучи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скороговорки и стихотворение</a:t>
            </a:r>
          </a:p>
        </p:txBody>
      </p:sp>
      <p:pic>
        <p:nvPicPr>
          <p:cNvPr id="5125" name="Picture 5" descr="C:\Users\acer\Desktop\vogel-016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555875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C:\Users\acer\Desktop\jivotniea-178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628775"/>
            <a:ext cx="2855913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C:\Users\acer\Desktop\Boy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160838"/>
            <a:ext cx="1638300" cy="26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C:\Users\acer\Desktop\9991a4ba2028b7788bfb7dca57507baf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648" y="4941168"/>
            <a:ext cx="752872" cy="875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8" descr="C:\Users\acer\Desktop\9991a4ba2028b7788bfb7dca57507baf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688" y="5661248"/>
            <a:ext cx="752872" cy="875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8" descr="C:\Users\acer\Desktop\9991a4ba2028b7788bfb7dca57507baf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79712" y="4941168"/>
            <a:ext cx="752872" cy="875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20211204_204311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8350" y="65325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5413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393">
        <p:fade/>
      </p:transition>
    </mc:Choice>
    <mc:Fallback>
      <p:transition spd="med" advTm="203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1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121" grpId="0"/>
      <p:bldP spid="5122" grpId="0"/>
      <p:bldP spid="5123" grpId="0"/>
      <p:bldP spid="6" grpId="0"/>
      <p:bldP spid="6" grpId="1"/>
    </p:bldLst>
  </p:timing>
  <p:extLst mod="1">
    <p:ext uri="{E180D4A7-C9FB-4DFB-919C-405C955672EB}">
      <p14:showEvtLst xmlns:p14="http://schemas.microsoft.com/office/powerpoint/2010/main">
        <p14:playEvt time="0" objId="13"/>
        <p14:stopEvt time="20393" objId="13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1"/>
          <p:cNvSpPr txBox="1">
            <a:spLocks noChangeArrowheads="1"/>
          </p:cNvSpPr>
          <p:nvPr/>
        </p:nvSpPr>
        <p:spPr bwMode="auto">
          <a:xfrm>
            <a:off x="1692275" y="981075"/>
            <a:ext cx="5832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Список использованной литературы:</a:t>
            </a: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2" name="Прямоугольник 2"/>
          <p:cNvSpPr>
            <a:spLocks noChangeArrowheads="1"/>
          </p:cNvSpPr>
          <p:nvPr/>
        </p:nvSpPr>
        <p:spPr bwMode="auto">
          <a:xfrm>
            <a:off x="0" y="1989138"/>
            <a:ext cx="9144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Баскакина И.В. Логопедические игры. Рабочие тетради для исправления недостатков звукопроизношения. М., 2007.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Жихарева-Норкина Ю.Б. Домашние тетради для логопедических занятий с детьми: Пособие для логопедов и родителей. М., 2005.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Комарова Л.А. Автоматизация звуков в игровых упражнениях. Альбомы дошкольника. М., 2009.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Коноваленко В.В., Коноваленко С.В. Домашние тетради для закрепления произношения звуков. М., 2007.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>
                <a:latin typeface="Times New Roman" pitchFamily="18" charset="0"/>
                <a:cs typeface="Times New Roman" pitchFamily="18" charset="0"/>
                <a:hlinkClick r:id="rId2"/>
              </a:rPr>
              <a:t>http://images.yandex.ru/yandsearch?text=%D0%B0%D0%BD%D0%B8%D0%BC%D0%B0%D1%86%D0%B8%D0%B8&amp;stype=image&amp;lr=51&amp;noreask=1&amp;source=wiz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217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270">
        <p:fade/>
      </p:transition>
    </mc:Choice>
    <mc:Fallback>
      <p:transition spd="med" advTm="32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32856" y="4119463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Благодарю за внимание!</a:t>
            </a:r>
            <a:endParaRPr lang="ru-RU" sz="54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20211204_211316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04024" y="360264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31416" y="1750616"/>
            <a:ext cx="8244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ИКТ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работе с детьми с ОНР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повышает эффективность коррекционного обучения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45432" y="260648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ВЫВОДЫ: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509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2180">
        <p:fade/>
      </p:transition>
    </mc:Choice>
    <mc:Fallback>
      <p:transition spd="med" advTm="321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3" grpId="0"/>
      <p:bldP spid="4" grpId="0"/>
    </p:bldLst>
  </p:timing>
  <p:extLst mod="1">
    <p:ext uri="{E180D4A7-C9FB-4DFB-919C-405C955672EB}">
      <p14:showEvtLst xmlns:p14="http://schemas.microsoft.com/office/powerpoint/2010/main">
        <p14:playEvt time="0" objId="2"/>
        <p14:stopEvt time="31726" objId="2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0211203_214851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39659" y="149934"/>
            <a:ext cx="609600" cy="609600"/>
          </a:xfrm>
          <a:prstGeom prst="rect">
            <a:avLst/>
          </a:prstGeom>
        </p:spPr>
      </p:pic>
      <p:pic>
        <p:nvPicPr>
          <p:cNvPr id="13" name="Picture 2" descr="C:\Users\Катя\Desktop\762219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9" t="-288" r="31742" b="1"/>
          <a:stretch/>
        </p:blipFill>
        <p:spPr bwMode="auto">
          <a:xfrm>
            <a:off x="6776386" y="3644582"/>
            <a:ext cx="2342338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Катя\Desktop\106096_5c84db884d0d85c84db884d113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8" y="454734"/>
            <a:ext cx="2197827" cy="306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le 3"/>
          <p:cNvSpPr txBox="1">
            <a:spLocks/>
          </p:cNvSpPr>
          <p:nvPr/>
        </p:nvSpPr>
        <p:spPr>
          <a:xfrm>
            <a:off x="2044459" y="454734"/>
            <a:ext cx="4809244" cy="106951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altLang="ko-KR" dirty="0" smtClean="0"/>
              <a:t> </a:t>
            </a:r>
            <a:r>
              <a:rPr lang="ru-RU" altLang="ko-KR" dirty="0" smtClean="0"/>
              <a:t>Актуальность</a:t>
            </a:r>
            <a:br>
              <a:rPr lang="ru-RU" altLang="ko-KR" dirty="0" smtClean="0"/>
            </a:br>
            <a:r>
              <a:rPr lang="ru-RU" altLang="ko-KR" dirty="0" smtClean="0"/>
              <a:t> программы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192" y="2244786"/>
            <a:ext cx="68515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в действие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предполагает развитие ДОУ как новой образовательной системы.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 используются в работе </a:t>
            </a:r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практические,</a:t>
            </a:r>
          </a:p>
          <a:p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наглядные и словесные методы.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необходимое условие обучения детей, а особенно детей с ОВЗ.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1201">
        <p:fade/>
      </p:transition>
    </mc:Choice>
    <mc:Fallback>
      <p:transition spd="med" advTm="512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3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" grpId="0"/>
    </p:bldLst>
  </p:timing>
  <p:extLst mod="1">
    <p:ext uri="{E180D4A7-C9FB-4DFB-919C-405C955672EB}">
      <p14:showEvtLst xmlns:p14="http://schemas.microsoft.com/office/powerpoint/2010/main">
        <p14:playEvt time="0" objId="3"/>
        <p14:stopEvt time="49523" objId="3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-100360" y="0"/>
            <a:ext cx="7137400" cy="1069514"/>
          </a:xfrm>
        </p:spPr>
        <p:txBody>
          <a:bodyPr/>
          <a:lstStyle/>
          <a:p>
            <a:pPr algn="ctr"/>
            <a:r>
              <a:rPr lang="ru-RU" dirty="0" smtClean="0"/>
              <a:t>Преимущества программы</a:t>
            </a:r>
            <a:endParaRPr lang="ru-RU" dirty="0"/>
          </a:p>
        </p:txBody>
      </p:sp>
      <p:sp>
        <p:nvSpPr>
          <p:cNvPr id="8" name="Объект 3"/>
          <p:cNvSpPr>
            <a:spLocks noGrp="1"/>
          </p:cNvSpPr>
          <p:nvPr>
            <p:ph idx="10"/>
          </p:nvPr>
        </p:nvSpPr>
        <p:spPr>
          <a:xfrm>
            <a:off x="457200" y="3068960"/>
            <a:ext cx="8229600" cy="3312368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ёмкость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Компактность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Наглядность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привлекательность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Мобильность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ногофункциональность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26876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систему электронных дидактических пособий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базе  презентаций (в программе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Power Point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2" name="20211204_175454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62328" y="9716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643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1761">
        <p:fade/>
      </p:transition>
    </mc:Choice>
    <mc:Fallback>
      <p:transition spd="med" advTm="817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9" grpId="0"/>
    </p:bldLst>
  </p:timing>
  <p:extLst mod="1">
    <p:ext uri="{E180D4A7-C9FB-4DFB-919C-405C955672EB}">
      <p14:showEvtLst xmlns:p14="http://schemas.microsoft.com/office/powerpoint/2010/main">
        <p14:playEvt time="0" objId="2"/>
        <p14:stopEvt time="81761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Структура программы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1225689"/>
            <a:ext cx="75963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Мультимедийные пособия -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комплексы игровых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заданий,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составленные для постановки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автоматизации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 [С], [Ш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],[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Л], [Р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пособие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и под-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подготовительного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этапа,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первичных произносительных умений 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навыков.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план составлен на каждое пособие, на следующем слайде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 его пример.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20211204_181516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3853.244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71192" y="26064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423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258">
        <p:fade/>
      </p:transition>
    </mc:Choice>
    <mc:Fallback>
      <p:transition spd="med" advTm="302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  <p:extLst mod="1">
    <p:ext uri="{E180D4A7-C9FB-4DFB-919C-405C955672EB}">
      <p14:showEvtLst xmlns:p14="http://schemas.microsoft.com/office/powerpoint/2010/main">
        <p14:playEvt time="0" objId="4"/>
        <p14:stopEvt time="30121" objId="4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875967"/>
              </p:ext>
            </p:extLst>
          </p:nvPr>
        </p:nvGraphicFramePr>
        <p:xfrm>
          <a:off x="0" y="1"/>
          <a:ext cx="9143999" cy="6753911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525639"/>
                <a:gridCol w="2102145"/>
                <a:gridCol w="3384376"/>
                <a:gridCol w="3131839"/>
              </a:tblGrid>
              <a:tr h="2682652">
                <a:tc rowSpan="2">
                  <a:txBody>
                    <a:bodyPr/>
                    <a:lstStyle/>
                    <a:p>
                      <a:pPr marL="2984500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«Я учусь шипеть»   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90" marR="3419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Подготовительный этап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90" marR="3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Сформировать точные, координированные движения органов артикуляции, выработать длительную направленную воздушную струю, необходимые для постановки звука [Ш].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90" marR="3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Артикуляционные, дыхательные упражнения: «Заборчик», «Блинчик», «Подуй на перышко», «Чашечка», «Вкусное варенье», «Бублик», «Подуй на цветочки» (</a:t>
                      </a:r>
                      <a:r>
                        <a:rPr lang="ru-RU" sz="18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 анимационными картинками</a:t>
                      </a: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90" marR="3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46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Этап формирования первичных произносительных умений и навыков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90" marR="3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Сформировать первоначальные умения правильного произношения звука [Ш] (изолированно, в слогах, словах, словосочетании, фразах, связной речи).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90" marR="3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«Научи Машу шипеть», «Правильно ли Маша называет слова?», «Змейка здоровается с гласными», «Загадки», «Лесенка», «Лабиринт», «Выбери картинки», «Выполни звуковой анализ слов», «Ответь на вопрос одним словом»,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«Перескажи рассказ», «Выучи скороговорки и стихотворение».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90" marR="3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2353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5149">
        <p:fade/>
      </p:transition>
    </mc:Choice>
    <mc:Fallback>
      <p:transition spd="med" advTm="15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778"/>
            <a:ext cx="7668344" cy="1069514"/>
          </a:xfrm>
        </p:spPr>
        <p:txBody>
          <a:bodyPr/>
          <a:lstStyle/>
          <a:p>
            <a:pPr algn="ctr"/>
            <a:r>
              <a:rPr lang="ru-RU" dirty="0" smtClean="0"/>
              <a:t>Алгоритм использования</a:t>
            </a:r>
            <a:br>
              <a:rPr lang="ru-RU" dirty="0" smtClean="0"/>
            </a:br>
            <a:r>
              <a:rPr lang="ru-RU" dirty="0" smtClean="0"/>
              <a:t> пособия и его содержание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30297" y="1196752"/>
            <a:ext cx="9144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Электронное дидактическое мультимедийное пособие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учусь шипеть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– 7 лет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пособия: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сформировать навык правильного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произношения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[Ш].</a:t>
            </a:r>
          </a:p>
          <a:p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Образовательные, коррекционно-развивающие, воспитательные</a:t>
            </a:r>
          </a:p>
          <a:p>
            <a:endParaRPr lang="ru-RU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890071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протяжении всех игр пособия детей сопровождает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интересный </a:t>
            </a:r>
          </a:p>
          <a:p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мультперсонаж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Маша, которой дети помогают выполнять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раз-        личные задания.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ребятами, Маша учится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правильно произносить       звук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[Ш]. </a:t>
            </a:r>
          </a:p>
        </p:txBody>
      </p:sp>
      <p:pic>
        <p:nvPicPr>
          <p:cNvPr id="3" name="20211204_182455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26064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8501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1706">
        <p:fade/>
      </p:transition>
    </mc:Choice>
    <mc:Fallback>
      <p:transition spd="med" advTm="417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  <p:extLst mod="1">
    <p:ext uri="{E180D4A7-C9FB-4DFB-919C-405C955672EB}">
      <p14:showEvtLst xmlns:p14="http://schemas.microsoft.com/office/powerpoint/2010/main">
        <p14:playEvt time="0" objId="3"/>
        <p14:stopEvt time="41706" objId="3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0_80354_58708c42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1289050"/>
            <a:ext cx="741680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404813"/>
            <a:ext cx="922655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Давай выполним гимнастику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вместе с Машей?</a:t>
            </a:r>
          </a:p>
        </p:txBody>
      </p:sp>
      <p:pic>
        <p:nvPicPr>
          <p:cNvPr id="2" name="20211204_183016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92888" y="10001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7764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606">
        <p:fade/>
      </p:transition>
    </mc:Choice>
    <mc:Fallback>
      <p:transition spd="med" advTm="106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  <p:extLst mod="1">
    <p:ext uri="{E180D4A7-C9FB-4DFB-919C-405C955672EB}">
      <p14:showEvtLst xmlns:p14="http://schemas.microsoft.com/office/powerpoint/2010/main">
        <p14:playEvt time="0" objId="2"/>
        <p14:stopEvt time="10606" objId="2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cer\Desktop\Катюшка, работа\картинки-анимации\f3d9cc29d8fb566e5946b16f5048f206.jp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1762125"/>
            <a:ext cx="3611562" cy="361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836712"/>
            <a:ext cx="882047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«Заборчик»</a:t>
            </a:r>
          </a:p>
        </p:txBody>
      </p:sp>
      <p:pic>
        <p:nvPicPr>
          <p:cNvPr id="2" name="20211204_183253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56040" y="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8180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1368">
        <p:fade/>
      </p:transition>
    </mc:Choice>
    <mc:Fallback>
      <p:transition spd="med" advTm="213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21368" objId="2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15.6|16.2|8.6|1.3|1.9|0.8|1.9|1.7|1.5|1.7|1.6|1.8|4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4|1.1|2.9|2.6|3.1|2.2|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1.1|1.2|0.8|0.6|0.9|0.4|0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2|2.4|1|0.9|1.2|5.5|2.7|2.2|2|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8|1.3|0.8|0.8|1|0.9|0.9|0.9|0.9|27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|0.9|3|1.9|1.6|2.3|1.3|2|2|1.9|1.8|2|3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9|1.2|2.4|1|1|0.8|1|1.3|8|0.8|1|1.5|1.2|2.7|0.9|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8|1.7|1.4|1.4|1.3|1.7|1.3|1.8|1.6|1.6|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0.7|0.4|0.3|0.6|0.5|0.3|0.4|0.3|0.4|0.3|0.3|0.3|0.4|0.4|0.4|0.6|0.5|0.4|0.5|0.4|0.7|1.6|0.6|1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|2.1|0.7|0.7|0.6|0.7|0.7|0.6|0.7|0.7|0.7|0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8|2.2|1.6|7|2.3|1.4|1.8|2.2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5.6|2.6|17.7|7.3|15.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2|1.6|0.9|1.7|0.9|2.1|1.5|1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5.4|2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8|24.8|6.6|1.8|5.7|2|9.8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9|11.4|1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5.9|2.6|3.8|6.4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1145</TotalTime>
  <Words>734</Words>
  <Application>Microsoft Office PowerPoint</Application>
  <PresentationFormat>Экран (4:3)</PresentationFormat>
  <Paragraphs>150</Paragraphs>
  <Slides>24</Slides>
  <Notes>1</Notes>
  <HiddenSlides>0</HiddenSlides>
  <MMClips>24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Office Theme</vt:lpstr>
      <vt:lpstr>Custom Design</vt:lpstr>
      <vt:lpstr>Презентация PowerPoint</vt:lpstr>
      <vt:lpstr>Актуальность программы</vt:lpstr>
      <vt:lpstr>Презентация PowerPoint</vt:lpstr>
      <vt:lpstr>Преимущества программы</vt:lpstr>
      <vt:lpstr>Структура программы</vt:lpstr>
      <vt:lpstr>Презентация PowerPoint</vt:lpstr>
      <vt:lpstr>Алгоритм использования  пособия и его содержание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Катя</cp:lastModifiedBy>
  <cp:revision>80</cp:revision>
  <dcterms:created xsi:type="dcterms:W3CDTF">2014-04-01T16:35:38Z</dcterms:created>
  <dcterms:modified xsi:type="dcterms:W3CDTF">2021-12-04T19:27:56Z</dcterms:modified>
</cp:coreProperties>
</file>