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1" r:id="rId1"/>
  </p:sldMasterIdLst>
  <p:notesMasterIdLst>
    <p:notesMasterId r:id="rId9"/>
  </p:notesMasterIdLst>
  <p:sldIdLst>
    <p:sldId id="1151" r:id="rId2"/>
    <p:sldId id="1171" r:id="rId3"/>
    <p:sldId id="1180" r:id="rId4"/>
    <p:sldId id="1179" r:id="rId5"/>
    <p:sldId id="1178" r:id="rId6"/>
    <p:sldId id="1177" r:id="rId7"/>
    <p:sldId id="1176" r:id="rId8"/>
  </p:sldIdLst>
  <p:sldSz cx="7797800" cy="4381500"/>
  <p:notesSz cx="6858000" cy="9144000"/>
  <p:custDataLst>
    <p:tags r:id="rId10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4E5F16A7-0C58-4EB6-8A84-6C34C4FD4C82}">
          <p14:sldIdLst>
            <p14:sldId id="1151"/>
            <p14:sldId id="1171"/>
            <p14:sldId id="1180"/>
            <p14:sldId id="1179"/>
            <p14:sldId id="1178"/>
            <p14:sldId id="1177"/>
            <p14:sldId id="117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1380">
          <p15:clr>
            <a:srgbClr val="A4A3A4"/>
          </p15:clr>
        </p15:guide>
        <p15:guide id="2" pos="245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12EA7"/>
    <a:srgbClr val="2525B1"/>
    <a:srgbClr val="013497"/>
    <a:srgbClr val="003399"/>
    <a:srgbClr val="1D1D8B"/>
    <a:srgbClr val="1230AE"/>
    <a:srgbClr val="102B9C"/>
    <a:srgbClr val="243AA8"/>
    <a:srgbClr val="2A41A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44" autoAdjust="0"/>
    <p:restoredTop sz="86199" autoAdjust="0"/>
  </p:normalViewPr>
  <p:slideViewPr>
    <p:cSldViewPr>
      <p:cViewPr varScale="1">
        <p:scale>
          <a:sx n="95" d="100"/>
          <a:sy n="95" d="100"/>
        </p:scale>
        <p:origin x="372" y="72"/>
      </p:cViewPr>
      <p:guideLst>
        <p:guide orient="horz" pos="1380"/>
        <p:guide pos="2456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184DCB-35F6-47E6-B046-8A3124B410E3}" type="datetimeFigureOut">
              <a:rPr lang="ru-RU" smtClean="0"/>
              <a:t>20.11.2023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4213" y="1143000"/>
            <a:ext cx="5489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657585-BC28-4EE9-BFFB-B3656F739C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24447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657585-BC28-4EE9-BFFB-B3656F739C85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70462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F657585-BC28-4EE9-BFFB-B3656F739C85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94954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402DC9FC-826B-4658-9364-527249E573F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74725" y="717065"/>
            <a:ext cx="5848350" cy="1525411"/>
          </a:xfrm>
        </p:spPr>
        <p:txBody>
          <a:bodyPr anchor="b"/>
          <a:lstStyle>
            <a:lvl1pPr algn="ctr">
              <a:defRPr sz="3833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548C20E0-59C5-4081-96BD-F3EE3865D1B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74725" y="2301302"/>
            <a:ext cx="5848350" cy="1057848"/>
          </a:xfrm>
        </p:spPr>
        <p:txBody>
          <a:bodyPr/>
          <a:lstStyle>
            <a:lvl1pPr marL="0" indent="0" algn="ctr">
              <a:buNone/>
              <a:defRPr sz="1533"/>
            </a:lvl1pPr>
            <a:lvl2pPr marL="292105" indent="0" algn="ctr">
              <a:buNone/>
              <a:defRPr sz="1278"/>
            </a:lvl2pPr>
            <a:lvl3pPr marL="584210" indent="0" algn="ctr">
              <a:buNone/>
              <a:defRPr sz="1150"/>
            </a:lvl3pPr>
            <a:lvl4pPr marL="876315" indent="0" algn="ctr">
              <a:buNone/>
              <a:defRPr sz="1022"/>
            </a:lvl4pPr>
            <a:lvl5pPr marL="1168420" indent="0" algn="ctr">
              <a:buNone/>
              <a:defRPr sz="1022"/>
            </a:lvl5pPr>
            <a:lvl6pPr marL="1460525" indent="0" algn="ctr">
              <a:buNone/>
              <a:defRPr sz="1022"/>
            </a:lvl6pPr>
            <a:lvl7pPr marL="1752630" indent="0" algn="ctr">
              <a:buNone/>
              <a:defRPr sz="1022"/>
            </a:lvl7pPr>
            <a:lvl8pPr marL="2044736" indent="0" algn="ctr">
              <a:buNone/>
              <a:defRPr sz="1022"/>
            </a:lvl8pPr>
            <a:lvl9pPr marL="2336841" indent="0" algn="ctr">
              <a:buNone/>
              <a:defRPr sz="1022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C5ECC646-FC0B-4822-AC8A-696A2E1775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BE829-988C-4C79-A8DF-BE63EE263642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20.11.2023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F6E200A3-9893-41BC-A0E9-C37DF400C6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EED05D24-0F12-4D53-BF94-20898B649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46F1A-8BE1-4082-8BD2-03F06D71EDA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72927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3560A644-2EA6-4F08-B86C-ADA5BBA93C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2BB7856E-1096-4F4F-A823-8700C66450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A1DCF877-A5BA-4414-81F6-3873D86BB5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BE829-988C-4C79-A8DF-BE63EE263642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20.11.2023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7527A82E-A5F4-4B5C-9E26-65C4FCA038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20F5F6CC-EB98-4D17-972A-D274FD1322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46F1A-8BE1-4082-8BD2-03F06D71EDA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50329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="" xmlns:a16="http://schemas.microsoft.com/office/drawing/2014/main" id="{C0577D2F-1923-4C05-821E-525E12F716F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5580300" y="233274"/>
            <a:ext cx="1681401" cy="3713119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13B98E17-FF5B-4721-85A3-AF3B6F86700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536099" y="233274"/>
            <a:ext cx="4946729" cy="371311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36EEA7CD-CB64-4D91-90E8-E60A848D5A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BE829-988C-4C79-A8DF-BE63EE263642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20.11.2023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AA1DA46D-D785-45CB-93D3-E245E37E9F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B28D4121-DD58-4F45-AB76-12A1DE12A4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46F1A-8BE1-4082-8BD2-03F06D71EDA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63563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3208A405-2B76-448B-8BAF-D3237C6A53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E23C8976-FD92-4E23-930B-F5CB94DB48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2C83604A-8975-48F3-8DDA-341E074C43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BE829-988C-4C79-A8DF-BE63EE263642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20.11.2023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5AE33AED-85A5-4933-9BCE-DEEDD29DDB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6E87A7D2-33F8-4F03-B7A1-AEF5618DDB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46F1A-8BE1-4082-8BD2-03F06D71EDA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61429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7F2D63DB-E595-425D-95E0-8E38E9F450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2037" y="1092333"/>
            <a:ext cx="6725603" cy="1822582"/>
          </a:xfrm>
        </p:spPr>
        <p:txBody>
          <a:bodyPr anchor="b"/>
          <a:lstStyle>
            <a:lvl1pPr>
              <a:defRPr sz="3833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9844B346-6C3D-4FC9-BBD4-E8E42C9BFD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2037" y="2932157"/>
            <a:ext cx="6725603" cy="958453"/>
          </a:xfrm>
        </p:spPr>
        <p:txBody>
          <a:bodyPr/>
          <a:lstStyle>
            <a:lvl1pPr marL="0" indent="0">
              <a:buNone/>
              <a:defRPr sz="1533">
                <a:solidFill>
                  <a:schemeClr val="tx1">
                    <a:tint val="75000"/>
                  </a:schemeClr>
                </a:solidFill>
              </a:defRPr>
            </a:lvl1pPr>
            <a:lvl2pPr marL="292105" indent="0">
              <a:buNone/>
              <a:defRPr sz="1278">
                <a:solidFill>
                  <a:schemeClr val="tx1">
                    <a:tint val="75000"/>
                  </a:schemeClr>
                </a:solidFill>
              </a:defRPr>
            </a:lvl2pPr>
            <a:lvl3pPr marL="584210" indent="0">
              <a:buNone/>
              <a:defRPr sz="1150">
                <a:solidFill>
                  <a:schemeClr val="tx1">
                    <a:tint val="75000"/>
                  </a:schemeClr>
                </a:solidFill>
              </a:defRPr>
            </a:lvl3pPr>
            <a:lvl4pPr marL="876315" indent="0">
              <a:buNone/>
              <a:defRPr sz="1022">
                <a:solidFill>
                  <a:schemeClr val="tx1">
                    <a:tint val="75000"/>
                  </a:schemeClr>
                </a:solidFill>
              </a:defRPr>
            </a:lvl4pPr>
            <a:lvl5pPr marL="1168420" indent="0">
              <a:buNone/>
              <a:defRPr sz="1022">
                <a:solidFill>
                  <a:schemeClr val="tx1">
                    <a:tint val="75000"/>
                  </a:schemeClr>
                </a:solidFill>
              </a:defRPr>
            </a:lvl5pPr>
            <a:lvl6pPr marL="1460525" indent="0">
              <a:buNone/>
              <a:defRPr sz="1022">
                <a:solidFill>
                  <a:schemeClr val="tx1">
                    <a:tint val="75000"/>
                  </a:schemeClr>
                </a:solidFill>
              </a:defRPr>
            </a:lvl6pPr>
            <a:lvl7pPr marL="1752630" indent="0">
              <a:buNone/>
              <a:defRPr sz="1022">
                <a:solidFill>
                  <a:schemeClr val="tx1">
                    <a:tint val="75000"/>
                  </a:schemeClr>
                </a:solidFill>
              </a:defRPr>
            </a:lvl7pPr>
            <a:lvl8pPr marL="2044736" indent="0">
              <a:buNone/>
              <a:defRPr sz="1022">
                <a:solidFill>
                  <a:schemeClr val="tx1">
                    <a:tint val="75000"/>
                  </a:schemeClr>
                </a:solidFill>
              </a:defRPr>
            </a:lvl8pPr>
            <a:lvl9pPr marL="2336841" indent="0">
              <a:buNone/>
              <a:defRPr sz="102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52300E92-DDA0-433E-8E64-D971C0C815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BE829-988C-4C79-A8DF-BE63EE263642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20.11.2023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D0C512B2-0455-4F01-9CE3-CE5795F075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91828A3B-0DE1-43BC-9AA8-843D86A539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46F1A-8BE1-4082-8BD2-03F06D71EDA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62476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F4771EF2-4808-46EA-A1AC-10AD5D8832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731EE7DA-2CF6-4A74-AF3C-002A33F951B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36099" y="1166371"/>
            <a:ext cx="3314065" cy="278002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C93564B1-380C-4B96-A8EC-31F0EDAA3A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947636" y="1166371"/>
            <a:ext cx="3314065" cy="278002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552583CF-38FC-4F2E-BFD0-03C88C1395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BE829-988C-4C79-A8DF-BE63EE263642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20.11.2023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472F8F1E-0C98-4E0C-9FFA-39E65135E1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61204550-B69A-4B67-9139-D8E795416D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46F1A-8BE1-4082-8BD2-03F06D71EDA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96866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44C0A0BA-0CA3-4A5D-839D-A717E68713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7114" y="233275"/>
            <a:ext cx="6725603" cy="846887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E293A3CB-DBA1-4AEF-BADB-F5AA85C221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7115" y="1074076"/>
            <a:ext cx="3298835" cy="526388"/>
          </a:xfrm>
        </p:spPr>
        <p:txBody>
          <a:bodyPr anchor="b"/>
          <a:lstStyle>
            <a:lvl1pPr marL="0" indent="0">
              <a:buNone/>
              <a:defRPr sz="1533" b="1"/>
            </a:lvl1pPr>
            <a:lvl2pPr marL="292105" indent="0">
              <a:buNone/>
              <a:defRPr sz="1278" b="1"/>
            </a:lvl2pPr>
            <a:lvl3pPr marL="584210" indent="0">
              <a:buNone/>
              <a:defRPr sz="1150" b="1"/>
            </a:lvl3pPr>
            <a:lvl4pPr marL="876315" indent="0">
              <a:buNone/>
              <a:defRPr sz="1022" b="1"/>
            </a:lvl4pPr>
            <a:lvl5pPr marL="1168420" indent="0">
              <a:buNone/>
              <a:defRPr sz="1022" b="1"/>
            </a:lvl5pPr>
            <a:lvl6pPr marL="1460525" indent="0">
              <a:buNone/>
              <a:defRPr sz="1022" b="1"/>
            </a:lvl6pPr>
            <a:lvl7pPr marL="1752630" indent="0">
              <a:buNone/>
              <a:defRPr sz="1022" b="1"/>
            </a:lvl7pPr>
            <a:lvl8pPr marL="2044736" indent="0">
              <a:buNone/>
              <a:defRPr sz="1022" b="1"/>
            </a:lvl8pPr>
            <a:lvl9pPr marL="2336841" indent="0">
              <a:buNone/>
              <a:defRPr sz="1022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555B906E-F5D5-4B1E-9E81-27D4C80A48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37115" y="1600465"/>
            <a:ext cx="3298835" cy="235404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="" xmlns:a16="http://schemas.microsoft.com/office/drawing/2014/main" id="{43BE29B6-25CA-41AD-8C78-34221D0BD86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947636" y="1074076"/>
            <a:ext cx="3315081" cy="526388"/>
          </a:xfrm>
        </p:spPr>
        <p:txBody>
          <a:bodyPr anchor="b"/>
          <a:lstStyle>
            <a:lvl1pPr marL="0" indent="0">
              <a:buNone/>
              <a:defRPr sz="1533" b="1"/>
            </a:lvl1pPr>
            <a:lvl2pPr marL="292105" indent="0">
              <a:buNone/>
              <a:defRPr sz="1278" b="1"/>
            </a:lvl2pPr>
            <a:lvl3pPr marL="584210" indent="0">
              <a:buNone/>
              <a:defRPr sz="1150" b="1"/>
            </a:lvl3pPr>
            <a:lvl4pPr marL="876315" indent="0">
              <a:buNone/>
              <a:defRPr sz="1022" b="1"/>
            </a:lvl4pPr>
            <a:lvl5pPr marL="1168420" indent="0">
              <a:buNone/>
              <a:defRPr sz="1022" b="1"/>
            </a:lvl5pPr>
            <a:lvl6pPr marL="1460525" indent="0">
              <a:buNone/>
              <a:defRPr sz="1022" b="1"/>
            </a:lvl6pPr>
            <a:lvl7pPr marL="1752630" indent="0">
              <a:buNone/>
              <a:defRPr sz="1022" b="1"/>
            </a:lvl7pPr>
            <a:lvl8pPr marL="2044736" indent="0">
              <a:buNone/>
              <a:defRPr sz="1022" b="1"/>
            </a:lvl8pPr>
            <a:lvl9pPr marL="2336841" indent="0">
              <a:buNone/>
              <a:defRPr sz="1022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="" xmlns:a16="http://schemas.microsoft.com/office/drawing/2014/main" id="{213DDAC8-243A-4836-AB23-ADB63983633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3947636" y="1600465"/>
            <a:ext cx="3315081" cy="235404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="" xmlns:a16="http://schemas.microsoft.com/office/drawing/2014/main" id="{B04DD196-4250-4E01-B351-920AC48845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BE829-988C-4C79-A8DF-BE63EE263642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20.11.2023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="" xmlns:a16="http://schemas.microsoft.com/office/drawing/2014/main" id="{38115795-F801-4CF5-B856-D02905D144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>
            <a:extLst>
              <a:ext uri="{FF2B5EF4-FFF2-40B4-BE49-F238E27FC236}">
                <a16:creationId xmlns="" xmlns:a16="http://schemas.microsoft.com/office/drawing/2014/main" id="{39CBB026-8B1E-4044-9194-F51BD8D7AC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46F1A-8BE1-4082-8BD2-03F06D71EDA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69122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27D1FAA0-F493-4999-A6D1-7F742D1D8B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="" xmlns:a16="http://schemas.microsoft.com/office/drawing/2014/main" id="{8960F2B1-CE0F-45C0-B2F5-C13B892B41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BE829-988C-4C79-A8DF-BE63EE263642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20.11.2023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="" xmlns:a16="http://schemas.microsoft.com/office/drawing/2014/main" id="{EBE83EAF-92A1-4A2A-B108-6E8F29C854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>
            <a:extLst>
              <a:ext uri="{FF2B5EF4-FFF2-40B4-BE49-F238E27FC236}">
                <a16:creationId xmlns="" xmlns:a16="http://schemas.microsoft.com/office/drawing/2014/main" id="{2CA15C73-C440-4F14-8DB3-C00F9A1474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46F1A-8BE1-4082-8BD2-03F06D71EDA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98098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="" xmlns:a16="http://schemas.microsoft.com/office/drawing/2014/main" id="{2F89E312-64F7-47CE-991C-772B70EA1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BE829-988C-4C79-A8DF-BE63EE263642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20.11.2023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="" xmlns:a16="http://schemas.microsoft.com/office/drawing/2014/main" id="{A96C050D-4AF0-4F9C-AEAD-8C7A869566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>
            <a:extLst>
              <a:ext uri="{FF2B5EF4-FFF2-40B4-BE49-F238E27FC236}">
                <a16:creationId xmlns="" xmlns:a16="http://schemas.microsoft.com/office/drawing/2014/main" id="{2146330F-77C5-4A45-B8BE-F02353425C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46F1A-8BE1-4082-8BD2-03F06D71EDA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04827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FF612A04-AD20-45AD-ACC2-84DD5F081F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7115" y="292100"/>
            <a:ext cx="2514993" cy="1022350"/>
          </a:xfrm>
        </p:spPr>
        <p:txBody>
          <a:bodyPr anchor="b"/>
          <a:lstStyle>
            <a:lvl1pPr>
              <a:defRPr sz="2044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FC821D0A-6994-4567-BA0F-DCBFA3C2C8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15081" y="630855"/>
            <a:ext cx="3947636" cy="3113705"/>
          </a:xfrm>
        </p:spPr>
        <p:txBody>
          <a:bodyPr/>
          <a:lstStyle>
            <a:lvl1pPr>
              <a:defRPr sz="2044"/>
            </a:lvl1pPr>
            <a:lvl2pPr>
              <a:defRPr sz="1789"/>
            </a:lvl2pPr>
            <a:lvl3pPr>
              <a:defRPr sz="1533"/>
            </a:lvl3pPr>
            <a:lvl4pPr>
              <a:defRPr sz="1278"/>
            </a:lvl4pPr>
            <a:lvl5pPr>
              <a:defRPr sz="1278"/>
            </a:lvl5pPr>
            <a:lvl6pPr>
              <a:defRPr sz="1278"/>
            </a:lvl6pPr>
            <a:lvl7pPr>
              <a:defRPr sz="1278"/>
            </a:lvl7pPr>
            <a:lvl8pPr>
              <a:defRPr sz="1278"/>
            </a:lvl8pPr>
            <a:lvl9pPr>
              <a:defRPr sz="1278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54AC3A18-20CA-4CF1-8E25-63FE79CDA7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37115" y="1314450"/>
            <a:ext cx="2514993" cy="2435181"/>
          </a:xfrm>
        </p:spPr>
        <p:txBody>
          <a:bodyPr/>
          <a:lstStyle>
            <a:lvl1pPr marL="0" indent="0">
              <a:buNone/>
              <a:defRPr sz="1022"/>
            </a:lvl1pPr>
            <a:lvl2pPr marL="292105" indent="0">
              <a:buNone/>
              <a:defRPr sz="894"/>
            </a:lvl2pPr>
            <a:lvl3pPr marL="584210" indent="0">
              <a:buNone/>
              <a:defRPr sz="767"/>
            </a:lvl3pPr>
            <a:lvl4pPr marL="876315" indent="0">
              <a:buNone/>
              <a:defRPr sz="639"/>
            </a:lvl4pPr>
            <a:lvl5pPr marL="1168420" indent="0">
              <a:buNone/>
              <a:defRPr sz="639"/>
            </a:lvl5pPr>
            <a:lvl6pPr marL="1460525" indent="0">
              <a:buNone/>
              <a:defRPr sz="639"/>
            </a:lvl6pPr>
            <a:lvl7pPr marL="1752630" indent="0">
              <a:buNone/>
              <a:defRPr sz="639"/>
            </a:lvl7pPr>
            <a:lvl8pPr marL="2044736" indent="0">
              <a:buNone/>
              <a:defRPr sz="639"/>
            </a:lvl8pPr>
            <a:lvl9pPr marL="2336841" indent="0">
              <a:buNone/>
              <a:defRPr sz="639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012AF3A6-8108-469E-8D04-44CB4A4A47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BE829-988C-4C79-A8DF-BE63EE263642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20.11.2023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9CBB8655-D0E2-4516-8DAE-7A97A2268A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B5106BBB-427F-4EE5-9835-793DEE0F56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46F1A-8BE1-4082-8BD2-03F06D71EDA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67834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83DD1B1B-559D-43B0-A888-0F638FF41D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7115" y="292100"/>
            <a:ext cx="2514993" cy="1022350"/>
          </a:xfrm>
        </p:spPr>
        <p:txBody>
          <a:bodyPr anchor="b"/>
          <a:lstStyle>
            <a:lvl1pPr>
              <a:defRPr sz="2044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="" xmlns:a16="http://schemas.microsoft.com/office/drawing/2014/main" id="{A100C0EF-3ECE-4393-80B2-EF9217BF0A1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315081" y="630855"/>
            <a:ext cx="3947636" cy="3113705"/>
          </a:xfrm>
        </p:spPr>
        <p:txBody>
          <a:bodyPr/>
          <a:lstStyle>
            <a:lvl1pPr marL="0" indent="0">
              <a:buNone/>
              <a:defRPr sz="2044"/>
            </a:lvl1pPr>
            <a:lvl2pPr marL="292105" indent="0">
              <a:buNone/>
              <a:defRPr sz="1789"/>
            </a:lvl2pPr>
            <a:lvl3pPr marL="584210" indent="0">
              <a:buNone/>
              <a:defRPr sz="1533"/>
            </a:lvl3pPr>
            <a:lvl4pPr marL="876315" indent="0">
              <a:buNone/>
              <a:defRPr sz="1278"/>
            </a:lvl4pPr>
            <a:lvl5pPr marL="1168420" indent="0">
              <a:buNone/>
              <a:defRPr sz="1278"/>
            </a:lvl5pPr>
            <a:lvl6pPr marL="1460525" indent="0">
              <a:buNone/>
              <a:defRPr sz="1278"/>
            </a:lvl6pPr>
            <a:lvl7pPr marL="1752630" indent="0">
              <a:buNone/>
              <a:defRPr sz="1278"/>
            </a:lvl7pPr>
            <a:lvl8pPr marL="2044736" indent="0">
              <a:buNone/>
              <a:defRPr sz="1278"/>
            </a:lvl8pPr>
            <a:lvl9pPr marL="2336841" indent="0">
              <a:buNone/>
              <a:defRPr sz="1278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607D8F39-CF13-49F6-B225-F8E09BDC04F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37115" y="1314450"/>
            <a:ext cx="2514993" cy="2435181"/>
          </a:xfrm>
        </p:spPr>
        <p:txBody>
          <a:bodyPr/>
          <a:lstStyle>
            <a:lvl1pPr marL="0" indent="0">
              <a:buNone/>
              <a:defRPr sz="1022"/>
            </a:lvl1pPr>
            <a:lvl2pPr marL="292105" indent="0">
              <a:buNone/>
              <a:defRPr sz="894"/>
            </a:lvl2pPr>
            <a:lvl3pPr marL="584210" indent="0">
              <a:buNone/>
              <a:defRPr sz="767"/>
            </a:lvl3pPr>
            <a:lvl4pPr marL="876315" indent="0">
              <a:buNone/>
              <a:defRPr sz="639"/>
            </a:lvl4pPr>
            <a:lvl5pPr marL="1168420" indent="0">
              <a:buNone/>
              <a:defRPr sz="639"/>
            </a:lvl5pPr>
            <a:lvl6pPr marL="1460525" indent="0">
              <a:buNone/>
              <a:defRPr sz="639"/>
            </a:lvl6pPr>
            <a:lvl7pPr marL="1752630" indent="0">
              <a:buNone/>
              <a:defRPr sz="639"/>
            </a:lvl7pPr>
            <a:lvl8pPr marL="2044736" indent="0">
              <a:buNone/>
              <a:defRPr sz="639"/>
            </a:lvl8pPr>
            <a:lvl9pPr marL="2336841" indent="0">
              <a:buNone/>
              <a:defRPr sz="639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1358E2F0-7623-4A8E-9A03-4F806DD1FB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BE829-988C-4C79-A8DF-BE63EE263642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20.11.2023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086A6BD7-50B1-4B4B-B582-B21AE89B67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11DDFDBF-2E13-4CA4-82FA-D331297F8F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46F1A-8BE1-4082-8BD2-03F06D71EDA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99685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F1C16295-54A7-4B6A-9BC7-00F50DA247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6099" y="233275"/>
            <a:ext cx="6725603" cy="8468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23241F5F-CCB9-413E-B21E-162FA1AD17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6099" y="1166371"/>
            <a:ext cx="6725603" cy="27800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B7610126-36D0-4CD9-B7F1-0424B05494D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36099" y="4061002"/>
            <a:ext cx="1754505" cy="2332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6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1BE829-988C-4C79-A8DF-BE63EE263642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20.11.2023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DD630FDA-D3A9-4105-A528-FBA66E5BB1C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583021" y="4061002"/>
            <a:ext cx="2631758" cy="2332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76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05D6414A-76E7-485C-8B44-8945F74D430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507196" y="4061002"/>
            <a:ext cx="1754505" cy="2332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6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B46F1A-8BE1-4082-8BD2-03F06D71EDA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55636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</p:sldLayoutIdLst>
  <p:txStyles>
    <p:titleStyle>
      <a:lvl1pPr algn="l" defTabSz="584210" rtl="0" eaLnBrk="1" latinLnBrk="0" hangingPunct="1">
        <a:lnSpc>
          <a:spcPct val="90000"/>
        </a:lnSpc>
        <a:spcBef>
          <a:spcPct val="0"/>
        </a:spcBef>
        <a:buNone/>
        <a:defRPr sz="281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46053" indent="-146053" algn="l" defTabSz="584210" rtl="0" eaLnBrk="1" latinLnBrk="0" hangingPunct="1">
        <a:lnSpc>
          <a:spcPct val="90000"/>
        </a:lnSpc>
        <a:spcBef>
          <a:spcPts val="639"/>
        </a:spcBef>
        <a:buFont typeface="Arial" panose="020B0604020202020204" pitchFamily="34" charset="0"/>
        <a:buChar char="•"/>
        <a:defRPr sz="1789" kern="1200">
          <a:solidFill>
            <a:schemeClr val="tx1"/>
          </a:solidFill>
          <a:latin typeface="+mn-lt"/>
          <a:ea typeface="+mn-ea"/>
          <a:cs typeface="+mn-cs"/>
        </a:defRPr>
      </a:lvl1pPr>
      <a:lvl2pPr marL="438158" indent="-146053" algn="l" defTabSz="584210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sz="1533" kern="1200">
          <a:solidFill>
            <a:schemeClr val="tx1"/>
          </a:solidFill>
          <a:latin typeface="+mn-lt"/>
          <a:ea typeface="+mn-ea"/>
          <a:cs typeface="+mn-cs"/>
        </a:defRPr>
      </a:lvl2pPr>
      <a:lvl3pPr marL="730263" indent="-146053" algn="l" defTabSz="584210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sz="1278" kern="1200">
          <a:solidFill>
            <a:schemeClr val="tx1"/>
          </a:solidFill>
          <a:latin typeface="+mn-lt"/>
          <a:ea typeface="+mn-ea"/>
          <a:cs typeface="+mn-cs"/>
        </a:defRPr>
      </a:lvl3pPr>
      <a:lvl4pPr marL="1022368" indent="-146053" algn="l" defTabSz="584210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sz="1150" kern="1200">
          <a:solidFill>
            <a:schemeClr val="tx1"/>
          </a:solidFill>
          <a:latin typeface="+mn-lt"/>
          <a:ea typeface="+mn-ea"/>
          <a:cs typeface="+mn-cs"/>
        </a:defRPr>
      </a:lvl4pPr>
      <a:lvl5pPr marL="1314473" indent="-146053" algn="l" defTabSz="584210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sz="1150" kern="1200">
          <a:solidFill>
            <a:schemeClr val="tx1"/>
          </a:solidFill>
          <a:latin typeface="+mn-lt"/>
          <a:ea typeface="+mn-ea"/>
          <a:cs typeface="+mn-cs"/>
        </a:defRPr>
      </a:lvl5pPr>
      <a:lvl6pPr marL="1606578" indent="-146053" algn="l" defTabSz="584210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sz="1150" kern="1200">
          <a:solidFill>
            <a:schemeClr val="tx1"/>
          </a:solidFill>
          <a:latin typeface="+mn-lt"/>
          <a:ea typeface="+mn-ea"/>
          <a:cs typeface="+mn-cs"/>
        </a:defRPr>
      </a:lvl6pPr>
      <a:lvl7pPr marL="1898683" indent="-146053" algn="l" defTabSz="584210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sz="1150" kern="1200">
          <a:solidFill>
            <a:schemeClr val="tx1"/>
          </a:solidFill>
          <a:latin typeface="+mn-lt"/>
          <a:ea typeface="+mn-ea"/>
          <a:cs typeface="+mn-cs"/>
        </a:defRPr>
      </a:lvl7pPr>
      <a:lvl8pPr marL="2190788" indent="-146053" algn="l" defTabSz="584210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sz="1150" kern="1200">
          <a:solidFill>
            <a:schemeClr val="tx1"/>
          </a:solidFill>
          <a:latin typeface="+mn-lt"/>
          <a:ea typeface="+mn-ea"/>
          <a:cs typeface="+mn-cs"/>
        </a:defRPr>
      </a:lvl8pPr>
      <a:lvl9pPr marL="2482893" indent="-146053" algn="l" defTabSz="584210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sz="11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584210" rtl="0" eaLnBrk="1" latinLnBrk="0" hangingPunct="1">
        <a:defRPr sz="1150" kern="1200">
          <a:solidFill>
            <a:schemeClr val="tx1"/>
          </a:solidFill>
          <a:latin typeface="+mn-lt"/>
          <a:ea typeface="+mn-ea"/>
          <a:cs typeface="+mn-cs"/>
        </a:defRPr>
      </a:lvl1pPr>
      <a:lvl2pPr marL="292105" algn="l" defTabSz="584210" rtl="0" eaLnBrk="1" latinLnBrk="0" hangingPunct="1">
        <a:defRPr sz="1150" kern="1200">
          <a:solidFill>
            <a:schemeClr val="tx1"/>
          </a:solidFill>
          <a:latin typeface="+mn-lt"/>
          <a:ea typeface="+mn-ea"/>
          <a:cs typeface="+mn-cs"/>
        </a:defRPr>
      </a:lvl2pPr>
      <a:lvl3pPr marL="584210" algn="l" defTabSz="584210" rtl="0" eaLnBrk="1" latinLnBrk="0" hangingPunct="1">
        <a:defRPr sz="1150" kern="1200">
          <a:solidFill>
            <a:schemeClr val="tx1"/>
          </a:solidFill>
          <a:latin typeface="+mn-lt"/>
          <a:ea typeface="+mn-ea"/>
          <a:cs typeface="+mn-cs"/>
        </a:defRPr>
      </a:lvl3pPr>
      <a:lvl4pPr marL="876315" algn="l" defTabSz="584210" rtl="0" eaLnBrk="1" latinLnBrk="0" hangingPunct="1">
        <a:defRPr sz="1150" kern="1200">
          <a:solidFill>
            <a:schemeClr val="tx1"/>
          </a:solidFill>
          <a:latin typeface="+mn-lt"/>
          <a:ea typeface="+mn-ea"/>
          <a:cs typeface="+mn-cs"/>
        </a:defRPr>
      </a:lvl4pPr>
      <a:lvl5pPr marL="1168420" algn="l" defTabSz="584210" rtl="0" eaLnBrk="1" latinLnBrk="0" hangingPunct="1">
        <a:defRPr sz="1150" kern="1200">
          <a:solidFill>
            <a:schemeClr val="tx1"/>
          </a:solidFill>
          <a:latin typeface="+mn-lt"/>
          <a:ea typeface="+mn-ea"/>
          <a:cs typeface="+mn-cs"/>
        </a:defRPr>
      </a:lvl5pPr>
      <a:lvl6pPr marL="1460525" algn="l" defTabSz="584210" rtl="0" eaLnBrk="1" latinLnBrk="0" hangingPunct="1">
        <a:defRPr sz="1150" kern="1200">
          <a:solidFill>
            <a:schemeClr val="tx1"/>
          </a:solidFill>
          <a:latin typeface="+mn-lt"/>
          <a:ea typeface="+mn-ea"/>
          <a:cs typeface="+mn-cs"/>
        </a:defRPr>
      </a:lvl6pPr>
      <a:lvl7pPr marL="1752630" algn="l" defTabSz="584210" rtl="0" eaLnBrk="1" latinLnBrk="0" hangingPunct="1">
        <a:defRPr sz="1150" kern="1200">
          <a:solidFill>
            <a:schemeClr val="tx1"/>
          </a:solidFill>
          <a:latin typeface="+mn-lt"/>
          <a:ea typeface="+mn-ea"/>
          <a:cs typeface="+mn-cs"/>
        </a:defRPr>
      </a:lvl7pPr>
      <a:lvl8pPr marL="2044736" algn="l" defTabSz="584210" rtl="0" eaLnBrk="1" latinLnBrk="0" hangingPunct="1">
        <a:defRPr sz="1150" kern="1200">
          <a:solidFill>
            <a:schemeClr val="tx1"/>
          </a:solidFill>
          <a:latin typeface="+mn-lt"/>
          <a:ea typeface="+mn-ea"/>
          <a:cs typeface="+mn-cs"/>
        </a:defRPr>
      </a:lvl8pPr>
      <a:lvl9pPr marL="2336841" algn="l" defTabSz="584210" rtl="0" eaLnBrk="1" latinLnBrk="0" hangingPunct="1">
        <a:defRPr sz="11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s://prof.asurso.ru/" TargetMode="External"/><Relationship Id="rId13" Type="http://schemas.openxmlformats.org/officeDocument/2006/relationships/hyperlink" Target="https://cposo.ru/professionalnoe-obrazovanie-dlya-lits-s-ovz-i-invalidov" TargetMode="External"/><Relationship Id="rId3" Type="http://schemas.openxmlformats.org/officeDocument/2006/relationships/image" Target="../media/image7.png"/><Relationship Id="rId7" Type="http://schemas.openxmlformats.org/officeDocument/2006/relationships/image" Target="../media/image10.gif"/><Relationship Id="rId12" Type="http://schemas.openxmlformats.org/officeDocument/2006/relationships/image" Target="../media/image13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o.asurso.ru/mod/folder/view.php?id=1909" TargetMode="External"/><Relationship Id="rId11" Type="http://schemas.openxmlformats.org/officeDocument/2006/relationships/image" Target="../media/image12.png"/><Relationship Id="rId5" Type="http://schemas.openxmlformats.org/officeDocument/2006/relationships/image" Target="../media/image9.gif"/><Relationship Id="rId10" Type="http://schemas.openxmlformats.org/officeDocument/2006/relationships/hyperlink" Target="https://t.me/bpoorumsso" TargetMode="External"/><Relationship Id="rId4" Type="http://schemas.openxmlformats.org/officeDocument/2006/relationships/image" Target="../media/image4.jpeg"/><Relationship Id="rId9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="" xmlns:a16="http://schemas.microsoft.com/office/drawing/2014/main" id="{3565907B-F6D4-4493-9337-0D427503BE3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54153" cy="1798324"/>
          </a:xfrm>
          <a:prstGeom prst="rect">
            <a:avLst/>
          </a:prstGeom>
        </p:spPr>
      </p:pic>
      <p:pic>
        <p:nvPicPr>
          <p:cNvPr id="10" name="Рисунок 9">
            <a:extLst>
              <a:ext uri="{FF2B5EF4-FFF2-40B4-BE49-F238E27FC236}">
                <a16:creationId xmlns="" xmlns:a16="http://schemas.microsoft.com/office/drawing/2014/main" id="{E9A817C8-DF50-4F1A-9739-9794D46D9CD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3076" y="174526"/>
            <a:ext cx="1987876" cy="1301341"/>
          </a:xfrm>
          <a:prstGeom prst="rect">
            <a:avLst/>
          </a:prstGeom>
        </p:spPr>
      </p:pic>
      <p:pic>
        <p:nvPicPr>
          <p:cNvPr id="11" name="Рисунок 10">
            <a:extLst>
              <a:ext uri="{FF2B5EF4-FFF2-40B4-BE49-F238E27FC236}">
                <a16:creationId xmlns="" xmlns:a16="http://schemas.microsoft.com/office/drawing/2014/main" id="{ABD69AD5-8FAE-43CF-B60B-51645211D839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0271" y="2061551"/>
            <a:ext cx="1905755" cy="2145423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="" xmlns:a16="http://schemas.microsoft.com/office/drawing/2014/main" id="{60AC8FF6-EC9C-4F09-8F67-0D9CE5E9CBDE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2223" y="420245"/>
            <a:ext cx="1351081" cy="1055622"/>
          </a:xfrm>
          <a:prstGeom prst="rect">
            <a:avLst/>
          </a:prstGeom>
        </p:spPr>
      </p:pic>
      <p:pic>
        <p:nvPicPr>
          <p:cNvPr id="15" name="Рисунок 14">
            <a:extLst>
              <a:ext uri="{FF2B5EF4-FFF2-40B4-BE49-F238E27FC236}">
                <a16:creationId xmlns="" xmlns:a16="http://schemas.microsoft.com/office/drawing/2014/main" id="{192BD482-CF20-4C68-80BC-64F023AC00DB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6692" y="389990"/>
            <a:ext cx="1080120" cy="945009"/>
          </a:xfrm>
          <a:prstGeom prst="rect">
            <a:avLst/>
          </a:prstGeom>
        </p:spPr>
      </p:pic>
      <p:sp>
        <p:nvSpPr>
          <p:cNvPr id="16" name="Прямоугольник 15">
            <a:extLst>
              <a:ext uri="{FF2B5EF4-FFF2-40B4-BE49-F238E27FC236}">
                <a16:creationId xmlns="" xmlns:a16="http://schemas.microsoft.com/office/drawing/2014/main" id="{51FD3647-9CA0-40CA-8BA7-10F089EE05D7}"/>
              </a:ext>
            </a:extLst>
          </p:cNvPr>
          <p:cNvSpPr/>
          <p:nvPr/>
        </p:nvSpPr>
        <p:spPr>
          <a:xfrm>
            <a:off x="211703" y="1614686"/>
            <a:ext cx="4794641" cy="18928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100" dirty="0"/>
              <a:t>МАРАФОН </a:t>
            </a:r>
          </a:p>
          <a:p>
            <a:pPr algn="ctr"/>
            <a:r>
              <a:rPr lang="ru-RU" sz="1100" dirty="0"/>
              <a:t>ЛУЧШИХ ПЕДАГОГИЧЕСКИХ И ОБЩЕСТВЕННЫХ ПРАКТИК </a:t>
            </a:r>
          </a:p>
          <a:p>
            <a:pPr algn="ctr"/>
            <a:r>
              <a:rPr lang="ru-RU" sz="1100" dirty="0"/>
              <a:t>САМАРСКОЙ ОБЛАСТИ</a:t>
            </a:r>
          </a:p>
          <a:p>
            <a:pPr algn="ctr"/>
            <a:r>
              <a:rPr lang="ru-RU" sz="1200" dirty="0">
                <a:solidFill>
                  <a:srgbClr val="112EA7"/>
                </a:solidFill>
              </a:rPr>
              <a:t> </a:t>
            </a:r>
          </a:p>
          <a:p>
            <a:pPr algn="ctr"/>
            <a:r>
              <a:rPr lang="ru-RU" sz="2400" b="1" dirty="0">
                <a:solidFill>
                  <a:srgbClr val="112EA7"/>
                </a:solidFill>
              </a:rPr>
              <a:t>НАЦИОНАЛЬНЫЕ ПРОЕКТЫ</a:t>
            </a:r>
          </a:p>
          <a:p>
            <a:pPr algn="ctr"/>
            <a:r>
              <a:rPr lang="ru-RU" sz="2400" b="1" dirty="0">
                <a:solidFill>
                  <a:srgbClr val="112EA7"/>
                </a:solidFill>
              </a:rPr>
              <a:t> ДЛЯ ВСЕХ </a:t>
            </a:r>
          </a:p>
          <a:p>
            <a:pPr algn="ctr"/>
            <a:endParaRPr lang="ru-RU" sz="1200" dirty="0"/>
          </a:p>
          <a:p>
            <a:pPr algn="ctr"/>
            <a:endParaRPr lang="ru-RU" sz="1200" dirty="0"/>
          </a:p>
        </p:txBody>
      </p:sp>
      <p:pic>
        <p:nvPicPr>
          <p:cNvPr id="9" name="Рисунок 8">
            <a:extLst>
              <a:ext uri="{FF2B5EF4-FFF2-40B4-BE49-F238E27FC236}">
                <a16:creationId xmlns="" xmlns:a16="http://schemas.microsoft.com/office/drawing/2014/main" id="{BC97F602-2814-49FD-A6A1-4B201CB6764E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439" y="279073"/>
            <a:ext cx="1337966" cy="13379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4930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5400000">
            <a:off x="401093" y="2909556"/>
            <a:ext cx="1080120" cy="1008112"/>
          </a:xfrm>
          <a:prstGeom prst="triangl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>
            <a:off x="677797" y="3539647"/>
            <a:ext cx="537550" cy="432048"/>
          </a:xfrm>
          <a:prstGeom prst="triangle">
            <a:avLst/>
          </a:prstGeom>
          <a:gradFill flip="none" rotWithShape="1">
            <a:gsLst>
              <a:gs pos="0">
                <a:srgbClr val="FF0000">
                  <a:shade val="30000"/>
                  <a:satMod val="115000"/>
                </a:srgbClr>
              </a:gs>
              <a:gs pos="50000">
                <a:srgbClr val="FF0000">
                  <a:shade val="67500"/>
                  <a:satMod val="115000"/>
                </a:srgbClr>
              </a:gs>
              <a:gs pos="100000">
                <a:srgbClr val="FF0000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="" xmlns:a16="http://schemas.microsoft.com/office/drawing/2014/main" id="{87783EAE-ADD4-457B-AC1A-38C365B4DE41}"/>
              </a:ext>
            </a:extLst>
          </p:cNvPr>
          <p:cNvSpPr txBox="1"/>
          <p:nvPr/>
        </p:nvSpPr>
        <p:spPr>
          <a:xfrm>
            <a:off x="472503" y="2334766"/>
            <a:ext cx="21602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Подзаголовок</a:t>
            </a:r>
          </a:p>
        </p:txBody>
      </p:sp>
      <p:pic>
        <p:nvPicPr>
          <p:cNvPr id="12" name="Рисунок 11">
            <a:extLst>
              <a:ext uri="{FF2B5EF4-FFF2-40B4-BE49-F238E27FC236}">
                <a16:creationId xmlns="" xmlns:a16="http://schemas.microsoft.com/office/drawing/2014/main" id="{AA221D8C-6359-470D-9B4F-57CC5F3ED24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023"/>
            <a:ext cx="572517" cy="2267016"/>
          </a:xfrm>
          <a:prstGeom prst="rect">
            <a:avLst/>
          </a:prstGeom>
        </p:spPr>
      </p:pic>
      <p:pic>
        <p:nvPicPr>
          <p:cNvPr id="9" name="Рисунок 8">
            <a:extLst>
              <a:ext uri="{FF2B5EF4-FFF2-40B4-BE49-F238E27FC236}">
                <a16:creationId xmlns="" xmlns:a16="http://schemas.microsoft.com/office/drawing/2014/main" id="{109938D9-AF83-45BD-89EA-4507F121BA4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0707" y="30510"/>
            <a:ext cx="1194145" cy="933005"/>
          </a:xfrm>
          <a:prstGeom prst="rect">
            <a:avLst/>
          </a:prstGeom>
        </p:spPr>
      </p:pic>
      <p:sp>
        <p:nvSpPr>
          <p:cNvPr id="10" name="Прямоугольник 9">
            <a:extLst>
              <a:ext uri="{FF2B5EF4-FFF2-40B4-BE49-F238E27FC236}">
                <a16:creationId xmlns="" xmlns:a16="http://schemas.microsoft.com/office/drawing/2014/main" id="{51FD3647-9CA0-40CA-8BA7-10F089EE05D7}"/>
              </a:ext>
            </a:extLst>
          </p:cNvPr>
          <p:cNvSpPr/>
          <p:nvPr/>
        </p:nvSpPr>
        <p:spPr>
          <a:xfrm>
            <a:off x="718049" y="259316"/>
            <a:ext cx="6126099" cy="38779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dirty="0" smtClean="0">
                <a:solidFill>
                  <a:srgbClr val="112EA7"/>
                </a:solidFill>
              </a:rPr>
              <a:t> </a:t>
            </a:r>
            <a:endParaRPr lang="ru-RU" sz="1200" dirty="0">
              <a:solidFill>
                <a:srgbClr val="112EA7"/>
              </a:solidFill>
            </a:endParaRPr>
          </a:p>
          <a:p>
            <a:pPr algn="ctr"/>
            <a:r>
              <a:rPr lang="ru-RU" sz="2400" b="1" dirty="0" smtClean="0">
                <a:solidFill>
                  <a:srgbClr val="112EA7"/>
                </a:solidFill>
              </a:rPr>
              <a:t>Возможности профессиональных образовательных организаций Самарской области при получении профессионального образования обучающимися с ОВЗ и инвалидностью </a:t>
            </a:r>
            <a:endParaRPr lang="ru-RU" sz="2400" b="1" dirty="0">
              <a:solidFill>
                <a:srgbClr val="112EA7"/>
              </a:solidFill>
            </a:endParaRPr>
          </a:p>
          <a:p>
            <a:pPr algn="ctr"/>
            <a:endParaRPr lang="ru-RU" sz="1200" dirty="0" smtClean="0"/>
          </a:p>
          <a:p>
            <a:pPr algn="r"/>
            <a:r>
              <a:rPr lang="ru-RU" b="1" dirty="0" smtClean="0"/>
              <a:t>Семенова Наталья Григорьевна</a:t>
            </a:r>
          </a:p>
          <a:p>
            <a:pPr algn="r"/>
            <a:r>
              <a:rPr lang="ru-RU" sz="1400" dirty="0"/>
              <a:t>методист ГБУ ДПО Самарской области </a:t>
            </a:r>
            <a:endParaRPr lang="ru-RU" sz="1400" dirty="0" smtClean="0"/>
          </a:p>
          <a:p>
            <a:pPr algn="r"/>
            <a:r>
              <a:rPr lang="ru-RU" sz="1400" dirty="0" smtClean="0"/>
              <a:t>Центр </a:t>
            </a:r>
            <a:r>
              <a:rPr lang="ru-RU" sz="1400" dirty="0"/>
              <a:t>профессионального образования, </a:t>
            </a:r>
            <a:endParaRPr lang="ru-RU" sz="1400" dirty="0" smtClean="0"/>
          </a:p>
          <a:p>
            <a:pPr algn="r"/>
            <a:r>
              <a:rPr lang="ru-RU" sz="1400" dirty="0" smtClean="0"/>
              <a:t>региональный </a:t>
            </a:r>
            <a:r>
              <a:rPr lang="ru-RU" sz="1400" dirty="0"/>
              <a:t>координатор деятельности </a:t>
            </a:r>
            <a:endParaRPr lang="ru-RU" sz="1400" dirty="0" smtClean="0"/>
          </a:p>
          <a:p>
            <a:pPr algn="r"/>
            <a:r>
              <a:rPr lang="ru-RU" sz="1400" dirty="0" smtClean="0"/>
              <a:t>ресурсных </a:t>
            </a:r>
            <a:r>
              <a:rPr lang="ru-RU" sz="1400" dirty="0"/>
              <a:t>учебно-методических центров </a:t>
            </a:r>
            <a:endParaRPr lang="ru-RU" sz="1400" dirty="0" smtClean="0"/>
          </a:p>
          <a:p>
            <a:pPr algn="r"/>
            <a:r>
              <a:rPr lang="ru-RU" sz="1400" dirty="0" smtClean="0"/>
              <a:t>и  </a:t>
            </a:r>
            <a:r>
              <a:rPr lang="ru-RU" sz="1400" dirty="0"/>
              <a:t>базовой профессиональной образовательной </a:t>
            </a:r>
            <a:endParaRPr lang="ru-RU" sz="1400" dirty="0" smtClean="0"/>
          </a:p>
          <a:p>
            <a:pPr algn="r"/>
            <a:r>
              <a:rPr lang="ru-RU" sz="1400" dirty="0" smtClean="0"/>
              <a:t>организации в </a:t>
            </a:r>
            <a:r>
              <a:rPr lang="ru-RU" sz="1400" dirty="0"/>
              <a:t>Самарской </a:t>
            </a:r>
            <a:r>
              <a:rPr lang="ru-RU" sz="1400" dirty="0" smtClean="0"/>
              <a:t>области</a:t>
            </a:r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2398186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5400000">
            <a:off x="401093" y="2909556"/>
            <a:ext cx="1080120" cy="1008112"/>
          </a:xfrm>
          <a:prstGeom prst="triangl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>
            <a:off x="677797" y="3539647"/>
            <a:ext cx="537550" cy="432048"/>
          </a:xfrm>
          <a:prstGeom prst="triangle">
            <a:avLst/>
          </a:prstGeom>
          <a:gradFill flip="none" rotWithShape="1">
            <a:gsLst>
              <a:gs pos="0">
                <a:srgbClr val="FF0000">
                  <a:shade val="30000"/>
                  <a:satMod val="115000"/>
                </a:srgbClr>
              </a:gs>
              <a:gs pos="50000">
                <a:srgbClr val="FF0000">
                  <a:shade val="67500"/>
                  <a:satMod val="115000"/>
                </a:srgbClr>
              </a:gs>
              <a:gs pos="100000">
                <a:srgbClr val="FF0000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="" xmlns:a16="http://schemas.microsoft.com/office/drawing/2014/main" id="{87783EAE-ADD4-457B-AC1A-38C365B4DE41}"/>
              </a:ext>
            </a:extLst>
          </p:cNvPr>
          <p:cNvSpPr txBox="1"/>
          <p:nvPr/>
        </p:nvSpPr>
        <p:spPr>
          <a:xfrm>
            <a:off x="472503" y="2334766"/>
            <a:ext cx="21602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Подзаголовок</a:t>
            </a:r>
          </a:p>
        </p:txBody>
      </p:sp>
      <p:pic>
        <p:nvPicPr>
          <p:cNvPr id="12" name="Рисунок 11">
            <a:extLst>
              <a:ext uri="{FF2B5EF4-FFF2-40B4-BE49-F238E27FC236}">
                <a16:creationId xmlns="" xmlns:a16="http://schemas.microsoft.com/office/drawing/2014/main" id="{AA221D8C-6359-470D-9B4F-57CC5F3ED24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023"/>
            <a:ext cx="572517" cy="2267016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="" xmlns:a16="http://schemas.microsoft.com/office/drawing/2014/main" id="{0035B50F-3E52-42DD-B9DB-E0C13853DD63}"/>
              </a:ext>
            </a:extLst>
          </p:cNvPr>
          <p:cNvSpPr txBox="1"/>
          <p:nvPr/>
        </p:nvSpPr>
        <p:spPr>
          <a:xfrm>
            <a:off x="586168" y="137456"/>
            <a:ext cx="36414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013497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Сеть учреждений СПО</a:t>
            </a:r>
            <a:endParaRPr lang="ru-RU" sz="2000" b="1" dirty="0">
              <a:solidFill>
                <a:srgbClr val="013497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9" name="Рисунок 8">
            <a:extLst>
              <a:ext uri="{FF2B5EF4-FFF2-40B4-BE49-F238E27FC236}">
                <a16:creationId xmlns="" xmlns:a16="http://schemas.microsoft.com/office/drawing/2014/main" id="{109938D9-AF83-45BD-89EA-4507F121BA4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6661" y="30510"/>
            <a:ext cx="1728192" cy="1350265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472503" y="411182"/>
            <a:ext cx="701314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ct val="0"/>
              </a:spcBef>
              <a:buFontTx/>
              <a:buNone/>
              <a:defRPr/>
            </a:pPr>
            <a:r>
              <a:rPr lang="ru-RU" altLang="ru-RU" sz="2800" b="1" dirty="0" smtClean="0">
                <a:solidFill>
                  <a:srgbClr val="C00000"/>
                </a:solidFill>
                <a:cs typeface="Times New Roman" panose="02020603050405020304" pitchFamily="18" charset="0"/>
              </a:rPr>
              <a:t>62</a:t>
            </a:r>
            <a:r>
              <a:rPr lang="ru-RU" altLang="ru-RU" sz="1600" b="1" dirty="0">
                <a:solidFill>
                  <a:srgbClr val="C00000"/>
                </a:solidFill>
                <a:cs typeface="Times New Roman" panose="02020603050405020304" pitchFamily="18" charset="0"/>
              </a:rPr>
              <a:t> </a:t>
            </a:r>
            <a:r>
              <a:rPr lang="ru-RU" altLang="ru-RU" sz="1600" dirty="0" smtClean="0">
                <a:solidFill>
                  <a:schemeClr val="tx2"/>
                </a:solidFill>
                <a:cs typeface="Times New Roman" panose="02020603050405020304" pitchFamily="18" charset="0"/>
              </a:rPr>
              <a:t>государственных </a:t>
            </a:r>
            <a:r>
              <a:rPr lang="ru-RU" altLang="ru-RU" sz="1600" dirty="0" smtClean="0">
                <a:solidFill>
                  <a:schemeClr val="tx2"/>
                </a:solidFill>
                <a:cs typeface="Times New Roman" panose="02020603050405020304" pitchFamily="18" charset="0"/>
              </a:rPr>
              <a:t>ПОО в </a:t>
            </a:r>
            <a:r>
              <a:rPr lang="ru-RU" altLang="ru-RU" sz="1600" dirty="0" smtClean="0">
                <a:solidFill>
                  <a:schemeClr val="tx2"/>
                </a:solidFill>
                <a:cs typeface="Times New Roman" panose="02020603050405020304" pitchFamily="18" charset="0"/>
              </a:rPr>
              <a:t>регионе, из них </a:t>
            </a:r>
          </a:p>
          <a:p>
            <a:pPr algn="just">
              <a:spcBef>
                <a:spcPct val="0"/>
              </a:spcBef>
              <a:buFontTx/>
              <a:buNone/>
              <a:defRPr/>
            </a:pPr>
            <a:r>
              <a:rPr lang="ru-RU" altLang="ru-RU" sz="2800" b="1" dirty="0" smtClean="0">
                <a:solidFill>
                  <a:srgbClr val="C00000"/>
                </a:solidFill>
                <a:cs typeface="Times New Roman" panose="02020603050405020304" pitchFamily="18" charset="0"/>
              </a:rPr>
              <a:t>   4 </a:t>
            </a:r>
            <a:r>
              <a:rPr lang="ru-RU" altLang="ru-RU" sz="1600" dirty="0" smtClean="0">
                <a:solidFill>
                  <a:schemeClr val="tx2"/>
                </a:solidFill>
                <a:cs typeface="Times New Roman" panose="02020603050405020304" pitchFamily="18" charset="0"/>
              </a:rPr>
              <a:t>ресурсных учебно-методических центра</a:t>
            </a:r>
          </a:p>
          <a:p>
            <a:pPr algn="just">
              <a:spcBef>
                <a:spcPct val="0"/>
              </a:spcBef>
              <a:buFontTx/>
              <a:buNone/>
              <a:defRPr/>
            </a:pPr>
            <a:r>
              <a:rPr lang="ru-RU" altLang="ru-RU" sz="2400" b="1" dirty="0" smtClean="0">
                <a:solidFill>
                  <a:srgbClr val="C00000"/>
                </a:solidFill>
                <a:cs typeface="Times New Roman" panose="02020603050405020304" pitchFamily="18" charset="0"/>
              </a:rPr>
              <a:t>    </a:t>
            </a:r>
            <a:r>
              <a:rPr lang="ru-RU" altLang="ru-RU" sz="2800" b="1" dirty="0" smtClean="0">
                <a:solidFill>
                  <a:srgbClr val="C00000"/>
                </a:solidFill>
                <a:cs typeface="Times New Roman" panose="02020603050405020304" pitchFamily="18" charset="0"/>
              </a:rPr>
              <a:t>1</a:t>
            </a:r>
            <a:r>
              <a:rPr lang="ru-RU" altLang="ru-RU" sz="2800" b="1" dirty="0" smtClean="0">
                <a:solidFill>
                  <a:srgbClr val="C00000"/>
                </a:solidFill>
                <a:cs typeface="Times New Roman" panose="02020603050405020304" pitchFamily="18" charset="0"/>
              </a:rPr>
              <a:t> </a:t>
            </a:r>
            <a:r>
              <a:rPr lang="ru-RU" altLang="ru-RU" sz="1600" dirty="0" smtClean="0">
                <a:solidFill>
                  <a:schemeClr val="tx2"/>
                </a:solidFill>
                <a:cs typeface="Times New Roman" panose="02020603050405020304" pitchFamily="18" charset="0"/>
              </a:rPr>
              <a:t>базовая профессиональная образовательная организация</a:t>
            </a:r>
            <a:endParaRPr lang="ru-RU" altLang="ru-RU" sz="1600" b="1" dirty="0">
              <a:solidFill>
                <a:schemeClr val="tx2"/>
              </a:solidFill>
              <a:cs typeface="Times New Roman" panose="02020603050405020304" pitchFamily="18" charset="0"/>
            </a:endParaRPr>
          </a:p>
          <a:p>
            <a:pPr algn="just">
              <a:spcBef>
                <a:spcPct val="0"/>
              </a:spcBef>
              <a:buFontTx/>
              <a:buNone/>
              <a:defRPr/>
            </a:pPr>
            <a:r>
              <a:rPr lang="ru-RU" altLang="ru-RU" sz="2400" b="1" dirty="0" smtClean="0">
                <a:solidFill>
                  <a:schemeClr val="tx2"/>
                </a:solidFill>
                <a:cs typeface="Times New Roman" panose="02020603050405020304" pitchFamily="18" charset="0"/>
              </a:rPr>
              <a:t>        </a:t>
            </a:r>
            <a:r>
              <a:rPr lang="ru-RU" altLang="ru-RU" sz="2800" b="1" dirty="0" smtClean="0">
                <a:solidFill>
                  <a:srgbClr val="C00000"/>
                </a:solidFill>
                <a:cs typeface="Times New Roman" panose="02020603050405020304" pitchFamily="18" charset="0"/>
              </a:rPr>
              <a:t>58</a:t>
            </a:r>
            <a:r>
              <a:rPr lang="ru-RU" altLang="ru-RU" sz="1600" dirty="0" smtClean="0">
                <a:solidFill>
                  <a:schemeClr val="tx2"/>
                </a:solidFill>
                <a:cs typeface="Times New Roman" panose="02020603050405020304" pitchFamily="18" charset="0"/>
              </a:rPr>
              <a:t> </a:t>
            </a:r>
            <a:r>
              <a:rPr lang="ru-RU" altLang="ru-RU" sz="1600" dirty="0" smtClean="0">
                <a:solidFill>
                  <a:schemeClr val="tx2"/>
                </a:solidFill>
                <a:cs typeface="Times New Roman" panose="02020603050405020304" pitchFamily="18" charset="0"/>
              </a:rPr>
              <a:t>государственных ПОО реализуют программы для лиц </a:t>
            </a:r>
            <a:r>
              <a:rPr lang="ru-RU" altLang="ru-RU" sz="1600" dirty="0" smtClean="0">
                <a:solidFill>
                  <a:schemeClr val="tx2"/>
                </a:solidFill>
                <a:cs typeface="Times New Roman" panose="02020603050405020304" pitchFamily="18" charset="0"/>
              </a:rPr>
              <a:t>с                     </a:t>
            </a:r>
          </a:p>
          <a:p>
            <a:pPr algn="just">
              <a:spcBef>
                <a:spcPct val="0"/>
              </a:spcBef>
              <a:buFontTx/>
              <a:buNone/>
              <a:defRPr/>
            </a:pPr>
            <a:r>
              <a:rPr lang="ru-RU" altLang="ru-RU" sz="1600" dirty="0">
                <a:solidFill>
                  <a:schemeClr val="tx2"/>
                </a:solidFill>
                <a:cs typeface="Times New Roman" panose="02020603050405020304" pitchFamily="18" charset="0"/>
              </a:rPr>
              <a:t> </a:t>
            </a:r>
            <a:r>
              <a:rPr lang="ru-RU" altLang="ru-RU" sz="1600" dirty="0" smtClean="0">
                <a:solidFill>
                  <a:schemeClr val="tx2"/>
                </a:solidFill>
                <a:cs typeface="Times New Roman" panose="02020603050405020304" pitchFamily="18" charset="0"/>
              </a:rPr>
              <a:t>                    </a:t>
            </a:r>
            <a:r>
              <a:rPr lang="ru-RU" altLang="ru-RU" sz="1600" dirty="0" smtClean="0">
                <a:solidFill>
                  <a:schemeClr val="tx2"/>
                </a:solidFill>
                <a:cs typeface="Times New Roman" panose="02020603050405020304" pitchFamily="18" charset="0"/>
              </a:rPr>
              <a:t>инвалидностью </a:t>
            </a:r>
            <a:r>
              <a:rPr lang="ru-RU" altLang="ru-RU" sz="1600" dirty="0" smtClean="0">
                <a:solidFill>
                  <a:schemeClr val="tx2"/>
                </a:solidFill>
                <a:cs typeface="Times New Roman" panose="02020603050405020304" pitchFamily="18" charset="0"/>
              </a:rPr>
              <a:t>и ограниченными возможностями здоровья</a:t>
            </a:r>
          </a:p>
          <a:p>
            <a:pPr algn="just">
              <a:spcBef>
                <a:spcPct val="0"/>
              </a:spcBef>
              <a:defRPr/>
            </a:pPr>
            <a:r>
              <a:rPr lang="ru-RU" altLang="ru-RU" sz="2800" b="1" dirty="0" smtClean="0">
                <a:solidFill>
                  <a:schemeClr val="tx2"/>
                </a:solidFill>
              </a:rPr>
              <a:t>       </a:t>
            </a:r>
            <a:r>
              <a:rPr lang="ru-RU" altLang="ru-RU" sz="2800" b="1" dirty="0" smtClean="0">
                <a:solidFill>
                  <a:schemeClr val="tx2"/>
                </a:solidFill>
              </a:rPr>
              <a:t>    </a:t>
            </a:r>
            <a:r>
              <a:rPr lang="ru-RU" altLang="ru-RU" sz="2800" b="1" dirty="0" smtClean="0">
                <a:solidFill>
                  <a:srgbClr val="C00000"/>
                </a:solidFill>
              </a:rPr>
              <a:t>21</a:t>
            </a:r>
            <a:r>
              <a:rPr lang="ru-RU" altLang="ru-RU" sz="3200" b="1" dirty="0" smtClean="0">
                <a:solidFill>
                  <a:schemeClr val="tx2"/>
                </a:solidFill>
              </a:rPr>
              <a:t> </a:t>
            </a:r>
            <a:r>
              <a:rPr lang="ru-RU" altLang="ru-RU" sz="1600" dirty="0" smtClean="0">
                <a:solidFill>
                  <a:schemeClr val="tx2"/>
                </a:solidFill>
                <a:cs typeface="Times New Roman" pitchFamily="18" charset="0"/>
              </a:rPr>
              <a:t>государственная ПОО </a:t>
            </a:r>
            <a:r>
              <a:rPr lang="ru-RU" altLang="ru-RU" sz="1600" dirty="0" smtClean="0">
                <a:solidFill>
                  <a:schemeClr val="tx2"/>
                </a:solidFill>
                <a:cs typeface="Times New Roman" pitchFamily="18" charset="0"/>
              </a:rPr>
              <a:t>реализует программы </a:t>
            </a:r>
            <a:r>
              <a:rPr lang="ru-RU" altLang="ru-RU" sz="1600" dirty="0" smtClean="0">
                <a:solidFill>
                  <a:schemeClr val="tx2"/>
                </a:solidFill>
                <a:cs typeface="Times New Roman" pitchFamily="18" charset="0"/>
              </a:rPr>
              <a:t>инклюзивного </a:t>
            </a:r>
            <a:r>
              <a:rPr lang="ru-RU" altLang="ru-RU" sz="1600" dirty="0" smtClean="0">
                <a:solidFill>
                  <a:schemeClr val="tx2"/>
                </a:solidFill>
                <a:cs typeface="Times New Roman" pitchFamily="18" charset="0"/>
              </a:rPr>
              <a:t> </a:t>
            </a:r>
          </a:p>
          <a:p>
            <a:pPr algn="just">
              <a:spcBef>
                <a:spcPct val="0"/>
              </a:spcBef>
              <a:defRPr/>
            </a:pPr>
            <a:r>
              <a:rPr lang="ru-RU" altLang="ru-RU" sz="1600" dirty="0" smtClean="0">
                <a:solidFill>
                  <a:schemeClr val="tx2"/>
                </a:solidFill>
                <a:cs typeface="Times New Roman" pitchFamily="18" charset="0"/>
              </a:rPr>
              <a:t>                                 профессионального </a:t>
            </a:r>
            <a:r>
              <a:rPr lang="ru-RU" altLang="ru-RU" sz="1600" dirty="0" smtClean="0">
                <a:solidFill>
                  <a:schemeClr val="tx2"/>
                </a:solidFill>
                <a:cs typeface="Times New Roman" pitchFamily="18" charset="0"/>
              </a:rPr>
              <a:t>образования </a:t>
            </a:r>
            <a:r>
              <a:rPr lang="ru-RU" altLang="ru-RU" sz="1600" dirty="0" smtClean="0">
                <a:solidFill>
                  <a:schemeClr val="tx2"/>
                </a:solidFill>
                <a:cs typeface="Times New Roman" pitchFamily="18" charset="0"/>
              </a:rPr>
              <a:t>с использованием        </a:t>
            </a:r>
          </a:p>
          <a:p>
            <a:pPr algn="just">
              <a:spcBef>
                <a:spcPct val="0"/>
              </a:spcBef>
              <a:defRPr/>
            </a:pPr>
            <a:r>
              <a:rPr lang="ru-RU" altLang="ru-RU" sz="1600" dirty="0">
                <a:solidFill>
                  <a:schemeClr val="tx2"/>
                </a:solidFill>
                <a:cs typeface="Times New Roman" pitchFamily="18" charset="0"/>
              </a:rPr>
              <a:t> </a:t>
            </a:r>
            <a:r>
              <a:rPr lang="ru-RU" altLang="ru-RU" sz="1600" dirty="0" smtClean="0">
                <a:solidFill>
                  <a:schemeClr val="tx2"/>
                </a:solidFill>
                <a:cs typeface="Times New Roman" pitchFamily="18" charset="0"/>
              </a:rPr>
              <a:t>                                </a:t>
            </a:r>
            <a:r>
              <a:rPr lang="ru-RU" altLang="ru-RU" sz="1600" dirty="0" smtClean="0">
                <a:solidFill>
                  <a:schemeClr val="tx2"/>
                </a:solidFill>
                <a:cs typeface="Times New Roman" pitchFamily="18" charset="0"/>
              </a:rPr>
              <a:t>электронного </a:t>
            </a:r>
            <a:r>
              <a:rPr lang="ru-RU" altLang="ru-RU" sz="1600" dirty="0" smtClean="0">
                <a:solidFill>
                  <a:schemeClr val="tx2"/>
                </a:solidFill>
                <a:cs typeface="Times New Roman" pitchFamily="18" charset="0"/>
              </a:rPr>
              <a:t>обучения и ДОТ  </a:t>
            </a:r>
          </a:p>
          <a:p>
            <a:pPr>
              <a:spcBef>
                <a:spcPct val="0"/>
              </a:spcBef>
              <a:defRPr/>
            </a:pPr>
            <a:r>
              <a:rPr lang="ru-RU" altLang="ru-RU" sz="2800" b="1" dirty="0" smtClean="0">
                <a:solidFill>
                  <a:schemeClr val="tx2"/>
                </a:solidFill>
              </a:rPr>
              <a:t>             </a:t>
            </a:r>
            <a:r>
              <a:rPr lang="ru-RU" altLang="ru-RU" sz="2800" b="1" dirty="0" smtClean="0">
                <a:solidFill>
                  <a:schemeClr val="tx2"/>
                </a:solidFill>
              </a:rPr>
              <a:t>   </a:t>
            </a:r>
            <a:r>
              <a:rPr lang="ru-RU" altLang="ru-RU" sz="2800" b="1" dirty="0" smtClean="0">
                <a:solidFill>
                  <a:srgbClr val="C00000"/>
                </a:solidFill>
              </a:rPr>
              <a:t>17</a:t>
            </a:r>
            <a:r>
              <a:rPr lang="ru-RU" altLang="ru-RU" sz="2800" b="1" dirty="0" smtClean="0">
                <a:solidFill>
                  <a:schemeClr val="tx2"/>
                </a:solidFill>
              </a:rPr>
              <a:t> </a:t>
            </a:r>
            <a:r>
              <a:rPr lang="ru-RU" altLang="ru-RU" sz="1600" dirty="0" smtClean="0">
                <a:solidFill>
                  <a:schemeClr val="tx2"/>
                </a:solidFill>
                <a:cs typeface="Times New Roman" pitchFamily="18" charset="0"/>
              </a:rPr>
              <a:t>государственных ПОО реализуют </a:t>
            </a:r>
            <a:r>
              <a:rPr lang="ru-RU" altLang="ru-RU" sz="1600" dirty="0" smtClean="0">
                <a:solidFill>
                  <a:schemeClr val="tx2"/>
                </a:solidFill>
                <a:cs typeface="Times New Roman" pitchFamily="18" charset="0"/>
              </a:rPr>
              <a:t>программы </a:t>
            </a:r>
          </a:p>
          <a:p>
            <a:pPr>
              <a:spcBef>
                <a:spcPct val="0"/>
              </a:spcBef>
              <a:defRPr/>
            </a:pPr>
            <a:r>
              <a:rPr lang="ru-RU" altLang="ru-RU" sz="1600" dirty="0" smtClean="0">
                <a:solidFill>
                  <a:schemeClr val="tx2"/>
                </a:solidFill>
                <a:cs typeface="Times New Roman" pitchFamily="18" charset="0"/>
              </a:rPr>
              <a:t>                                      профессионального обучения  </a:t>
            </a:r>
            <a:r>
              <a:rPr lang="ru-RU" altLang="ru-RU" sz="1600" dirty="0" smtClean="0">
                <a:solidFill>
                  <a:schemeClr val="tx2"/>
                </a:solidFill>
                <a:cs typeface="Times New Roman" pitchFamily="18" charset="0"/>
              </a:rPr>
              <a:t>для лиц </a:t>
            </a:r>
            <a:r>
              <a:rPr lang="ru-RU" altLang="ru-RU" sz="1600" dirty="0" smtClean="0">
                <a:solidFill>
                  <a:schemeClr val="tx2"/>
                </a:solidFill>
                <a:cs typeface="Times New Roman" pitchFamily="18" charset="0"/>
              </a:rPr>
              <a:t>с умственной   </a:t>
            </a:r>
          </a:p>
          <a:p>
            <a:pPr>
              <a:spcBef>
                <a:spcPct val="0"/>
              </a:spcBef>
              <a:defRPr/>
            </a:pPr>
            <a:r>
              <a:rPr lang="ru-RU" altLang="ru-RU" sz="1600" dirty="0">
                <a:solidFill>
                  <a:schemeClr val="tx2"/>
                </a:solidFill>
                <a:cs typeface="Times New Roman" pitchFamily="18" charset="0"/>
              </a:rPr>
              <a:t> </a:t>
            </a:r>
            <a:r>
              <a:rPr lang="ru-RU" altLang="ru-RU" sz="1600" dirty="0" smtClean="0">
                <a:solidFill>
                  <a:schemeClr val="tx2"/>
                </a:solidFill>
                <a:cs typeface="Times New Roman" pitchFamily="18" charset="0"/>
              </a:rPr>
              <a:t>                                     </a:t>
            </a:r>
            <a:r>
              <a:rPr lang="ru-RU" altLang="ru-RU" sz="1600" dirty="0" smtClean="0">
                <a:solidFill>
                  <a:schemeClr val="tx2"/>
                </a:solidFill>
                <a:cs typeface="Times New Roman" pitchFamily="18" charset="0"/>
              </a:rPr>
              <a:t>отсталостью </a:t>
            </a:r>
            <a:r>
              <a:rPr lang="ru-RU" altLang="ru-RU" sz="1600" dirty="0" smtClean="0">
                <a:solidFill>
                  <a:schemeClr val="tx2"/>
                </a:solidFill>
                <a:cs typeface="Times New Roman" pitchFamily="18" charset="0"/>
              </a:rPr>
              <a:t>(нарушениями интеллектуального развития)</a:t>
            </a:r>
            <a:endParaRPr lang="ru-RU" altLang="ru-RU" sz="1600" dirty="0">
              <a:solidFill>
                <a:schemeClr val="tx2"/>
              </a:solidFill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0772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5400000">
            <a:off x="401093" y="2909556"/>
            <a:ext cx="1080120" cy="1008112"/>
          </a:xfrm>
          <a:prstGeom prst="triangl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>
            <a:off x="677797" y="3539647"/>
            <a:ext cx="537550" cy="432048"/>
          </a:xfrm>
          <a:prstGeom prst="triangle">
            <a:avLst/>
          </a:prstGeom>
          <a:gradFill flip="none" rotWithShape="1">
            <a:gsLst>
              <a:gs pos="0">
                <a:srgbClr val="FF0000">
                  <a:shade val="30000"/>
                  <a:satMod val="115000"/>
                </a:srgbClr>
              </a:gs>
              <a:gs pos="50000">
                <a:srgbClr val="FF0000">
                  <a:shade val="67500"/>
                  <a:satMod val="115000"/>
                </a:srgbClr>
              </a:gs>
              <a:gs pos="100000">
                <a:srgbClr val="FF0000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="" xmlns:a16="http://schemas.microsoft.com/office/drawing/2014/main" id="{87783EAE-ADD4-457B-AC1A-38C365B4DE41}"/>
              </a:ext>
            </a:extLst>
          </p:cNvPr>
          <p:cNvSpPr txBox="1"/>
          <p:nvPr/>
        </p:nvSpPr>
        <p:spPr>
          <a:xfrm>
            <a:off x="472503" y="2334766"/>
            <a:ext cx="21602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Подзаголовок</a:t>
            </a:r>
          </a:p>
        </p:txBody>
      </p:sp>
      <p:pic>
        <p:nvPicPr>
          <p:cNvPr id="12" name="Рисунок 11">
            <a:extLst>
              <a:ext uri="{FF2B5EF4-FFF2-40B4-BE49-F238E27FC236}">
                <a16:creationId xmlns="" xmlns:a16="http://schemas.microsoft.com/office/drawing/2014/main" id="{AA221D8C-6359-470D-9B4F-57CC5F3ED24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023"/>
            <a:ext cx="572517" cy="2267016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="" xmlns:a16="http://schemas.microsoft.com/office/drawing/2014/main" id="{0035B50F-3E52-42DD-B9DB-E0C13853DD63}"/>
              </a:ext>
            </a:extLst>
          </p:cNvPr>
          <p:cNvSpPr txBox="1"/>
          <p:nvPr/>
        </p:nvSpPr>
        <p:spPr>
          <a:xfrm>
            <a:off x="756187" y="114822"/>
            <a:ext cx="465488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013497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Реализуемые образовательные программы</a:t>
            </a:r>
            <a:endParaRPr lang="ru-RU" sz="2000" b="1" dirty="0">
              <a:solidFill>
                <a:srgbClr val="013497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9" name="Рисунок 8">
            <a:extLst>
              <a:ext uri="{FF2B5EF4-FFF2-40B4-BE49-F238E27FC236}">
                <a16:creationId xmlns="" xmlns:a16="http://schemas.microsoft.com/office/drawing/2014/main" id="{109938D9-AF83-45BD-89EA-4507F121BA4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6661" y="30510"/>
            <a:ext cx="1728192" cy="1350265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780650" y="789021"/>
            <a:ext cx="6612787" cy="35086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0"/>
              </a:spcBef>
              <a:buFontTx/>
              <a:buNone/>
              <a:defRPr/>
            </a:pPr>
            <a:r>
              <a:rPr lang="ru-RU" altLang="ru-RU" sz="3200" b="1" dirty="0" smtClean="0">
                <a:solidFill>
                  <a:srgbClr val="C00000"/>
                </a:solidFill>
                <a:cs typeface="Times New Roman" panose="02020603050405020304" pitchFamily="18" charset="0"/>
              </a:rPr>
              <a:t>136</a:t>
            </a:r>
            <a:r>
              <a:rPr lang="ru-RU" altLang="ru-RU" b="1" dirty="0" smtClean="0">
                <a:solidFill>
                  <a:srgbClr val="C00000"/>
                </a:solidFill>
                <a:cs typeface="Times New Roman" panose="02020603050405020304" pitchFamily="18" charset="0"/>
              </a:rPr>
              <a:t> </a:t>
            </a:r>
            <a:r>
              <a:rPr lang="ru-RU" altLang="ru-RU" dirty="0" smtClean="0">
                <a:solidFill>
                  <a:schemeClr val="tx2"/>
                </a:solidFill>
                <a:cs typeface="Times New Roman" panose="02020603050405020304" pitchFamily="18" charset="0"/>
              </a:rPr>
              <a:t>профессий и специальностей среднего </a:t>
            </a:r>
            <a:r>
              <a:rPr lang="ru-RU" altLang="ru-RU" dirty="0" smtClean="0">
                <a:solidFill>
                  <a:schemeClr val="tx2"/>
                </a:solidFill>
                <a:cs typeface="Times New Roman" panose="02020603050405020304" pitchFamily="18" charset="0"/>
              </a:rPr>
              <a:t>                        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ru-RU" altLang="ru-RU" dirty="0">
                <a:solidFill>
                  <a:schemeClr val="tx2"/>
                </a:solidFill>
                <a:cs typeface="Times New Roman" panose="02020603050405020304" pitchFamily="18" charset="0"/>
              </a:rPr>
              <a:t> </a:t>
            </a:r>
            <a:r>
              <a:rPr lang="ru-RU" altLang="ru-RU" dirty="0" smtClean="0">
                <a:solidFill>
                  <a:schemeClr val="tx2"/>
                </a:solidFill>
                <a:cs typeface="Times New Roman" panose="02020603050405020304" pitchFamily="18" charset="0"/>
              </a:rPr>
              <a:t>            </a:t>
            </a:r>
            <a:r>
              <a:rPr lang="ru-RU" altLang="ru-RU" dirty="0" smtClean="0">
                <a:solidFill>
                  <a:schemeClr val="tx2"/>
                </a:solidFill>
                <a:cs typeface="Times New Roman" panose="02020603050405020304" pitchFamily="18" charset="0"/>
              </a:rPr>
              <a:t>профессионального образования </a:t>
            </a:r>
            <a:r>
              <a:rPr lang="ru-RU" altLang="ru-RU" dirty="0" smtClean="0">
                <a:solidFill>
                  <a:schemeClr val="tx2"/>
                </a:solidFill>
                <a:cs typeface="Times New Roman" panose="02020603050405020304" pitchFamily="18" charset="0"/>
              </a:rPr>
              <a:t>получают в регионе </a:t>
            </a:r>
            <a:r>
              <a:rPr lang="ru-RU" altLang="ru-RU" dirty="0" smtClean="0">
                <a:solidFill>
                  <a:schemeClr val="tx2"/>
                </a:solidFill>
                <a:cs typeface="Times New Roman" panose="02020603050405020304" pitchFamily="18" charset="0"/>
              </a:rPr>
              <a:t> 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ru-RU" altLang="ru-RU" dirty="0">
                <a:solidFill>
                  <a:schemeClr val="tx2"/>
                </a:solidFill>
                <a:cs typeface="Times New Roman" panose="02020603050405020304" pitchFamily="18" charset="0"/>
              </a:rPr>
              <a:t> </a:t>
            </a:r>
            <a:r>
              <a:rPr lang="ru-RU" altLang="ru-RU" dirty="0" smtClean="0">
                <a:solidFill>
                  <a:schemeClr val="tx2"/>
                </a:solidFill>
                <a:cs typeface="Times New Roman" panose="02020603050405020304" pitchFamily="18" charset="0"/>
              </a:rPr>
              <a:t>            </a:t>
            </a:r>
            <a:r>
              <a:rPr lang="ru-RU" altLang="ru-RU" dirty="0" smtClean="0">
                <a:solidFill>
                  <a:schemeClr val="tx2"/>
                </a:solidFill>
                <a:cs typeface="Times New Roman" panose="02020603050405020304" pitchFamily="18" charset="0"/>
              </a:rPr>
              <a:t>лица </a:t>
            </a:r>
            <a:r>
              <a:rPr lang="ru-RU" altLang="ru-RU" dirty="0" smtClean="0">
                <a:solidFill>
                  <a:schemeClr val="tx2"/>
                </a:solidFill>
                <a:cs typeface="Times New Roman" panose="02020603050405020304" pitchFamily="18" charset="0"/>
              </a:rPr>
              <a:t>с инвалидностью и </a:t>
            </a:r>
            <a:r>
              <a:rPr lang="ru-RU" altLang="ru-RU" dirty="0" smtClean="0">
                <a:solidFill>
                  <a:schemeClr val="tx2"/>
                </a:solidFill>
                <a:cs typeface="Times New Roman" panose="02020603050405020304" pitchFamily="18" charset="0"/>
              </a:rPr>
              <a:t>ограниченными </a:t>
            </a:r>
            <a:r>
              <a:rPr lang="ru-RU" altLang="ru-RU" dirty="0" smtClean="0">
                <a:solidFill>
                  <a:schemeClr val="tx2"/>
                </a:solidFill>
                <a:cs typeface="Times New Roman" panose="02020603050405020304" pitchFamily="18" charset="0"/>
              </a:rPr>
              <a:t>возможностями </a:t>
            </a:r>
            <a:r>
              <a:rPr lang="ru-RU" altLang="ru-RU" dirty="0" smtClean="0">
                <a:solidFill>
                  <a:schemeClr val="tx2"/>
                </a:solidFill>
                <a:cs typeface="Times New Roman" panose="02020603050405020304" pitchFamily="18" charset="0"/>
              </a:rPr>
              <a:t> 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ru-RU" altLang="ru-RU" dirty="0">
                <a:solidFill>
                  <a:schemeClr val="tx2"/>
                </a:solidFill>
                <a:cs typeface="Times New Roman" panose="02020603050405020304" pitchFamily="18" charset="0"/>
              </a:rPr>
              <a:t> </a:t>
            </a:r>
            <a:r>
              <a:rPr lang="ru-RU" altLang="ru-RU" dirty="0" smtClean="0">
                <a:solidFill>
                  <a:schemeClr val="tx2"/>
                </a:solidFill>
                <a:cs typeface="Times New Roman" panose="02020603050405020304" pitchFamily="18" charset="0"/>
              </a:rPr>
              <a:t>            </a:t>
            </a:r>
            <a:r>
              <a:rPr lang="ru-RU" altLang="ru-RU" dirty="0" smtClean="0">
                <a:solidFill>
                  <a:schemeClr val="tx2"/>
                </a:solidFill>
                <a:cs typeface="Times New Roman" panose="02020603050405020304" pitchFamily="18" charset="0"/>
              </a:rPr>
              <a:t>здоровья</a:t>
            </a:r>
            <a:r>
              <a:rPr lang="ru-RU" altLang="ru-RU" dirty="0" smtClean="0">
                <a:solidFill>
                  <a:schemeClr val="tx2"/>
                </a:solidFill>
                <a:cs typeface="Times New Roman" panose="02020603050405020304" pitchFamily="18" charset="0"/>
              </a:rPr>
              <a:t>: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ru-RU" altLang="ru-RU" sz="2800" b="1" dirty="0" smtClean="0">
                <a:solidFill>
                  <a:schemeClr val="accent2">
                    <a:lumMod val="50000"/>
                  </a:schemeClr>
                </a:solidFill>
                <a:cs typeface="Times New Roman" panose="02020603050405020304" pitchFamily="18" charset="0"/>
              </a:rPr>
              <a:t>       </a:t>
            </a:r>
            <a:r>
              <a:rPr lang="ru-RU" altLang="ru-RU" sz="3200" b="1" dirty="0" smtClean="0">
                <a:solidFill>
                  <a:srgbClr val="C00000"/>
                </a:solidFill>
                <a:cs typeface="Times New Roman" panose="02020603050405020304" pitchFamily="18" charset="0"/>
              </a:rPr>
              <a:t>103</a:t>
            </a:r>
            <a:r>
              <a:rPr lang="ru-RU" altLang="ru-RU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ru-RU" altLang="ru-RU" dirty="0" smtClean="0">
                <a:solidFill>
                  <a:schemeClr val="tx2"/>
                </a:solidFill>
                <a:cs typeface="Times New Roman" panose="02020603050405020304" pitchFamily="18" charset="0"/>
              </a:rPr>
              <a:t>специальности</a:t>
            </a:r>
          </a:p>
          <a:p>
            <a:pPr>
              <a:spcBef>
                <a:spcPct val="0"/>
              </a:spcBef>
              <a:defRPr/>
            </a:pPr>
            <a:r>
              <a:rPr lang="ru-RU" altLang="ru-RU" sz="3200" b="1" dirty="0" smtClean="0">
                <a:solidFill>
                  <a:schemeClr val="accent2">
                    <a:lumMod val="50000"/>
                  </a:schemeClr>
                </a:solidFill>
              </a:rPr>
              <a:t>     </a:t>
            </a:r>
            <a:r>
              <a:rPr lang="ru-RU" altLang="ru-RU" sz="3200" b="1" dirty="0" smtClean="0">
                <a:solidFill>
                  <a:schemeClr val="accent2">
                    <a:lumMod val="50000"/>
                  </a:schemeClr>
                </a:solidFill>
              </a:rPr>
              <a:t>  </a:t>
            </a:r>
            <a:r>
              <a:rPr lang="ru-RU" altLang="ru-RU" sz="3200" b="1" dirty="0" smtClean="0">
                <a:solidFill>
                  <a:srgbClr val="C00000"/>
                </a:solidFill>
              </a:rPr>
              <a:t>33</a:t>
            </a:r>
            <a:r>
              <a:rPr lang="ru-RU" altLang="ru-RU" sz="3600" b="1" dirty="0" smtClean="0">
                <a:solidFill>
                  <a:srgbClr val="C00000"/>
                </a:solidFill>
              </a:rPr>
              <a:t> </a:t>
            </a:r>
            <a:r>
              <a:rPr lang="ru-RU" altLang="ru-RU" dirty="0" smtClean="0">
                <a:solidFill>
                  <a:schemeClr val="tx2"/>
                </a:solidFill>
                <a:cs typeface="Times New Roman" pitchFamily="18" charset="0"/>
              </a:rPr>
              <a:t>профессии</a:t>
            </a:r>
          </a:p>
          <a:p>
            <a:pPr>
              <a:spcBef>
                <a:spcPct val="0"/>
              </a:spcBef>
              <a:defRPr/>
            </a:pPr>
            <a:r>
              <a:rPr lang="ru-RU" altLang="ru-RU" sz="3200" b="1" dirty="0" smtClean="0">
                <a:solidFill>
                  <a:srgbClr val="C00000"/>
                </a:solidFill>
              </a:rPr>
              <a:t>             18  </a:t>
            </a:r>
            <a:r>
              <a:rPr lang="ru-RU" altLang="ru-RU" dirty="0" smtClean="0">
                <a:solidFill>
                  <a:schemeClr val="tx2"/>
                </a:solidFill>
                <a:cs typeface="Times New Roman" pitchFamily="18" charset="0"/>
              </a:rPr>
              <a:t>профессий профессионального  </a:t>
            </a:r>
            <a:r>
              <a:rPr lang="ru-RU" altLang="ru-RU" dirty="0">
                <a:solidFill>
                  <a:schemeClr val="tx2"/>
                </a:solidFill>
                <a:cs typeface="Times New Roman" pitchFamily="18" charset="0"/>
              </a:rPr>
              <a:t>обучения (для </a:t>
            </a:r>
            <a:r>
              <a:rPr lang="ru-RU" altLang="ru-RU" dirty="0" smtClean="0">
                <a:solidFill>
                  <a:schemeClr val="tx2"/>
                </a:solidFill>
                <a:cs typeface="Times New Roman" pitchFamily="18" charset="0"/>
              </a:rPr>
              <a:t> </a:t>
            </a:r>
          </a:p>
          <a:p>
            <a:pPr>
              <a:spcBef>
                <a:spcPct val="0"/>
              </a:spcBef>
              <a:defRPr/>
            </a:pPr>
            <a:r>
              <a:rPr lang="ru-RU" altLang="ru-RU" dirty="0">
                <a:solidFill>
                  <a:schemeClr val="tx2"/>
                </a:solidFill>
                <a:cs typeface="Times New Roman" pitchFamily="18" charset="0"/>
              </a:rPr>
              <a:t> </a:t>
            </a:r>
            <a:r>
              <a:rPr lang="ru-RU" altLang="ru-RU" dirty="0" smtClean="0">
                <a:solidFill>
                  <a:schemeClr val="tx2"/>
                </a:solidFill>
                <a:cs typeface="Times New Roman" pitchFamily="18" charset="0"/>
              </a:rPr>
              <a:t>                                 лиц </a:t>
            </a:r>
            <a:r>
              <a:rPr lang="ru-RU" altLang="ru-RU" dirty="0">
                <a:solidFill>
                  <a:schemeClr val="tx2"/>
                </a:solidFill>
                <a:cs typeface="Times New Roman" pitchFamily="18" charset="0"/>
              </a:rPr>
              <a:t>с </a:t>
            </a:r>
            <a:r>
              <a:rPr lang="ru-RU" altLang="ru-RU" dirty="0" smtClean="0">
                <a:solidFill>
                  <a:schemeClr val="tx2"/>
                </a:solidFill>
                <a:cs typeface="Times New Roman" pitchFamily="18" charset="0"/>
              </a:rPr>
              <a:t>умственной </a:t>
            </a:r>
            <a:r>
              <a:rPr lang="ru-RU" altLang="ru-RU" dirty="0">
                <a:solidFill>
                  <a:schemeClr val="tx2"/>
                </a:solidFill>
                <a:cs typeface="Times New Roman" pitchFamily="18" charset="0"/>
              </a:rPr>
              <a:t>отсталостью (нарушениями </a:t>
            </a:r>
            <a:r>
              <a:rPr lang="ru-RU" altLang="ru-RU" dirty="0" smtClean="0">
                <a:solidFill>
                  <a:schemeClr val="tx2"/>
                </a:solidFill>
                <a:cs typeface="Times New Roman" pitchFamily="18" charset="0"/>
              </a:rPr>
              <a:t> </a:t>
            </a:r>
          </a:p>
          <a:p>
            <a:pPr>
              <a:spcBef>
                <a:spcPct val="0"/>
              </a:spcBef>
              <a:defRPr/>
            </a:pPr>
            <a:r>
              <a:rPr lang="ru-RU" altLang="ru-RU" dirty="0">
                <a:solidFill>
                  <a:schemeClr val="tx2"/>
                </a:solidFill>
                <a:cs typeface="Times New Roman" pitchFamily="18" charset="0"/>
              </a:rPr>
              <a:t> </a:t>
            </a:r>
            <a:r>
              <a:rPr lang="ru-RU" altLang="ru-RU" dirty="0" smtClean="0">
                <a:solidFill>
                  <a:schemeClr val="tx2"/>
                </a:solidFill>
                <a:cs typeface="Times New Roman" pitchFamily="18" charset="0"/>
              </a:rPr>
              <a:t>                                 интеллектуального </a:t>
            </a:r>
            <a:r>
              <a:rPr lang="ru-RU" altLang="ru-RU" dirty="0">
                <a:solidFill>
                  <a:schemeClr val="tx2"/>
                </a:solidFill>
                <a:cs typeface="Times New Roman" pitchFamily="18" charset="0"/>
              </a:rPr>
              <a:t>развития)</a:t>
            </a:r>
            <a:endParaRPr lang="ru-RU" altLang="ru-RU" dirty="0">
              <a:solidFill>
                <a:schemeClr val="tx2"/>
              </a:solidFill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5806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5400000">
            <a:off x="401093" y="2909556"/>
            <a:ext cx="1080120" cy="1008112"/>
          </a:xfrm>
          <a:prstGeom prst="triangl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>
            <a:off x="677797" y="3539647"/>
            <a:ext cx="537550" cy="432048"/>
          </a:xfrm>
          <a:prstGeom prst="triangle">
            <a:avLst/>
          </a:prstGeom>
          <a:gradFill flip="none" rotWithShape="1">
            <a:gsLst>
              <a:gs pos="0">
                <a:srgbClr val="FF0000">
                  <a:shade val="30000"/>
                  <a:satMod val="115000"/>
                </a:srgbClr>
              </a:gs>
              <a:gs pos="50000">
                <a:srgbClr val="FF0000">
                  <a:shade val="67500"/>
                  <a:satMod val="115000"/>
                </a:srgbClr>
              </a:gs>
              <a:gs pos="100000">
                <a:srgbClr val="FF0000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="" xmlns:a16="http://schemas.microsoft.com/office/drawing/2014/main" id="{87783EAE-ADD4-457B-AC1A-38C365B4DE41}"/>
              </a:ext>
            </a:extLst>
          </p:cNvPr>
          <p:cNvSpPr txBox="1"/>
          <p:nvPr/>
        </p:nvSpPr>
        <p:spPr>
          <a:xfrm>
            <a:off x="472503" y="2334766"/>
            <a:ext cx="21602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Подзаголовок</a:t>
            </a:r>
          </a:p>
        </p:txBody>
      </p:sp>
      <p:pic>
        <p:nvPicPr>
          <p:cNvPr id="12" name="Рисунок 11">
            <a:extLst>
              <a:ext uri="{FF2B5EF4-FFF2-40B4-BE49-F238E27FC236}">
                <a16:creationId xmlns="" xmlns:a16="http://schemas.microsoft.com/office/drawing/2014/main" id="{AA221D8C-6359-470D-9B4F-57CC5F3ED24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023"/>
            <a:ext cx="572517" cy="2267016"/>
          </a:xfrm>
          <a:prstGeom prst="rect">
            <a:avLst/>
          </a:prstGeom>
        </p:spPr>
      </p:pic>
      <p:pic>
        <p:nvPicPr>
          <p:cNvPr id="9" name="Рисунок 8">
            <a:extLst>
              <a:ext uri="{FF2B5EF4-FFF2-40B4-BE49-F238E27FC236}">
                <a16:creationId xmlns="" xmlns:a16="http://schemas.microsoft.com/office/drawing/2014/main" id="{109938D9-AF83-45BD-89EA-4507F121BA4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6661" y="30510"/>
            <a:ext cx="1728192" cy="1350265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4A6E6A97-A8E7-4DDF-9A3E-798A38D99391}"/>
              </a:ext>
            </a:extLst>
          </p:cNvPr>
          <p:cNvSpPr txBox="1"/>
          <p:nvPr/>
        </p:nvSpPr>
        <p:spPr>
          <a:xfrm>
            <a:off x="865968" y="491954"/>
            <a:ext cx="6777494" cy="36856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rgbClr val="C00000"/>
                </a:solidFill>
              </a:rPr>
              <a:t>Обучающиеся с инвалидностью</a:t>
            </a:r>
          </a:p>
          <a:p>
            <a:endParaRPr lang="ru-RU" sz="1200" dirty="0" smtClean="0">
              <a:solidFill>
                <a:schemeClr val="tx2"/>
              </a:solidFill>
            </a:endParaRPr>
          </a:p>
          <a:p>
            <a:pPr algn="just"/>
            <a:r>
              <a:rPr lang="ru-RU" sz="1600" dirty="0" smtClean="0">
                <a:solidFill>
                  <a:schemeClr val="tx2"/>
                </a:solidFill>
              </a:rPr>
              <a:t>«Лицам, указанным в части 7 статьи </a:t>
            </a:r>
            <a:r>
              <a:rPr lang="ru-RU" sz="1600" dirty="0" smtClean="0">
                <a:solidFill>
                  <a:schemeClr val="tx2"/>
                </a:solidFill>
              </a:rPr>
              <a:t>71 …предоставляется </a:t>
            </a:r>
            <a:r>
              <a:rPr lang="ru-RU" sz="1600" dirty="0" smtClean="0">
                <a:solidFill>
                  <a:schemeClr val="tx2"/>
                </a:solidFill>
              </a:rPr>
              <a:t>преимущественное право зачисления в образовательную организацию…….»</a:t>
            </a:r>
          </a:p>
          <a:p>
            <a:endParaRPr lang="ru-RU" sz="1100" dirty="0" smtClean="0">
              <a:solidFill>
                <a:schemeClr val="tx2"/>
              </a:solidFill>
            </a:endParaRPr>
          </a:p>
          <a:p>
            <a:pPr algn="r"/>
            <a:r>
              <a:rPr lang="ru-RU" sz="1400" i="1" dirty="0" smtClean="0">
                <a:solidFill>
                  <a:schemeClr val="tx2"/>
                </a:solidFill>
              </a:rPr>
              <a:t>ФЗ </a:t>
            </a:r>
            <a:r>
              <a:rPr lang="ru-RU" sz="1400" i="1" dirty="0">
                <a:solidFill>
                  <a:schemeClr val="tx2"/>
                </a:solidFill>
              </a:rPr>
              <a:t>РФ от 14.07.2022 № </a:t>
            </a:r>
            <a:r>
              <a:rPr lang="ru-RU" sz="1400" i="1" dirty="0" smtClean="0">
                <a:solidFill>
                  <a:schemeClr val="tx2"/>
                </a:solidFill>
              </a:rPr>
              <a:t>296 </a:t>
            </a:r>
            <a:r>
              <a:rPr lang="ru-RU" sz="1400" i="1" dirty="0">
                <a:solidFill>
                  <a:schemeClr val="tx2"/>
                </a:solidFill>
              </a:rPr>
              <a:t>«О внесении изменений в статью </a:t>
            </a:r>
            <a:r>
              <a:rPr lang="ru-RU" sz="1400" i="1" dirty="0" smtClean="0">
                <a:solidFill>
                  <a:schemeClr val="tx2"/>
                </a:solidFill>
              </a:rPr>
              <a:t>68 </a:t>
            </a:r>
            <a:endParaRPr lang="ru-RU" sz="1400" i="1" dirty="0" smtClean="0">
              <a:solidFill>
                <a:schemeClr val="tx2"/>
              </a:solidFill>
            </a:endParaRPr>
          </a:p>
          <a:p>
            <a:pPr algn="r"/>
            <a:r>
              <a:rPr lang="ru-RU" sz="1400" i="1" dirty="0" smtClean="0">
                <a:solidFill>
                  <a:schemeClr val="tx2"/>
                </a:solidFill>
              </a:rPr>
              <a:t>ФЗ </a:t>
            </a:r>
            <a:r>
              <a:rPr lang="ru-RU" sz="1400" i="1" dirty="0">
                <a:solidFill>
                  <a:schemeClr val="tx2"/>
                </a:solidFill>
              </a:rPr>
              <a:t>«Об образовании в Российской Федерации»</a:t>
            </a:r>
          </a:p>
          <a:p>
            <a:endParaRPr lang="ru-RU" sz="1050" dirty="0">
              <a:solidFill>
                <a:schemeClr val="tx2"/>
              </a:solidFill>
            </a:endParaRPr>
          </a:p>
          <a:p>
            <a:pPr algn="just"/>
            <a:r>
              <a:rPr lang="ru-RU" sz="1600" dirty="0" smtClean="0">
                <a:solidFill>
                  <a:schemeClr val="tx2"/>
                </a:solidFill>
              </a:rPr>
              <a:t>инвалидам </a:t>
            </a:r>
            <a:r>
              <a:rPr lang="ru-RU" sz="1600" dirty="0">
                <a:solidFill>
                  <a:schemeClr val="tx2"/>
                </a:solidFill>
              </a:rPr>
              <a:t>полагается 2 стипендии: академическая (назначается по итогам обучения, сдачи сессии) и социальная (выплачивает учебное заведение</a:t>
            </a:r>
            <a:r>
              <a:rPr lang="ru-RU" sz="1600" dirty="0" smtClean="0">
                <a:solidFill>
                  <a:schemeClr val="tx2"/>
                </a:solidFill>
              </a:rPr>
              <a:t>).</a:t>
            </a:r>
          </a:p>
          <a:p>
            <a:pPr algn="just"/>
            <a:r>
              <a:rPr lang="ru-RU" sz="1600" dirty="0" smtClean="0">
                <a:solidFill>
                  <a:schemeClr val="tx2"/>
                </a:solidFill>
              </a:rPr>
              <a:t>«Государственная социальная стипендия назначается студентам, являющимся….детьми-инвалидами, инвалидами </a:t>
            </a:r>
            <a:r>
              <a:rPr lang="en-US" sz="1600" dirty="0" smtClean="0">
                <a:solidFill>
                  <a:schemeClr val="tx2"/>
                </a:solidFill>
              </a:rPr>
              <a:t>I </a:t>
            </a:r>
            <a:r>
              <a:rPr lang="ru-RU" sz="1600" dirty="0" smtClean="0">
                <a:solidFill>
                  <a:schemeClr val="tx2"/>
                </a:solidFill>
              </a:rPr>
              <a:t>и </a:t>
            </a:r>
            <a:r>
              <a:rPr lang="en-US" sz="1600" dirty="0" smtClean="0">
                <a:solidFill>
                  <a:schemeClr val="tx2"/>
                </a:solidFill>
              </a:rPr>
              <a:t>II</a:t>
            </a:r>
            <a:r>
              <a:rPr lang="ru-RU" sz="1600" dirty="0" smtClean="0">
                <a:solidFill>
                  <a:schemeClr val="tx2"/>
                </a:solidFill>
              </a:rPr>
              <a:t> групп….»</a:t>
            </a:r>
          </a:p>
          <a:p>
            <a:endParaRPr lang="ru-RU" sz="1600" i="1" dirty="0" smtClean="0">
              <a:solidFill>
                <a:schemeClr val="tx2"/>
              </a:solidFill>
            </a:endParaRPr>
          </a:p>
          <a:p>
            <a:pPr algn="r"/>
            <a:r>
              <a:rPr lang="ru-RU" sz="1400" i="1" dirty="0" smtClean="0">
                <a:solidFill>
                  <a:schemeClr val="tx2"/>
                </a:solidFill>
              </a:rPr>
              <a:t>Приказ Министерства образования и науки РФ от 27.12.2016 № </a:t>
            </a:r>
            <a:r>
              <a:rPr lang="ru-RU" sz="1400" i="1" dirty="0" smtClean="0">
                <a:solidFill>
                  <a:schemeClr val="tx2"/>
                </a:solidFill>
              </a:rPr>
              <a:t>1663</a:t>
            </a:r>
          </a:p>
          <a:p>
            <a:pPr algn="r"/>
            <a:r>
              <a:rPr lang="ru-RU" sz="1400" i="1" dirty="0" smtClean="0">
                <a:solidFill>
                  <a:schemeClr val="tx2"/>
                </a:solidFill>
              </a:rPr>
              <a:t> </a:t>
            </a:r>
            <a:r>
              <a:rPr lang="ru-RU" sz="1400" i="1" dirty="0" smtClean="0">
                <a:solidFill>
                  <a:schemeClr val="tx2"/>
                </a:solidFill>
              </a:rPr>
              <a:t>«Об утверждении порядка назначения …стипендии…»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="" xmlns:a16="http://schemas.microsoft.com/office/drawing/2014/main" id="{0035B50F-3E52-42DD-B9DB-E0C13853DD63}"/>
              </a:ext>
            </a:extLst>
          </p:cNvPr>
          <p:cNvSpPr txBox="1"/>
          <p:nvPr/>
        </p:nvSpPr>
        <p:spPr>
          <a:xfrm>
            <a:off x="472503" y="56458"/>
            <a:ext cx="62059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013497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Виды социальной поддержки и льготы</a:t>
            </a:r>
            <a:endParaRPr lang="ru-RU" sz="2000" b="1" dirty="0">
              <a:solidFill>
                <a:srgbClr val="013497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3938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5400000">
            <a:off x="401093" y="2909556"/>
            <a:ext cx="1080120" cy="1008112"/>
          </a:xfrm>
          <a:prstGeom prst="triangl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>
            <a:off x="677797" y="3539647"/>
            <a:ext cx="537550" cy="432048"/>
          </a:xfrm>
          <a:prstGeom prst="triangle">
            <a:avLst/>
          </a:prstGeom>
          <a:gradFill flip="none" rotWithShape="1">
            <a:gsLst>
              <a:gs pos="0">
                <a:srgbClr val="FF0000">
                  <a:shade val="30000"/>
                  <a:satMod val="115000"/>
                </a:srgbClr>
              </a:gs>
              <a:gs pos="50000">
                <a:srgbClr val="FF0000">
                  <a:shade val="67500"/>
                  <a:satMod val="115000"/>
                </a:srgbClr>
              </a:gs>
              <a:gs pos="100000">
                <a:srgbClr val="FF0000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="" xmlns:a16="http://schemas.microsoft.com/office/drawing/2014/main" id="{87783EAE-ADD4-457B-AC1A-38C365B4DE41}"/>
              </a:ext>
            </a:extLst>
          </p:cNvPr>
          <p:cNvSpPr txBox="1"/>
          <p:nvPr/>
        </p:nvSpPr>
        <p:spPr>
          <a:xfrm>
            <a:off x="472503" y="2334766"/>
            <a:ext cx="21602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Подзаголовок</a:t>
            </a:r>
          </a:p>
        </p:txBody>
      </p:sp>
      <p:pic>
        <p:nvPicPr>
          <p:cNvPr id="12" name="Рисунок 11">
            <a:extLst>
              <a:ext uri="{FF2B5EF4-FFF2-40B4-BE49-F238E27FC236}">
                <a16:creationId xmlns="" xmlns:a16="http://schemas.microsoft.com/office/drawing/2014/main" id="{AA221D8C-6359-470D-9B4F-57CC5F3ED24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023"/>
            <a:ext cx="572517" cy="2267016"/>
          </a:xfrm>
          <a:prstGeom prst="rect">
            <a:avLst/>
          </a:prstGeom>
        </p:spPr>
      </p:pic>
      <p:pic>
        <p:nvPicPr>
          <p:cNvPr id="9" name="Рисунок 8">
            <a:extLst>
              <a:ext uri="{FF2B5EF4-FFF2-40B4-BE49-F238E27FC236}">
                <a16:creationId xmlns="" xmlns:a16="http://schemas.microsoft.com/office/drawing/2014/main" id="{109938D9-AF83-45BD-89EA-4507F121BA4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6661" y="30510"/>
            <a:ext cx="1728192" cy="1350265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0035B50F-3E52-42DD-B9DB-E0C13853DD63}"/>
              </a:ext>
            </a:extLst>
          </p:cNvPr>
          <p:cNvSpPr txBox="1"/>
          <p:nvPr/>
        </p:nvSpPr>
        <p:spPr>
          <a:xfrm>
            <a:off x="472503" y="56458"/>
            <a:ext cx="62059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013497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Виды социальной поддержки и льготы</a:t>
            </a:r>
            <a:endParaRPr lang="ru-RU" sz="2000" b="1" dirty="0">
              <a:solidFill>
                <a:srgbClr val="013497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="" xmlns:a16="http://schemas.microsoft.com/office/drawing/2014/main" id="{4A6E6A97-A8E7-4DDF-9A3E-798A38D99391}"/>
              </a:ext>
            </a:extLst>
          </p:cNvPr>
          <p:cNvSpPr txBox="1"/>
          <p:nvPr/>
        </p:nvSpPr>
        <p:spPr>
          <a:xfrm>
            <a:off x="730548" y="683635"/>
            <a:ext cx="6696744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rgbClr val="C00000"/>
                </a:solidFill>
              </a:rPr>
              <a:t>Обучающиеся с ОВЗ</a:t>
            </a:r>
          </a:p>
          <a:p>
            <a:endParaRPr lang="ru-RU" sz="1600" dirty="0" smtClean="0">
              <a:solidFill>
                <a:schemeClr val="tx2"/>
              </a:solidFill>
            </a:endParaRPr>
          </a:p>
          <a:p>
            <a:pPr algn="just"/>
            <a:r>
              <a:rPr lang="ru-RU" sz="1600" dirty="0" smtClean="0">
                <a:solidFill>
                  <a:schemeClr val="tx2"/>
                </a:solidFill>
              </a:rPr>
              <a:t>…..не проживающие в организациях, обеспечивающих образовательную деятельность, обеспечиваются…..бесплатным двухразовым питанием за счёт бюджетных ассигнований…..</a:t>
            </a:r>
          </a:p>
          <a:p>
            <a:pPr algn="just"/>
            <a:endParaRPr lang="ru-RU" sz="1600" dirty="0" smtClean="0">
              <a:solidFill>
                <a:schemeClr val="tx2"/>
              </a:solidFill>
            </a:endParaRPr>
          </a:p>
          <a:p>
            <a:pPr algn="r"/>
            <a:r>
              <a:rPr lang="ru-RU" sz="1400" i="1" dirty="0" smtClean="0">
                <a:solidFill>
                  <a:schemeClr val="tx2"/>
                </a:solidFill>
              </a:rPr>
              <a:t>ФЗ РФ от 14.07.2022 № 299 «О внесении изменений в статью 79 </a:t>
            </a:r>
            <a:endParaRPr lang="ru-RU" sz="1400" i="1" dirty="0" smtClean="0">
              <a:solidFill>
                <a:schemeClr val="tx2"/>
              </a:solidFill>
            </a:endParaRPr>
          </a:p>
          <a:p>
            <a:pPr algn="r"/>
            <a:r>
              <a:rPr lang="ru-RU" sz="1400" i="1" dirty="0" smtClean="0">
                <a:solidFill>
                  <a:schemeClr val="tx2"/>
                </a:solidFill>
              </a:rPr>
              <a:t>ФЗ </a:t>
            </a:r>
            <a:r>
              <a:rPr lang="ru-RU" sz="1400" i="1" dirty="0" smtClean="0">
                <a:solidFill>
                  <a:schemeClr val="tx2"/>
                </a:solidFill>
              </a:rPr>
              <a:t>«Об образовании в Российской Федерации»</a:t>
            </a:r>
          </a:p>
          <a:p>
            <a:pPr algn="r"/>
            <a:endParaRPr lang="ru-RU" sz="1400" i="1" dirty="0">
              <a:solidFill>
                <a:schemeClr val="tx2"/>
              </a:solidFill>
            </a:endParaRPr>
          </a:p>
          <a:p>
            <a:pPr algn="r"/>
            <a:r>
              <a:rPr lang="ru-RU" sz="1400" i="1" dirty="0" smtClean="0">
                <a:solidFill>
                  <a:schemeClr val="tx2"/>
                </a:solidFill>
              </a:rPr>
              <a:t>Приказ </a:t>
            </a:r>
            <a:r>
              <a:rPr lang="ru-RU" sz="1400" i="1" dirty="0" smtClean="0">
                <a:solidFill>
                  <a:schemeClr val="tx2"/>
                </a:solidFill>
              </a:rPr>
              <a:t>Министерства образования и науки Самарской области </a:t>
            </a:r>
            <a:endParaRPr lang="ru-RU" sz="1400" i="1" dirty="0" smtClean="0">
              <a:solidFill>
                <a:schemeClr val="tx2"/>
              </a:solidFill>
            </a:endParaRPr>
          </a:p>
          <a:p>
            <a:pPr algn="r"/>
            <a:r>
              <a:rPr lang="ru-RU" sz="1400" i="1" dirty="0" smtClean="0">
                <a:solidFill>
                  <a:schemeClr val="tx2"/>
                </a:solidFill>
              </a:rPr>
              <a:t>от </a:t>
            </a:r>
            <a:r>
              <a:rPr lang="ru-RU" sz="1400" i="1" dirty="0" smtClean="0">
                <a:solidFill>
                  <a:schemeClr val="tx2"/>
                </a:solidFill>
              </a:rPr>
              <a:t>03.02.2020 № 68-од</a:t>
            </a:r>
            <a:endParaRPr lang="ru-RU" sz="1400" i="1" dirty="0">
              <a:solidFill>
                <a:schemeClr val="tx2"/>
              </a:solidFill>
            </a:endParaRPr>
          </a:p>
          <a:p>
            <a:endParaRPr lang="ru-RU" sz="1600" dirty="0">
              <a:solidFill>
                <a:schemeClr val="tx2"/>
              </a:solidFill>
            </a:endParaRPr>
          </a:p>
          <a:p>
            <a:pPr>
              <a:defRPr/>
            </a:pPr>
            <a:endParaRPr lang="ru-RU" sz="16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4090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5400000">
            <a:off x="401093" y="2909556"/>
            <a:ext cx="1080120" cy="1008112"/>
          </a:xfrm>
          <a:prstGeom prst="triangl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>
            <a:off x="677797" y="3539647"/>
            <a:ext cx="537550" cy="432048"/>
          </a:xfrm>
          <a:prstGeom prst="triangle">
            <a:avLst/>
          </a:prstGeom>
          <a:gradFill flip="none" rotWithShape="1">
            <a:gsLst>
              <a:gs pos="0">
                <a:srgbClr val="FF0000">
                  <a:shade val="30000"/>
                  <a:satMod val="115000"/>
                </a:srgbClr>
              </a:gs>
              <a:gs pos="50000">
                <a:srgbClr val="FF0000">
                  <a:shade val="67500"/>
                  <a:satMod val="115000"/>
                </a:srgbClr>
              </a:gs>
              <a:gs pos="100000">
                <a:srgbClr val="FF0000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="" xmlns:a16="http://schemas.microsoft.com/office/drawing/2014/main" id="{87783EAE-ADD4-457B-AC1A-38C365B4DE41}"/>
              </a:ext>
            </a:extLst>
          </p:cNvPr>
          <p:cNvSpPr txBox="1"/>
          <p:nvPr/>
        </p:nvSpPr>
        <p:spPr>
          <a:xfrm>
            <a:off x="472503" y="2334766"/>
            <a:ext cx="21602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Подзаголовок</a:t>
            </a:r>
          </a:p>
        </p:txBody>
      </p:sp>
      <p:pic>
        <p:nvPicPr>
          <p:cNvPr id="12" name="Рисунок 11">
            <a:extLst>
              <a:ext uri="{FF2B5EF4-FFF2-40B4-BE49-F238E27FC236}">
                <a16:creationId xmlns="" xmlns:a16="http://schemas.microsoft.com/office/drawing/2014/main" id="{AA221D8C-6359-470D-9B4F-57CC5F3ED24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023"/>
            <a:ext cx="572517" cy="2267016"/>
          </a:xfrm>
          <a:prstGeom prst="rect">
            <a:avLst/>
          </a:prstGeom>
        </p:spPr>
      </p:pic>
      <p:pic>
        <p:nvPicPr>
          <p:cNvPr id="9" name="Рисунок 8">
            <a:extLst>
              <a:ext uri="{FF2B5EF4-FFF2-40B4-BE49-F238E27FC236}">
                <a16:creationId xmlns="" xmlns:a16="http://schemas.microsoft.com/office/drawing/2014/main" id="{109938D9-AF83-45BD-89EA-4507F121BA4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6661" y="30510"/>
            <a:ext cx="1728192" cy="1350265"/>
          </a:xfrm>
          <a:prstGeom prst="rect">
            <a:avLst/>
          </a:prstGeom>
        </p:spPr>
      </p:pic>
      <p:grpSp>
        <p:nvGrpSpPr>
          <p:cNvPr id="10" name="Группа 9"/>
          <p:cNvGrpSpPr/>
          <p:nvPr/>
        </p:nvGrpSpPr>
        <p:grpSpPr>
          <a:xfrm>
            <a:off x="374987" y="275734"/>
            <a:ext cx="7426167" cy="4041254"/>
            <a:chOff x="-551113" y="-222095"/>
            <a:chExt cx="13833529" cy="7171303"/>
          </a:xfrm>
        </p:grpSpPr>
        <p:grpSp>
          <p:nvGrpSpPr>
            <p:cNvPr id="13" name="Группа 9"/>
            <p:cNvGrpSpPr/>
            <p:nvPr/>
          </p:nvGrpSpPr>
          <p:grpSpPr>
            <a:xfrm>
              <a:off x="-527587" y="-222095"/>
              <a:ext cx="13573821" cy="4980901"/>
              <a:chOff x="-626023" y="-60030"/>
              <a:chExt cx="13989554" cy="5238719"/>
            </a:xfrm>
          </p:grpSpPr>
          <p:sp>
            <p:nvSpPr>
              <p:cNvPr id="24" name="Прямоугольник 23">
                <a:extLst>
                  <a:ext uri="{FF2B5EF4-FFF2-40B4-BE49-F238E27FC236}">
                    <a16:creationId xmlns:a16="http://schemas.microsoft.com/office/drawing/2014/main" xmlns="" id="{F9A08116-25E0-D59D-DD5B-1E54D9FE9E04}"/>
                  </a:ext>
                </a:extLst>
              </p:cNvPr>
              <p:cNvSpPr/>
              <p:nvPr/>
            </p:nvSpPr>
            <p:spPr>
              <a:xfrm>
                <a:off x="-247705" y="-60030"/>
                <a:ext cx="5617255" cy="66080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b="1" cap="all" spc="67" dirty="0">
                    <a:solidFill>
                      <a:srgbClr val="112EA7"/>
                    </a:solidFill>
                    <a:ea typeface="Roboto Medium" panose="02000000000000000000" pitchFamily="2" charset="0"/>
                    <a:cs typeface="Arial" panose="020B0604020202020204" pitchFamily="34" charset="0"/>
                  </a:rPr>
                  <a:t>РЕГИОНАЛЬНЫЕ </a:t>
                </a:r>
                <a:r>
                  <a:rPr lang="ru-RU" b="1" cap="all" spc="67" dirty="0" smtClean="0">
                    <a:solidFill>
                      <a:srgbClr val="112EA7"/>
                    </a:solidFill>
                    <a:ea typeface="Roboto Medium" panose="02000000000000000000" pitchFamily="2" charset="0"/>
                    <a:cs typeface="Arial" panose="020B0604020202020204" pitchFamily="34" charset="0"/>
                  </a:rPr>
                  <a:t>РЕСУРСЫ</a:t>
                </a:r>
                <a:endParaRPr lang="ru-RU" b="1" cap="all" spc="67" dirty="0">
                  <a:solidFill>
                    <a:srgbClr val="112EA7"/>
                  </a:solidFill>
                  <a:ea typeface="Roboto Medium" panose="02000000000000000000" pitchFamily="2" charset="0"/>
                  <a:cs typeface="Arial" panose="020B0604020202020204" pitchFamily="34" charset="0"/>
                </a:endParaRPr>
              </a:p>
            </p:txBody>
          </p:sp>
          <p:grpSp>
            <p:nvGrpSpPr>
              <p:cNvPr id="25" name="Группа 31"/>
              <p:cNvGrpSpPr/>
              <p:nvPr/>
            </p:nvGrpSpPr>
            <p:grpSpPr>
              <a:xfrm>
                <a:off x="-626023" y="3639514"/>
                <a:ext cx="13989554" cy="1539175"/>
                <a:chOff x="-626023" y="3639514"/>
                <a:chExt cx="13989554" cy="1539175"/>
              </a:xfrm>
            </p:grpSpPr>
            <p:sp>
              <p:nvSpPr>
                <p:cNvPr id="26" name="Прямоугольник 25">
                  <a:extLst>
                    <a:ext uri="{FF2B5EF4-FFF2-40B4-BE49-F238E27FC236}">
                      <a16:creationId xmlns:a16="http://schemas.microsoft.com/office/drawing/2014/main" xmlns="" id="{E80B7CA3-75BE-791E-CECE-CC479D3F3450}"/>
                    </a:ext>
                  </a:extLst>
                </p:cNvPr>
                <p:cNvSpPr/>
                <p:nvPr/>
              </p:nvSpPr>
              <p:spPr>
                <a:xfrm>
                  <a:off x="-626023" y="3639514"/>
                  <a:ext cx="3065241" cy="1206297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>
                    <a:lnSpc>
                      <a:spcPct val="90000"/>
                    </a:lnSpc>
                  </a:pPr>
                  <a:r>
                    <a:rPr lang="ru-RU" sz="1000" b="1" cap="all" spc="67" dirty="0" smtClean="0">
                      <a:solidFill>
                        <a:srgbClr val="112EA7"/>
                      </a:solidFill>
                      <a:ea typeface="Roboto" panose="02000000000000000000" pitchFamily="2" charset="0"/>
                      <a:cs typeface="Arial" panose="020B0604020202020204" pitchFamily="34" charset="0"/>
                    </a:rPr>
                    <a:t>Справочник </a:t>
                  </a:r>
                  <a:r>
                    <a:rPr lang="ru-RU" sz="1000" b="1" cap="all" spc="67" dirty="0" smtClean="0">
                      <a:solidFill>
                        <a:srgbClr val="112EA7"/>
                      </a:solidFill>
                      <a:ea typeface="Roboto" panose="02000000000000000000" pitchFamily="2" charset="0"/>
                      <a:cs typeface="Arial" panose="020B0604020202020204" pitchFamily="34" charset="0"/>
                    </a:rPr>
                    <a:t>Профессий Для </a:t>
                  </a:r>
                  <a:r>
                    <a:rPr lang="ru-RU" sz="1000" b="1" cap="all" spc="67" dirty="0">
                      <a:solidFill>
                        <a:srgbClr val="112EA7"/>
                      </a:solidFill>
                      <a:ea typeface="Roboto" panose="02000000000000000000" pitchFamily="2" charset="0"/>
                      <a:cs typeface="Arial" panose="020B0604020202020204" pitchFamily="34" charset="0"/>
                    </a:rPr>
                    <a:t>лиц с ОВЗ </a:t>
                  </a:r>
                  <a:r>
                    <a:rPr lang="ru-RU" sz="1000" b="1" cap="all" spc="67" dirty="0" smtClean="0">
                      <a:solidFill>
                        <a:srgbClr val="112EA7"/>
                      </a:solidFill>
                      <a:ea typeface="Roboto" panose="02000000000000000000" pitchFamily="2" charset="0"/>
                      <a:cs typeface="Arial" panose="020B0604020202020204" pitchFamily="34" charset="0"/>
                    </a:rPr>
                    <a:t>и инвалидностью</a:t>
                  </a:r>
                  <a:endParaRPr lang="ru-RU" sz="1000" b="1" cap="all" spc="67" dirty="0">
                    <a:solidFill>
                      <a:srgbClr val="112EA7"/>
                    </a:solidFill>
                    <a:ea typeface="Roboto" panose="02000000000000000000" pitchFamily="2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28" name="Прямоугольник 27">
                  <a:extLst>
                    <a:ext uri="{FF2B5EF4-FFF2-40B4-BE49-F238E27FC236}">
                      <a16:creationId xmlns:a16="http://schemas.microsoft.com/office/drawing/2014/main" xmlns="" id="{FBD74A4C-B089-82FE-9CD6-386F96E6EEED}"/>
                    </a:ext>
                  </a:extLst>
                </p:cNvPr>
                <p:cNvSpPr/>
                <p:nvPr/>
              </p:nvSpPr>
              <p:spPr>
                <a:xfrm>
                  <a:off x="6792811" y="4095509"/>
                  <a:ext cx="6570720" cy="861644"/>
                </a:xfrm>
                <a:prstGeom prst="rect">
                  <a:avLst/>
                </a:prstGeom>
                <a:noFill/>
                <a:ln w="25400" cap="flat" cmpd="sng" algn="ctr">
                  <a:noFill/>
                  <a:prstDash val="solid"/>
                </a:ln>
                <a:effectLst/>
              </p:spPr>
              <p:txBody>
                <a:bodyPr wrap="square" lIns="0" tIns="0" rIns="0" bIns="0" rtlCol="0" anchor="ctr">
                  <a:spAutoFit/>
                </a:bodyPr>
                <a:lstStyle/>
                <a:p>
                  <a:pPr defTabSz="1219170">
                    <a:defRPr/>
                  </a:pPr>
                  <a:r>
                    <a:rPr lang="ru-RU" sz="1000" kern="0" dirty="0" smtClean="0">
                      <a:solidFill>
                        <a:srgbClr val="112EA7"/>
                      </a:solidFill>
                      <a:ea typeface="Roboto Slab" pitchFamily="2" charset="0"/>
                      <a:cs typeface="Arial" panose="020B0604020202020204" pitchFamily="34" charset="0"/>
                    </a:rPr>
                    <a:t>Информация </a:t>
                  </a:r>
                  <a:r>
                    <a:rPr lang="ru-RU" sz="1000" kern="0" dirty="0">
                      <a:solidFill>
                        <a:srgbClr val="112EA7"/>
                      </a:solidFill>
                      <a:ea typeface="Roboto Slab" pitchFamily="2" charset="0"/>
                      <a:cs typeface="Arial" panose="020B0604020202020204" pitchFamily="34" charset="0"/>
                    </a:rPr>
                    <a:t>про </a:t>
                  </a:r>
                  <a:r>
                    <a:rPr lang="ru-RU" sz="1000" kern="0" dirty="0" smtClean="0">
                      <a:solidFill>
                        <a:srgbClr val="112EA7"/>
                      </a:solidFill>
                      <a:ea typeface="Roboto Slab" pitchFamily="2" charset="0"/>
                      <a:cs typeface="Arial" panose="020B0604020202020204" pitchFamily="34" charset="0"/>
                    </a:rPr>
                    <a:t>профессиям </a:t>
                  </a:r>
                  <a:r>
                    <a:rPr lang="ru-RU" sz="1000" kern="0" dirty="0">
                      <a:solidFill>
                        <a:srgbClr val="112EA7"/>
                      </a:solidFill>
                      <a:ea typeface="Roboto Slab" pitchFamily="2" charset="0"/>
                      <a:cs typeface="Arial" panose="020B0604020202020204" pitchFamily="34" charset="0"/>
                    </a:rPr>
                    <a:t>и </a:t>
                  </a:r>
                  <a:r>
                    <a:rPr lang="ru-RU" sz="1000" kern="0" dirty="0" smtClean="0">
                      <a:solidFill>
                        <a:srgbClr val="112EA7"/>
                      </a:solidFill>
                      <a:ea typeface="Roboto Slab" pitchFamily="2" charset="0"/>
                      <a:cs typeface="Arial" panose="020B0604020202020204" pitchFamily="34" charset="0"/>
                    </a:rPr>
                    <a:t>специальностям, доступным </a:t>
                  </a:r>
                  <a:r>
                    <a:rPr lang="ru-RU" sz="1000" kern="0" dirty="0">
                      <a:solidFill>
                        <a:srgbClr val="112EA7"/>
                      </a:solidFill>
                      <a:ea typeface="Roboto Slab" pitchFamily="2" charset="0"/>
                      <a:cs typeface="Arial" panose="020B0604020202020204" pitchFamily="34" charset="0"/>
                    </a:rPr>
                    <a:t>лицам с ОВЗ и инвалидностью, учреждения СПО, </a:t>
                  </a:r>
                  <a:r>
                    <a:rPr lang="ru-RU" sz="1000" kern="0" dirty="0" smtClean="0">
                      <a:solidFill>
                        <a:srgbClr val="112EA7"/>
                      </a:solidFill>
                      <a:ea typeface="Roboto Slab" pitchFamily="2" charset="0"/>
                      <a:cs typeface="Arial" panose="020B0604020202020204" pitchFamily="34" charset="0"/>
                    </a:rPr>
                    <a:t>в </a:t>
                  </a:r>
                  <a:r>
                    <a:rPr lang="ru-RU" sz="1000" kern="0" dirty="0">
                      <a:solidFill>
                        <a:srgbClr val="112EA7"/>
                      </a:solidFill>
                      <a:ea typeface="Roboto Slab" pitchFamily="2" charset="0"/>
                      <a:cs typeface="Arial" panose="020B0604020202020204" pitchFamily="34" charset="0"/>
                    </a:rPr>
                    <a:t>которых учат людей с </a:t>
                  </a:r>
                  <a:r>
                    <a:rPr lang="ru-RU" sz="1000" kern="0" dirty="0" smtClean="0">
                      <a:solidFill>
                        <a:srgbClr val="112EA7"/>
                      </a:solidFill>
                      <a:ea typeface="Roboto Slab" pitchFamily="2" charset="0"/>
                      <a:cs typeface="Arial" panose="020B0604020202020204" pitchFamily="34" charset="0"/>
                    </a:rPr>
                    <a:t>ОВЗ</a:t>
                  </a:r>
                  <a:endParaRPr lang="ru-RU" sz="1000" kern="0" dirty="0" smtClean="0">
                    <a:solidFill>
                      <a:srgbClr val="112EA7"/>
                    </a:solidFill>
                    <a:ea typeface="Roboto Slab" pitchFamily="2" charset="0"/>
                    <a:cs typeface="Arial" panose="020B0604020202020204" pitchFamily="34" charset="0"/>
                  </a:endParaRPr>
                </a:p>
              </p:txBody>
            </p:sp>
            <p:pic>
              <p:nvPicPr>
                <p:cNvPr id="31" name="Рисунок 30" descr="http://qrcoder.ru/code/?https%3A%2F%2Fdo.asurso.ru%2Fmod%2Ffolder%2Fview.php%3Fid%3D1909&amp;4&amp;0"/>
                <p:cNvPicPr/>
                <p:nvPr/>
              </p:nvPicPr>
              <p:blipFill>
                <a:blip r:embed="rId5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431480" y="4056494"/>
                  <a:ext cx="1074670" cy="939677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sp>
              <p:nvSpPr>
                <p:cNvPr id="32" name="Прямоугольник 31"/>
                <p:cNvSpPr/>
                <p:nvPr/>
              </p:nvSpPr>
              <p:spPr>
                <a:xfrm>
                  <a:off x="3584494" y="4058558"/>
                  <a:ext cx="2799678" cy="1120131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 defTabSz="1219170">
                    <a:defRPr/>
                  </a:pPr>
                  <a:r>
                    <a:rPr lang="ru-RU" sz="1100" u="sng" kern="0" dirty="0">
                      <a:cs typeface="Arial" panose="020B0604020202020204" pitchFamily="34" charset="0"/>
                      <a:hlinkClick r:id="rId6"/>
                    </a:rPr>
                    <a:t>https://do.asurso.ru/mod/folder/view.php?id=1909</a:t>
                  </a:r>
                  <a:endParaRPr lang="ru-RU" sz="1100" kern="0" dirty="0">
                    <a:cs typeface="Arial" panose="020B0604020202020204" pitchFamily="34" charset="0"/>
                  </a:endParaRPr>
                </a:p>
              </p:txBody>
            </p:sp>
          </p:grpSp>
        </p:grpSp>
        <p:grpSp>
          <p:nvGrpSpPr>
            <p:cNvPr id="15" name="Группа 26"/>
            <p:cNvGrpSpPr/>
            <p:nvPr/>
          </p:nvGrpSpPr>
          <p:grpSpPr>
            <a:xfrm>
              <a:off x="-551113" y="2310568"/>
              <a:ext cx="13378832" cy="1092314"/>
              <a:chOff x="7938297" y="2670265"/>
              <a:chExt cx="16144621" cy="1246621"/>
            </a:xfrm>
          </p:grpSpPr>
          <p:pic>
            <p:nvPicPr>
              <p:cNvPr id="20" name="Picture 4" descr="http://qrcoder.ru/code/?https%3A%2F%2Fprof.asurso.ru%2F&amp;4&amp;0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555679" y="2684261"/>
                <a:ext cx="1310229" cy="122084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21" name="Прямоугольник 20">
                <a:extLst>
                  <a:ext uri="{FF2B5EF4-FFF2-40B4-BE49-F238E27FC236}">
                    <a16:creationId xmlns:a16="http://schemas.microsoft.com/office/drawing/2014/main" xmlns="" id="{F8B152C8-7CC7-E05D-ACA6-83AA777A45B9}"/>
                  </a:ext>
                </a:extLst>
              </p:cNvPr>
              <p:cNvSpPr/>
              <p:nvPr/>
            </p:nvSpPr>
            <p:spPr>
              <a:xfrm>
                <a:off x="7938297" y="2684261"/>
                <a:ext cx="3715111" cy="74797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90000"/>
                  </a:lnSpc>
                </a:pPr>
                <a:r>
                  <a:rPr lang="ru-RU" sz="1000" b="1" cap="all" spc="67" dirty="0" smtClean="0">
                    <a:solidFill>
                      <a:srgbClr val="112EA7"/>
                    </a:solidFill>
                    <a:ea typeface="Roboto" panose="02000000000000000000" pitchFamily="2" charset="0"/>
                    <a:cs typeface="Arial" panose="020B0604020202020204" pitchFamily="34" charset="0"/>
                  </a:rPr>
                  <a:t>Сайт «</a:t>
                </a:r>
                <a:r>
                  <a:rPr lang="ru-RU" sz="1000" b="1" cap="all" spc="67" dirty="0" err="1" smtClean="0">
                    <a:solidFill>
                      <a:srgbClr val="112EA7"/>
                    </a:solidFill>
                    <a:ea typeface="Roboto" panose="02000000000000000000" pitchFamily="2" charset="0"/>
                    <a:cs typeface="Arial" panose="020B0604020202020204" pitchFamily="34" charset="0"/>
                  </a:rPr>
                  <a:t>Профвыбор</a:t>
                </a:r>
                <a:r>
                  <a:rPr lang="ru-RU" sz="1000" b="1" cap="all" spc="67" dirty="0">
                    <a:solidFill>
                      <a:srgbClr val="112EA7"/>
                    </a:solidFill>
                    <a:ea typeface="Roboto" panose="02000000000000000000" pitchFamily="2" charset="0"/>
                    <a:cs typeface="Arial" panose="020B0604020202020204" pitchFamily="34" charset="0"/>
                  </a:rPr>
                  <a:t>. </a:t>
                </a:r>
                <a:r>
                  <a:rPr lang="ru-RU" sz="1000" b="1" cap="all" spc="67" dirty="0" smtClean="0">
                    <a:solidFill>
                      <a:srgbClr val="112EA7"/>
                    </a:solidFill>
                    <a:ea typeface="Roboto" panose="02000000000000000000" pitchFamily="2" charset="0"/>
                    <a:cs typeface="Arial" panose="020B0604020202020204" pitchFamily="34" charset="0"/>
                  </a:rPr>
                  <a:t>Самарская область</a:t>
                </a:r>
                <a:r>
                  <a:rPr lang="ru-RU" sz="1000" b="1" cap="all" spc="67" dirty="0">
                    <a:solidFill>
                      <a:srgbClr val="112EA7"/>
                    </a:solidFill>
                    <a:ea typeface="Roboto" panose="02000000000000000000" pitchFamily="2" charset="0"/>
                    <a:cs typeface="Arial" panose="020B0604020202020204" pitchFamily="34" charset="0"/>
                  </a:rPr>
                  <a:t>»</a:t>
                </a:r>
              </a:p>
            </p:txBody>
          </p:sp>
          <p:sp>
            <p:nvSpPr>
              <p:cNvPr id="22" name="Прямоугольник 21">
                <a:extLst>
                  <a:ext uri="{FF2B5EF4-FFF2-40B4-BE49-F238E27FC236}">
                    <a16:creationId xmlns:a16="http://schemas.microsoft.com/office/drawing/2014/main" xmlns="" id="{15398BB3-02C9-E8BB-6F33-AC5428BF333D}"/>
                  </a:ext>
                </a:extLst>
              </p:cNvPr>
              <p:cNvSpPr/>
              <p:nvPr/>
            </p:nvSpPr>
            <p:spPr>
              <a:xfrm>
                <a:off x="16653160" y="2670265"/>
                <a:ext cx="7429758" cy="1246621"/>
              </a:xfrm>
              <a:prstGeom prst="rect">
                <a:avLst/>
              </a:prstGeom>
              <a:noFill/>
              <a:ln w="25400" cap="flat" cmpd="sng" algn="ctr">
                <a:noFill/>
                <a:prstDash val="solid"/>
              </a:ln>
              <a:effectLst/>
            </p:spPr>
            <p:txBody>
              <a:bodyPr wrap="square" lIns="0" tIns="0" rIns="0" bIns="0" rtlCol="0" anchor="ctr">
                <a:spAutoFit/>
              </a:bodyPr>
              <a:lstStyle/>
              <a:p>
                <a:pPr defTabSz="1219170">
                  <a:defRPr/>
                </a:pPr>
                <a:r>
                  <a:rPr lang="ru-RU" sz="1000" kern="0" dirty="0" smtClean="0">
                    <a:solidFill>
                      <a:srgbClr val="112EA7"/>
                    </a:solidFill>
                    <a:ea typeface="Roboto Slab" pitchFamily="2" charset="0"/>
                    <a:cs typeface="Arial" panose="020B0604020202020204" pitchFamily="34" charset="0"/>
                  </a:rPr>
                  <a:t>Мероприятия, которые проводятся техникумами и колледжами, вузами, предприятиями, Центрами занятости населения и пр</a:t>
                </a:r>
                <a:r>
                  <a:rPr lang="ru-RU" sz="1000" kern="0" dirty="0" smtClean="0">
                    <a:solidFill>
                      <a:srgbClr val="112EA7"/>
                    </a:solidFill>
                    <a:ea typeface="Roboto Slab" pitchFamily="2" charset="0"/>
                    <a:cs typeface="Arial" panose="020B0604020202020204" pitchFamily="34" charset="0"/>
                  </a:rPr>
                  <a:t>. Запись </a:t>
                </a:r>
                <a:r>
                  <a:rPr lang="ru-RU" sz="1000" kern="0" dirty="0" smtClean="0">
                    <a:solidFill>
                      <a:srgbClr val="112EA7"/>
                    </a:solidFill>
                    <a:ea typeface="Roboto Slab" pitchFamily="2" charset="0"/>
                    <a:cs typeface="Arial" panose="020B0604020202020204" pitchFamily="34" charset="0"/>
                  </a:rPr>
                  <a:t>на мероприятия через классного руководителя</a:t>
                </a:r>
                <a:endParaRPr lang="ru-RU" sz="1000" kern="0" dirty="0">
                  <a:solidFill>
                    <a:srgbClr val="112EA7"/>
                  </a:solidFill>
                  <a:ea typeface="Roboto Slab" pitchFamily="2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3" name="TextBox 22"/>
              <p:cNvSpPr txBox="1"/>
              <p:nvPr/>
            </p:nvSpPr>
            <p:spPr>
              <a:xfrm>
                <a:off x="12790311" y="2858806"/>
                <a:ext cx="3379755" cy="52981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100" dirty="0">
                    <a:ea typeface="Roboto Slab" pitchFamily="2" charset="0"/>
                    <a:cs typeface="Arial" panose="020B0604020202020204" pitchFamily="34" charset="0"/>
                    <a:hlinkClick r:id="rId8"/>
                  </a:rPr>
                  <a:t>https://prof.asurso.ru/</a:t>
                </a:r>
                <a:r>
                  <a:rPr lang="ru-RU" sz="1100" dirty="0">
                    <a:ea typeface="Roboto Slab" pitchFamily="2" charset="0"/>
                    <a:cs typeface="Arial" panose="020B0604020202020204" pitchFamily="34" charset="0"/>
                  </a:rPr>
                  <a:t> </a:t>
                </a:r>
              </a:p>
            </p:txBody>
          </p:sp>
        </p:grpSp>
        <p:sp>
          <p:nvSpPr>
            <p:cNvPr id="16" name="Прямоугольник 15">
              <a:extLst>
                <a:ext uri="{FF2B5EF4-FFF2-40B4-BE49-F238E27FC236}">
                  <a16:creationId xmlns:a16="http://schemas.microsoft.com/office/drawing/2014/main" xmlns="" id="{F8B152C8-7CC7-E05D-ACA6-83AA777A45B9}"/>
                </a:ext>
              </a:extLst>
            </p:cNvPr>
            <p:cNvSpPr/>
            <p:nvPr/>
          </p:nvSpPr>
          <p:spPr>
            <a:xfrm>
              <a:off x="-526264" y="4951204"/>
              <a:ext cx="3384483" cy="90115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ru-RU" sz="1000" b="1" cap="all" spc="67" dirty="0" err="1" smtClean="0">
                  <a:solidFill>
                    <a:srgbClr val="112EA7"/>
                  </a:solidFill>
                  <a:ea typeface="Roboto" panose="02000000000000000000" pitchFamily="2" charset="0"/>
                  <a:cs typeface="Arial" panose="020B0604020202020204" pitchFamily="34" charset="0"/>
                </a:rPr>
                <a:t>Телеграм</a:t>
              </a:r>
              <a:r>
                <a:rPr lang="ru-RU" sz="1000" b="1" cap="all" spc="67" dirty="0" smtClean="0">
                  <a:solidFill>
                    <a:srgbClr val="112EA7"/>
                  </a:solidFill>
                  <a:ea typeface="Roboto" panose="02000000000000000000" pitchFamily="2" charset="0"/>
                  <a:cs typeface="Arial" panose="020B0604020202020204" pitchFamily="34" charset="0"/>
                </a:rPr>
                <a:t> канал </a:t>
              </a:r>
            </a:p>
            <a:p>
              <a:pPr>
                <a:lnSpc>
                  <a:spcPct val="90000"/>
                </a:lnSpc>
              </a:pPr>
              <a:r>
                <a:rPr lang="ru-RU" sz="1000" b="1" cap="all" spc="67" dirty="0" smtClean="0">
                  <a:solidFill>
                    <a:srgbClr val="112EA7"/>
                  </a:solidFill>
                  <a:ea typeface="Roboto" panose="02000000000000000000" pitchFamily="2" charset="0"/>
                  <a:cs typeface="Arial" panose="020B0604020202020204" pitchFamily="34" charset="0"/>
                </a:rPr>
                <a:t>«БПОО и РУМЦ </a:t>
              </a:r>
            </a:p>
            <a:p>
              <a:pPr>
                <a:lnSpc>
                  <a:spcPct val="90000"/>
                </a:lnSpc>
              </a:pPr>
              <a:r>
                <a:rPr lang="ru-RU" sz="1000" b="1" cap="all" spc="67" dirty="0" smtClean="0">
                  <a:solidFill>
                    <a:srgbClr val="112EA7"/>
                  </a:solidFill>
                  <a:ea typeface="Roboto" panose="02000000000000000000" pitchFamily="2" charset="0"/>
                  <a:cs typeface="Arial" panose="020B0604020202020204" pitchFamily="34" charset="0"/>
                </a:rPr>
                <a:t>Самарской области»</a:t>
              </a:r>
              <a:endParaRPr lang="ru-RU" sz="1000" b="1" cap="all" spc="67" dirty="0">
                <a:solidFill>
                  <a:srgbClr val="112EA7"/>
                </a:solidFill>
                <a:ea typeface="Roboto" panose="02000000000000000000" pitchFamily="2" charset="0"/>
                <a:cs typeface="Arial" panose="020B0604020202020204" pitchFamily="34" charset="0"/>
              </a:endParaRPr>
            </a:p>
          </p:txBody>
        </p:sp>
        <p:pic>
          <p:nvPicPr>
            <p:cNvPr id="17" name="Picture 3"/>
            <p:cNvPicPr>
              <a:picLocks noChangeAspect="1" noChangeArrowheads="1"/>
            </p:cNvPicPr>
            <p:nvPr/>
          </p:nvPicPr>
          <p:blipFill>
            <a:blip r:embed="rId9" cstate="print"/>
            <a:srcRect/>
            <a:stretch>
              <a:fillRect/>
            </a:stretch>
          </p:blipFill>
          <p:spPr bwMode="auto">
            <a:xfrm>
              <a:off x="2522809" y="5050315"/>
              <a:ext cx="873631" cy="851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8" name="TextBox 17"/>
            <p:cNvSpPr txBox="1"/>
            <p:nvPr/>
          </p:nvSpPr>
          <p:spPr>
            <a:xfrm>
              <a:off x="3557250" y="5054402"/>
              <a:ext cx="3113528" cy="46423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smtClean="0">
                  <a:solidFill>
                    <a:schemeClr val="tx2"/>
                  </a:solidFill>
                  <a:ea typeface="Roboto Slab" pitchFamily="2" charset="0"/>
                  <a:cs typeface="Arial" panose="020B0604020202020204" pitchFamily="34" charset="0"/>
                  <a:hlinkClick r:id="rId10"/>
                </a:rPr>
                <a:t>https://t.me/bpoorumsso</a:t>
              </a:r>
              <a:r>
                <a:rPr lang="ru-RU" sz="1100" dirty="0" smtClean="0">
                  <a:solidFill>
                    <a:schemeClr val="tx2"/>
                  </a:solidFill>
                  <a:ea typeface="Roboto Slab" pitchFamily="2" charset="0"/>
                  <a:cs typeface="Arial" panose="020B0604020202020204" pitchFamily="34" charset="0"/>
                </a:rPr>
                <a:t> </a:t>
              </a:r>
              <a:endParaRPr lang="ru-RU" sz="1100" dirty="0">
                <a:solidFill>
                  <a:schemeClr val="tx2"/>
                </a:solidFill>
                <a:ea typeface="Roboto Slab" pitchFamily="2" charset="0"/>
                <a:cs typeface="Arial" panose="020B0604020202020204" pitchFamily="34" charset="0"/>
              </a:endParaRPr>
            </a:p>
          </p:txBody>
        </p:sp>
        <p:sp>
          <p:nvSpPr>
            <p:cNvPr id="19" name="Прямоугольник 18">
              <a:extLst>
                <a:ext uri="{FF2B5EF4-FFF2-40B4-BE49-F238E27FC236}">
                  <a16:creationId xmlns:a16="http://schemas.microsoft.com/office/drawing/2014/main" xmlns="" id="{15398BB3-02C9-E8BB-6F33-AC5428BF333D}"/>
                </a:ext>
              </a:extLst>
            </p:cNvPr>
            <p:cNvSpPr/>
            <p:nvPr/>
          </p:nvSpPr>
          <p:spPr>
            <a:xfrm>
              <a:off x="6593515" y="4854920"/>
              <a:ext cx="6688901" cy="2094288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wrap="square" lIns="0" tIns="0" rIns="0" bIns="0" rtlCol="0" anchor="ctr">
              <a:spAutoFit/>
            </a:bodyPr>
            <a:lstStyle/>
            <a:p>
              <a:pPr lvl="0">
                <a:defRPr/>
              </a:pPr>
              <a:r>
                <a:rPr lang="ru-RU" sz="1000" kern="0" dirty="0" smtClean="0">
                  <a:solidFill>
                    <a:srgbClr val="112EA7"/>
                  </a:solidFill>
                  <a:ea typeface="Roboto Slab" pitchFamily="2" charset="0"/>
                  <a:cs typeface="Arial" panose="020B0604020202020204" pitchFamily="34" charset="0"/>
                </a:rPr>
                <a:t>Актуальная информация для обучающихся, педагогов, родителей о </a:t>
              </a:r>
              <a:r>
                <a:rPr lang="ru-RU" sz="1000" dirty="0" smtClean="0">
                  <a:solidFill>
                    <a:srgbClr val="112EA7"/>
                  </a:solidFill>
                </a:rPr>
                <a:t>среднем </a:t>
              </a:r>
              <a:r>
                <a:rPr lang="ru-RU" sz="1000" dirty="0">
                  <a:solidFill>
                    <a:srgbClr val="112EA7"/>
                  </a:solidFill>
                </a:rPr>
                <a:t>профессиональном и высшем </a:t>
              </a:r>
              <a:r>
                <a:rPr lang="ru-RU" sz="1000" dirty="0" smtClean="0">
                  <a:solidFill>
                    <a:srgbClr val="112EA7"/>
                  </a:solidFill>
                </a:rPr>
                <a:t>образовании </a:t>
              </a:r>
              <a:r>
                <a:rPr lang="ru-RU" sz="1000" dirty="0">
                  <a:solidFill>
                    <a:srgbClr val="112EA7"/>
                  </a:solidFill>
                </a:rPr>
                <a:t>для инвалидов и лиц с ОВЗ в регионе, </a:t>
              </a:r>
              <a:r>
                <a:rPr lang="ru-RU" sz="1000" dirty="0" smtClean="0">
                  <a:solidFill>
                    <a:srgbClr val="112EA7"/>
                  </a:solidFill>
                </a:rPr>
                <a:t>о </a:t>
              </a:r>
              <a:r>
                <a:rPr lang="ru-RU" sz="1000" dirty="0">
                  <a:solidFill>
                    <a:srgbClr val="112EA7"/>
                  </a:solidFill>
                </a:rPr>
                <a:t>профориентации, о трудоустройстве выпускников с инвалидностью и ОВЗ, </a:t>
              </a:r>
              <a:r>
                <a:rPr lang="ru-RU" sz="1000" dirty="0" smtClean="0">
                  <a:solidFill>
                    <a:srgbClr val="112EA7"/>
                  </a:solidFill>
                </a:rPr>
                <a:t>о </a:t>
              </a:r>
              <a:r>
                <a:rPr lang="ru-RU" sz="1000" dirty="0">
                  <a:solidFill>
                    <a:srgbClr val="112EA7"/>
                  </a:solidFill>
                </a:rPr>
                <a:t>проводимых профессиональными образовательными организациями в регионе мероприятиях </a:t>
              </a:r>
              <a:r>
                <a:rPr lang="ru-RU" sz="1000" dirty="0" err="1">
                  <a:solidFill>
                    <a:srgbClr val="112EA7"/>
                  </a:solidFill>
                </a:rPr>
                <a:t>профориентационной</a:t>
              </a:r>
              <a:r>
                <a:rPr lang="ru-RU" sz="1000" dirty="0">
                  <a:solidFill>
                    <a:srgbClr val="112EA7"/>
                  </a:solidFill>
                </a:rPr>
                <a:t> направленности, о мерах поддержки обучающихся с ОВЗ и инвалидностью</a:t>
              </a:r>
              <a:endParaRPr lang="ru-RU" sz="1000" kern="0" dirty="0" smtClean="0">
                <a:solidFill>
                  <a:srgbClr val="112EA7"/>
                </a:solidFill>
                <a:ea typeface="Roboto Slab" pitchFamily="2" charset="0"/>
                <a:cs typeface="Arial" panose="020B0604020202020204" pitchFamily="34" charset="0"/>
              </a:endParaRPr>
            </a:p>
          </p:txBody>
        </p:sp>
      </p:grpSp>
      <p:pic>
        <p:nvPicPr>
          <p:cNvPr id="33" name="Picture 14" descr="ЦПО Самарской области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664" y="851252"/>
            <a:ext cx="1302441" cy="4558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" name="Picture 2" descr="http://qrcoder.ru/code/?https%3A%2F%2Fcposo.ru%2Fprofessionalnoe-obrazovanie-dlya-lits-s-ovz-i-invalidov&amp;4&amp;0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1987640" y="920981"/>
            <a:ext cx="589256" cy="589256"/>
          </a:xfrm>
          <a:prstGeom prst="rect">
            <a:avLst/>
          </a:prstGeom>
          <a:noFill/>
        </p:spPr>
      </p:pic>
      <p:sp>
        <p:nvSpPr>
          <p:cNvPr id="35" name="Прямоугольник 34"/>
          <p:cNvSpPr/>
          <p:nvPr/>
        </p:nvSpPr>
        <p:spPr>
          <a:xfrm>
            <a:off x="4185039" y="945870"/>
            <a:ext cx="3458278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100" dirty="0">
                <a:solidFill>
                  <a:srgbClr val="112EA7"/>
                </a:solidFill>
                <a:cs typeface="Arial" panose="020B0604020202020204" pitchFamily="34" charset="0"/>
              </a:rPr>
              <a:t>Единый информационный ресурс  - </a:t>
            </a:r>
            <a:r>
              <a:rPr lang="ru-RU" sz="1100" dirty="0" smtClean="0">
                <a:solidFill>
                  <a:srgbClr val="112EA7"/>
                </a:solidFill>
                <a:cs typeface="Arial" panose="020B0604020202020204" pitchFamily="34" charset="0"/>
              </a:rPr>
              <a:t>на сайте ЦПО Самарской области раздел «Профессиональное образование для лиц с инвалидностью и ОВЗ</a:t>
            </a:r>
            <a:r>
              <a:rPr lang="ru-RU" sz="1100" dirty="0" smtClean="0">
                <a:solidFill>
                  <a:srgbClr val="112EA7"/>
                </a:solidFill>
                <a:cs typeface="Arial" panose="020B0604020202020204" pitchFamily="34" charset="0"/>
              </a:rPr>
              <a:t>»</a:t>
            </a:r>
            <a:endParaRPr lang="ru-RU" sz="1100" dirty="0" smtClean="0">
              <a:solidFill>
                <a:srgbClr val="112EA7"/>
              </a:solidFill>
              <a:cs typeface="Arial" panose="020B06040202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576896" y="920981"/>
            <a:ext cx="1608143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dirty="0">
                <a:solidFill>
                  <a:srgbClr val="112EA7"/>
                </a:solidFill>
                <a:cs typeface="Arial" panose="020B0604020202020204" pitchFamily="34" charset="0"/>
                <a:hlinkClick r:id="rId13"/>
              </a:rPr>
              <a:t>https://cposo.ru/professionalnoe-obrazovanie-dlya-lits-s-ovz-i-invalidov</a:t>
            </a:r>
            <a:r>
              <a:rPr lang="ru-RU" sz="1100" dirty="0">
                <a:solidFill>
                  <a:srgbClr val="112EA7"/>
                </a:solidFill>
                <a:cs typeface="Arial" panose="020B0604020202020204" pitchFamily="34" charset="0"/>
              </a:rPr>
              <a:t> </a:t>
            </a:r>
            <a:endParaRPr lang="ru-RU" sz="1100" dirty="0">
              <a:solidFill>
                <a:srgbClr val="112EA7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1107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NET" val="6.0.20"/>
  <p:tag name="AS_OS" val="Unix 5.15.0.1041"/>
  <p:tag name="AS_RELEASE_DATE" val="2023.05.14"/>
  <p:tag name="AS_TITLE" val="Aspose.Slides for .NET Standard 2.0"/>
  <p:tag name="AS_VERSION" val="23.5"/>
</p:tagLst>
</file>

<file path=ppt/theme/theme1.xml><?xml version="1.0" encoding="utf-8"?>
<a:theme xmlns:a="http://schemas.openxmlformats.org/drawingml/2006/main" name="4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1461</TotalTime>
  <Words>509</Words>
  <Application>Microsoft Office PowerPoint</Application>
  <PresentationFormat>Произвольный</PresentationFormat>
  <Paragraphs>83</Paragraphs>
  <Slides>7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6" baseType="lpstr">
      <vt:lpstr>Arial</vt:lpstr>
      <vt:lpstr>Calibri</vt:lpstr>
      <vt:lpstr>Calibri Light</vt:lpstr>
      <vt:lpstr>Roboto</vt:lpstr>
      <vt:lpstr>Roboto Medium</vt:lpstr>
      <vt:lpstr>Roboto Slab</vt:lpstr>
      <vt:lpstr>Times New Roman</vt:lpstr>
      <vt:lpstr>Verdana</vt:lpstr>
      <vt:lpstr>4_Тема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СИПКРО</dc:creator>
  <cp:lastModifiedBy>Наталья Григорьевна Семенова</cp:lastModifiedBy>
  <cp:revision>192</cp:revision>
  <cp:lastPrinted>2023-08-29T08:22:54Z</cp:lastPrinted>
  <dcterms:created xsi:type="dcterms:W3CDTF">2023-08-29T08:22:54Z</dcterms:created>
  <dcterms:modified xsi:type="dcterms:W3CDTF">2023-11-20T11:07:08Z</dcterms:modified>
</cp:coreProperties>
</file>