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0"/>
  </p:notesMasterIdLst>
  <p:sldIdLst>
    <p:sldId id="302" r:id="rId2"/>
    <p:sldId id="303" r:id="rId3"/>
    <p:sldId id="353" r:id="rId4"/>
    <p:sldId id="318" r:id="rId5"/>
    <p:sldId id="343" r:id="rId6"/>
    <p:sldId id="355" r:id="rId7"/>
    <p:sldId id="289" r:id="rId8"/>
    <p:sldId id="344" r:id="rId9"/>
    <p:sldId id="328" r:id="rId10"/>
    <p:sldId id="329" r:id="rId11"/>
    <p:sldId id="347" r:id="rId12"/>
    <p:sldId id="352" r:id="rId13"/>
    <p:sldId id="356" r:id="rId14"/>
    <p:sldId id="333" r:id="rId15"/>
    <p:sldId id="337" r:id="rId16"/>
    <p:sldId id="332" r:id="rId17"/>
    <p:sldId id="334" r:id="rId18"/>
    <p:sldId id="358" r:id="rId19"/>
    <p:sldId id="359" r:id="rId20"/>
    <p:sldId id="338" r:id="rId21"/>
    <p:sldId id="361" r:id="rId22"/>
    <p:sldId id="362" r:id="rId23"/>
    <p:sldId id="363" r:id="rId24"/>
    <p:sldId id="364" r:id="rId25"/>
    <p:sldId id="365" r:id="rId26"/>
    <p:sldId id="434" r:id="rId27"/>
    <p:sldId id="366" r:id="rId28"/>
    <p:sldId id="357" r:id="rId29"/>
    <p:sldId id="312" r:id="rId30"/>
    <p:sldId id="412" r:id="rId31"/>
    <p:sldId id="297" r:id="rId32"/>
    <p:sldId id="310" r:id="rId33"/>
    <p:sldId id="371" r:id="rId34"/>
    <p:sldId id="299" r:id="rId35"/>
    <p:sldId id="300" r:id="rId36"/>
    <p:sldId id="340" r:id="rId37"/>
    <p:sldId id="372" r:id="rId38"/>
    <p:sldId id="381" r:id="rId39"/>
    <p:sldId id="382" r:id="rId40"/>
    <p:sldId id="386" r:id="rId41"/>
    <p:sldId id="380" r:id="rId42"/>
    <p:sldId id="385" r:id="rId43"/>
    <p:sldId id="375" r:id="rId44"/>
    <p:sldId id="325" r:id="rId45"/>
    <p:sldId id="387" r:id="rId46"/>
    <p:sldId id="374" r:id="rId47"/>
    <p:sldId id="378" r:id="rId48"/>
    <p:sldId id="377" r:id="rId49"/>
    <p:sldId id="383" r:id="rId50"/>
    <p:sldId id="311" r:id="rId51"/>
    <p:sldId id="307" r:id="rId52"/>
    <p:sldId id="341" r:id="rId53"/>
    <p:sldId id="331" r:id="rId54"/>
    <p:sldId id="392" r:id="rId55"/>
    <p:sldId id="389" r:id="rId56"/>
    <p:sldId id="402" r:id="rId57"/>
    <p:sldId id="403" r:id="rId58"/>
    <p:sldId id="404" r:id="rId59"/>
    <p:sldId id="405" r:id="rId60"/>
    <p:sldId id="406" r:id="rId61"/>
    <p:sldId id="394" r:id="rId62"/>
    <p:sldId id="399" r:id="rId63"/>
    <p:sldId id="435" r:id="rId64"/>
    <p:sldId id="415" r:id="rId65"/>
    <p:sldId id="416" r:id="rId66"/>
    <p:sldId id="417" r:id="rId67"/>
    <p:sldId id="320" r:id="rId68"/>
    <p:sldId id="433" r:id="rId69"/>
    <p:sldId id="260" r:id="rId70"/>
    <p:sldId id="398" r:id="rId71"/>
    <p:sldId id="284" r:id="rId72"/>
    <p:sldId id="278" r:id="rId73"/>
    <p:sldId id="283" r:id="rId74"/>
    <p:sldId id="321" r:id="rId75"/>
    <p:sldId id="419" r:id="rId76"/>
    <p:sldId id="418" r:id="rId77"/>
    <p:sldId id="420" r:id="rId78"/>
    <p:sldId id="422" r:id="rId79"/>
    <p:sldId id="421" r:id="rId80"/>
    <p:sldId id="429" r:id="rId81"/>
    <p:sldId id="427" r:id="rId82"/>
    <p:sldId id="428" r:id="rId83"/>
    <p:sldId id="423" r:id="rId84"/>
    <p:sldId id="322" r:id="rId85"/>
    <p:sldId id="425" r:id="rId86"/>
    <p:sldId id="426" r:id="rId87"/>
    <p:sldId id="408" r:id="rId88"/>
    <p:sldId id="266" r:id="rId89"/>
    <p:sldId id="292" r:id="rId90"/>
    <p:sldId id="305" r:id="rId91"/>
    <p:sldId id="271" r:id="rId92"/>
    <p:sldId id="269" r:id="rId93"/>
    <p:sldId id="268" r:id="rId94"/>
    <p:sldId id="267" r:id="rId95"/>
    <p:sldId id="265" r:id="rId96"/>
    <p:sldId id="430" r:id="rId97"/>
    <p:sldId id="431" r:id="rId98"/>
    <p:sldId id="432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FF0000"/>
    <a:srgbClr val="00FFFF"/>
    <a:srgbClr val="990000"/>
    <a:srgbClr val="00FF00"/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8" autoAdjust="0"/>
    <p:restoredTop sz="87748" autoAdjust="0"/>
  </p:normalViewPr>
  <p:slideViewPr>
    <p:cSldViewPr>
      <p:cViewPr varScale="1">
        <p:scale>
          <a:sx n="90" d="100"/>
          <a:sy n="90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ECABA6-64FB-4E29-BE1B-E7B4E413E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01B00-4CEE-4FA6-8B5E-2ADD64C92C5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933C-6BC4-495F-BCD6-0FC20F10CF0F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900" smtClean="0"/>
              <a:t>Геральдика и государство - эти два понятия тесно связаны друг с другом. Возникновение государства почти сразу же обуславливается появлением некоего изображения, которое отражает, как правило, внутреннее устройство этого государства, его могущество, территории, входящие в его состав, и т.д. Существуют особые правила составления этого рисунка, которые устанавливает и изучает наука геральдика. В ней существуют два направления - геральдическое и историко-геральдическое. Первое занимается изучением гербов как “рисунков”, по которым можно определить принадлежность хозяина этого рисунка к той или иной фамилии, его происхождение и т.п. Историко-геральдическое направление предполагает собой изучение герба в контексте того или иного исторического процесса. 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Давайте проследим историю развития российской символики, узнаем какие изменения происходили в ней в ходе истории, зависят ли эти изменения от ситуации в стране в определенную эпоху, на примере символики Российского государства. Сразу хочу сказать символика неразрывно связана  с процессами в стране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Государственная символика в триединстве - это герб, флаг и гимн. Утверждение символов и атрибутов государства является важной прерогативой верховной власти. Процедура их принятия связана со вступлением в силу специальных законов. В свою очередь, все официальные бумаги должны иметь гербовые знаки.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Большое значение в символике имеют цвета. Одним из любимых цветов великороссов был красный (красные - солнце, девица, изба, угол, крыльцо, товар, словцо, "прекрасный" - самый красный). По русским обиходным понятиям ХVII-ХIХ веков красный символизи­ровал отвагу, войну, защиту веры и бедных людей, героизм, великодушие, кровь, самопожертвование, огонь, смертный бой. Синий - небо, целомудрие, верность, духовность, веру. Белый - мир, чистоту, правду, благородство, совершенство. Черный - смерть, печаль, монашество, мрак.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Государственным символом является также и гимн - торжественная песнь, при­званная сплачивать нацию. Официальное исполнение его сопровождается встава­нием гражданских лиц и отданием чести военнослужащими. Зарождение гимнов теряется в глубокой древности человечества, а ныне они разделились на религиозные, государственные, военные, революционные, партийные. 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Утверждение символов и атрибутов государства является важной прерогативой верховной власти. Процедура их принятия связана со вступлением в силу специальных законов. В свою очередь, все официальные бумаги должны иметь гербовые знаки. Государственному флагу воздаются высшие государственные почести</a:t>
            </a:r>
          </a:p>
          <a:p>
            <a:pPr eaLnBrk="1" hangingPunct="1">
              <a:lnSpc>
                <a:spcPct val="80000"/>
              </a:lnSpc>
            </a:pPr>
            <a:endParaRPr lang="ru-RU" sz="9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5D42E-2137-4327-8791-BACF1412CDDC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mtClean="0"/>
              <a:t>Гимн - торжественная песня, принятая как символ государственного или социального единства. </a:t>
            </a:r>
          </a:p>
          <a:p>
            <a:pPr eaLnBrk="1" hangingPunct="1">
              <a:spcBef>
                <a:spcPct val="50000"/>
              </a:spcBef>
            </a:pPr>
            <a:endParaRPr lang="ru-RU" smtClean="0"/>
          </a:p>
          <a:p>
            <a:pPr eaLnBrk="1" hangingPunct="1"/>
            <a:r>
              <a:rPr lang="ru-RU" smtClean="0"/>
              <a:t>Первая официальная попытка создать официальный российский гимн датируется 1833 годом, когда Николай I повелел сочинить его группе поэтов и композиторов. До этого торжественные события сопровождались церковными песнопениями, а при Петре Великом - военными маршами. Уже в конце царствования первого императора, а затем в правление его дочери Елизаветы Петровны начинает использоваться мелодия английского гимна "Боже, храни короля". </a:t>
            </a:r>
          </a:p>
          <a:p>
            <a:pPr eaLnBrk="1" hangingPunct="1"/>
            <a:r>
              <a:rPr lang="ru-RU" smtClean="0"/>
              <a:t>История развития гимна в России перед Вами</a:t>
            </a:r>
          </a:p>
          <a:p>
            <a:pPr eaLnBrk="1" hangingPunct="1">
              <a:spcBef>
                <a:spcPct val="50000"/>
              </a:spcBef>
            </a:pPr>
            <a:r>
              <a:rPr lang="ru-RU" smtClean="0"/>
              <a:t>Зарождение гимнов теряется в глубокой древности человечества, а ныне они разделились на религиозные, государственные, военные, революционные, партийные. </a:t>
            </a:r>
          </a:p>
          <a:p>
            <a:pPr eaLnBrk="1" hangingPunct="1"/>
            <a:r>
              <a:rPr lang="ru-RU" smtClean="0"/>
              <a:t>Первая официальная попытка создать официальный российский гимн датируется 1833 годом, когда Николай I повелел сочинить его группе поэтов и композиторов. До этого торжественные события сопровождались церковными песнопениями, а при Петре Великом - военными маршами. Уже в конце царствования первого императора, а затем в правление его дочери Елизаветы Петровны начинает использоваться мелодия английского гимна "Боже, храни короля". </a:t>
            </a:r>
            <a:endParaRPr lang="ru-RU" b="1" smtClean="0"/>
          </a:p>
          <a:p>
            <a:pPr eaLnBrk="1" hangingPunct="1"/>
            <a:r>
              <a:rPr lang="ru-RU" b="1" smtClean="0"/>
              <a:t>Государственный гимн «БОЖЕ, ЦАРЯ ХРАНИ» (1833–1917)</a:t>
            </a:r>
            <a:endParaRPr lang="ru-RU" smtClean="0"/>
          </a:p>
          <a:p>
            <a:pPr eaLnBrk="1" hangingPunct="1"/>
            <a:r>
              <a:rPr lang="ru-RU" smtClean="0"/>
              <a:t>Боже, Царя храни. </a:t>
            </a:r>
            <a:br>
              <a:rPr lang="ru-RU" smtClean="0"/>
            </a:br>
            <a:r>
              <a:rPr lang="ru-RU" smtClean="0"/>
              <a:t>Сильный, державный, </a:t>
            </a:r>
            <a:br>
              <a:rPr lang="ru-RU" smtClean="0"/>
            </a:br>
            <a:r>
              <a:rPr lang="ru-RU" smtClean="0"/>
              <a:t>Царствуй на славу, на славу нам. </a:t>
            </a:r>
            <a:br>
              <a:rPr lang="ru-RU" smtClean="0"/>
            </a:br>
            <a:r>
              <a:rPr lang="ru-RU" smtClean="0"/>
              <a:t>Царствуй на страх врагам, </a:t>
            </a:r>
            <a:br>
              <a:rPr lang="ru-RU" smtClean="0"/>
            </a:br>
            <a:r>
              <a:rPr lang="ru-RU" smtClean="0"/>
              <a:t>Царь православный. </a:t>
            </a:r>
            <a:br>
              <a:rPr lang="ru-RU" smtClean="0"/>
            </a:br>
            <a:r>
              <a:rPr lang="ru-RU" smtClean="0"/>
              <a:t>Боже, Царя, Царя храни. </a:t>
            </a:r>
            <a:endParaRPr lang="ru-RU" b="1" smtClean="0"/>
          </a:p>
          <a:p>
            <a:pPr eaLnBrk="1" hangingPunct="1"/>
            <a:r>
              <a:rPr lang="ru-RU" b="1" smtClean="0"/>
              <a:t>Гимн «Интернационал» (1918–1943)</a:t>
            </a:r>
            <a:endParaRPr lang="ru-RU" smtClean="0"/>
          </a:p>
          <a:p>
            <a:pPr eaLnBrk="1" hangingPunct="1"/>
            <a:r>
              <a:rPr lang="ru-RU" smtClean="0"/>
              <a:t>«Интернационал» — Государственный гимн РСФСР (1918—1943), а после образования Советского Союза (1922) он же стал гимном СССР (1922–1943).</a:t>
            </a:r>
          </a:p>
          <a:p>
            <a:pPr eaLnBrk="1" hangingPunct="1"/>
            <a:r>
              <a:rPr lang="ru-RU" smtClean="0"/>
              <a:t>Утверждён Советом народных комиссаров 10 (23 н.с.) января 1918 года.</a:t>
            </a:r>
          </a:p>
          <a:p>
            <a:pPr eaLnBrk="1" hangingPunct="1"/>
            <a:r>
              <a:rPr lang="ru-RU" smtClean="0"/>
              <a:t>Куплеты 3 и 4 не вошли в гимн.</a:t>
            </a:r>
          </a:p>
          <a:p>
            <a:pPr eaLnBrk="1" hangingPunct="1"/>
            <a:r>
              <a:rPr lang="ru-RU" smtClean="0"/>
              <a:t>Слова Эжен Потье (перевод А. Я. Коц, 1902), музыка Пьер Дегейтер.</a:t>
            </a:r>
          </a:p>
          <a:p>
            <a:pPr eaLnBrk="1" hangingPunct="1"/>
            <a:r>
              <a:rPr lang="ru-RU" smtClean="0"/>
              <a:t>Вставай, проклятьем заклейменный,</a:t>
            </a:r>
          </a:p>
          <a:p>
            <a:pPr eaLnBrk="1" hangingPunct="1"/>
            <a:r>
              <a:rPr lang="ru-RU" smtClean="0"/>
              <a:t>Весь мир голодных и рабов!</a:t>
            </a:r>
          </a:p>
          <a:p>
            <a:pPr eaLnBrk="1" hangingPunct="1"/>
            <a:r>
              <a:rPr lang="ru-RU" smtClean="0"/>
              <a:t>Кипит наш разум возмущенный</a:t>
            </a:r>
          </a:p>
          <a:p>
            <a:pPr eaLnBrk="1" hangingPunct="1"/>
            <a:r>
              <a:rPr lang="ru-RU" smtClean="0"/>
              <a:t>И в смертный бой вести готов.</a:t>
            </a:r>
          </a:p>
          <a:p>
            <a:pPr eaLnBrk="1" hangingPunct="1"/>
            <a:r>
              <a:rPr lang="ru-RU" smtClean="0"/>
              <a:t>Весь мир насилья мы разрушим</a:t>
            </a:r>
          </a:p>
          <a:p>
            <a:pPr eaLnBrk="1" hangingPunct="1"/>
            <a:r>
              <a:rPr lang="ru-RU" smtClean="0"/>
              <a:t>До основанья, а затем</a:t>
            </a:r>
          </a:p>
          <a:p>
            <a:pPr eaLnBrk="1" hangingPunct="1"/>
            <a:r>
              <a:rPr lang="ru-RU" smtClean="0"/>
              <a:t>Мы наш, мы новый мир построим, —</a:t>
            </a:r>
          </a:p>
          <a:p>
            <a:pPr eaLnBrk="1" hangingPunct="1"/>
            <a:r>
              <a:rPr lang="ru-RU" smtClean="0"/>
              <a:t>Кто был ничем, тот станет всем.</a:t>
            </a:r>
          </a:p>
          <a:p>
            <a:pPr eaLnBrk="1" hangingPunct="1"/>
            <a:r>
              <a:rPr lang="ru-RU" smtClean="0"/>
              <a:t>Государственный гимн СССР («Сталинский») (1943–1955)</a:t>
            </a:r>
            <a:endParaRPr lang="ru-RU" b="1" smtClean="0"/>
          </a:p>
          <a:p>
            <a:pPr eaLnBrk="1" hangingPunct="1"/>
            <a:r>
              <a:rPr lang="ru-RU" b="1" smtClean="0"/>
              <a:t>Государственный гимн Советского Союза (1943–1955).</a:t>
            </a:r>
            <a:endParaRPr lang="ru-RU" smtClean="0"/>
          </a:p>
          <a:p>
            <a:pPr eaLnBrk="1" hangingPunct="1"/>
            <a:r>
              <a:rPr lang="ru-RU" smtClean="0"/>
              <a:t>Эта же песня стала применяться как гимн РСФСР.</a:t>
            </a:r>
          </a:p>
          <a:p>
            <a:pPr eaLnBrk="1" hangingPunct="1"/>
            <a:r>
              <a:rPr lang="ru-RU" smtClean="0"/>
              <a:t>Гимн, музыку к которому написал композитор Александров, был принят в СССР в сороковых годах</a:t>
            </a:r>
            <a:endParaRPr lang="ru-RU" b="1" smtClean="0"/>
          </a:p>
          <a:p>
            <a:pPr eaLnBrk="1" hangingPunct="1"/>
            <a:r>
              <a:rPr lang="ru-RU" b="1" smtClean="0"/>
              <a:t>Государственный гимн Советского Союза (1977–1991).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В декабре 2000 — феврале 2001 в думу были внесены 5 законопроектов о тексте гимна. </a:t>
            </a:r>
          </a:p>
          <a:p>
            <a:pPr eaLnBrk="1" hangingPunct="1">
              <a:spcBef>
                <a:spcPct val="50000"/>
              </a:spcBef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717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17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EE12-FB89-45EC-94E4-CB1727D9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8EA0-3B1D-40D1-A0D8-BB3B92E5C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57D6-045F-4CD3-80BC-59B23C3D5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AB776-A8D4-4A38-AF36-3250BE43B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2D4B-D9B8-483B-B198-098EE9D17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6402-7699-4CBA-A222-3E1D57985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7389-68ED-416B-84EB-796A84661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89EC-15D8-4168-A81D-A4C262810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202A-904F-4BE0-A17A-F72BD4BC9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B3F7-7782-4D75-8F31-701BC134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ADA9-F26C-4BAA-BB38-CF87EB30E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293A-4361-481C-91BE-EF0B1E1D2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0D0D-3B75-4935-BD6C-5F5E58322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17355-A1E1-48FE-9A69-F599394D6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3F9D3-A17B-444F-BAED-B9F0B9C9A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06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06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6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6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6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6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6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07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07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07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07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07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07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07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07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707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07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07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07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07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D30C1D7-3D0D-4334-9A76-82F61FB7D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26.gif"/><Relationship Id="rId10" Type="http://schemas.openxmlformats.org/officeDocument/2006/relationships/slide" Target="slide5.xml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13.xml"/><Relationship Id="rId7" Type="http://schemas.openxmlformats.org/officeDocument/2006/relationships/slide" Target="slide2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slide" Target="slide16.xml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" Target="slide16.xml"/><Relationship Id="rId7" Type="http://schemas.openxmlformats.org/officeDocument/2006/relationships/image" Target="../media/image39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84.xml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slide" Target="slide38.xml"/><Relationship Id="rId18" Type="http://schemas.openxmlformats.org/officeDocument/2006/relationships/slide" Target="slide43.xml"/><Relationship Id="rId3" Type="http://schemas.openxmlformats.org/officeDocument/2006/relationships/slide" Target="slide32.xml"/><Relationship Id="rId21" Type="http://schemas.openxmlformats.org/officeDocument/2006/relationships/image" Target="../media/image33.png"/><Relationship Id="rId7" Type="http://schemas.openxmlformats.org/officeDocument/2006/relationships/slide" Target="slide50.xml"/><Relationship Id="rId12" Type="http://schemas.openxmlformats.org/officeDocument/2006/relationships/slide" Target="slide37.xml"/><Relationship Id="rId17" Type="http://schemas.openxmlformats.org/officeDocument/2006/relationships/image" Target="../media/image64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slide" Target="slide33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slide" Target="slide44.xml"/><Relationship Id="rId24" Type="http://schemas.openxmlformats.org/officeDocument/2006/relationships/slide" Target="slide4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53.xml"/><Relationship Id="rId10" Type="http://schemas.openxmlformats.org/officeDocument/2006/relationships/image" Target="../media/image63.png"/><Relationship Id="rId19" Type="http://schemas.openxmlformats.org/officeDocument/2006/relationships/slide" Target="slide51.xml"/><Relationship Id="rId4" Type="http://schemas.openxmlformats.org/officeDocument/2006/relationships/image" Target="../media/image60.png"/><Relationship Id="rId9" Type="http://schemas.openxmlformats.org/officeDocument/2006/relationships/slide" Target="slide52.xml"/><Relationship Id="rId14" Type="http://schemas.openxmlformats.org/officeDocument/2006/relationships/image" Target="../media/image15.png"/><Relationship Id="rId22" Type="http://schemas.openxmlformats.org/officeDocument/2006/relationships/slide" Target="slide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slide" Target="slide3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slide" Target="slide31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4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slide" Target="slide31.xml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8.gif"/><Relationship Id="rId7" Type="http://schemas.openxmlformats.org/officeDocument/2006/relationships/slide" Target="slide2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gif"/><Relationship Id="rId10" Type="http://schemas.openxmlformats.org/officeDocument/2006/relationships/image" Target="../media/image11.png"/><Relationship Id="rId4" Type="http://schemas.openxmlformats.org/officeDocument/2006/relationships/slide" Target="slide5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://www.uznay-prezidenta.ru/ps_flash_kr5/PHP/APP/state/symbols2/flag/history/i/flag2.gif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4.xml"/><Relationship Id="rId4" Type="http://schemas.openxmlformats.org/officeDocument/2006/relationships/slide" Target="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slide" Target="slide31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http://www.uznay-prezidenta.ru/ps_flash_kr5/PHP/APP/state/symbols2/flag/history/i/flag2.gif" TargetMode="External"/><Relationship Id="rId7" Type="http://schemas.openxmlformats.org/officeDocument/2006/relationships/slide" Target="slide47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9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92.png"/><Relationship Id="rId7" Type="http://schemas.openxmlformats.org/officeDocument/2006/relationships/slide" Target="slide31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6.png"/><Relationship Id="rId1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image" Target="../media/image14.gif"/><Relationship Id="rId12" Type="http://schemas.openxmlformats.org/officeDocument/2006/relationships/slide" Target="slide9.xml"/><Relationship Id="rId17" Type="http://schemas.openxmlformats.org/officeDocument/2006/relationships/image" Target="../media/image18.png"/><Relationship Id="rId2" Type="http://schemas.openxmlformats.org/officeDocument/2006/relationships/image" Target="../media/image12.gif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5" Type="http://schemas.openxmlformats.org/officeDocument/2006/relationships/image" Target="../media/image13.gif"/><Relationship Id="rId15" Type="http://schemas.openxmlformats.org/officeDocument/2006/relationships/image" Target="../media/image17.png"/><Relationship Id="rId10" Type="http://schemas.openxmlformats.org/officeDocument/2006/relationships/slide" Target="slide11.xml"/><Relationship Id="rId19" Type="http://schemas.openxmlformats.org/officeDocument/2006/relationships/image" Target="../media/image19.png"/><Relationship Id="rId4" Type="http://schemas.openxmlformats.org/officeDocument/2006/relationships/slide" Target="slide12.xml"/><Relationship Id="rId9" Type="http://schemas.openxmlformats.org/officeDocument/2006/relationships/image" Target="../media/image15.png"/><Relationship Id="rId1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Irina\&#1056;&#1072;&#1073;&#1086;&#1095;&#1080;&#1081;%20&#1089;&#1090;&#1086;&#1083;\&#1087;&#1086;&#1089;&#1086;&#1073;&#1080;&#1077;%20&#1087;&#1086;%20&#1086;&#1082;&#1088;&#1091;&#1078;&#1072;&#1102;&#1097;&#1077;&#1084;&#1091;%20&#1084;&#1080;&#1088;&#1091;\77-91.mid" TargetMode="External"/><Relationship Id="rId5" Type="http://schemas.openxmlformats.org/officeDocument/2006/relationships/image" Target="../media/image109.png"/><Relationship Id="rId4" Type="http://schemas.openxmlformats.org/officeDocument/2006/relationships/image" Target="../media/image10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77-91.mid" TargetMode="External"/><Relationship Id="rId13" Type="http://schemas.openxmlformats.org/officeDocument/2006/relationships/image" Target="../media/image109.png"/><Relationship Id="rId3" Type="http://schemas.openxmlformats.org/officeDocument/2006/relationships/notesSlide" Target="../notesSlides/notesSlide3.xml"/><Relationship Id="rId7" Type="http://schemas.openxmlformats.org/officeDocument/2006/relationships/hyperlink" Target="1944-77.mid" TargetMode="External"/><Relationship Id="rId12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Irina\&#1056;&#1072;&#1073;&#1086;&#1095;&#1080;&#1081;%20&#1089;&#1090;&#1086;&#1083;\&#1087;&#1086;&#1089;&#1086;&#1073;&#1080;&#1077;%20&#1087;&#1086;%20&#1086;&#1082;&#1088;&#1091;&#1078;&#1072;&#1102;&#1097;&#1077;&#1084;&#1091;%20&#1084;&#1080;&#1088;&#1091;\77-91.mid" TargetMode="External"/><Relationship Id="rId6" Type="http://schemas.openxmlformats.org/officeDocument/2006/relationships/hyperlink" Target="&#1080;&#1085;&#1090;&#1077;&#1088;&#1085;&#1072;&#1094;&#1080;&#1086;&#1085;&#1072;&#1083;.mid" TargetMode="External"/><Relationship Id="rId11" Type="http://schemas.openxmlformats.org/officeDocument/2006/relationships/hyperlink" Target="anthem_2001_russ_vocin_offic.mp3" TargetMode="External"/><Relationship Id="rId5" Type="http://schemas.openxmlformats.org/officeDocument/2006/relationships/hyperlink" Target="&#1041;&#1086;&#1078;&#1077;%20&#1094;&#1072;&#1088;&#1103;%20&#1093;&#1088;&#1072;&#1085;&#1080;.mid" TargetMode="External"/><Relationship Id="rId10" Type="http://schemas.openxmlformats.org/officeDocument/2006/relationships/hyperlink" Target="marseil.mid" TargetMode="External"/><Relationship Id="rId4" Type="http://schemas.openxmlformats.org/officeDocument/2006/relationships/hyperlink" Target="&#1052;&#1086;&#1083;&#1080;&#1090;&#1074;&#1072;%20&#1088;&#1091;&#1089;&#1089;&#1082;&#1080;&#1093;.mp3" TargetMode="External"/><Relationship Id="rId9" Type="http://schemas.openxmlformats.org/officeDocument/2006/relationships/hyperlink" Target="1990-2000glinka.mid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4.gif"/><Relationship Id="rId18" Type="http://schemas.openxmlformats.org/officeDocument/2006/relationships/slide" Target="slide60.xml"/><Relationship Id="rId3" Type="http://schemas.openxmlformats.org/officeDocument/2006/relationships/slide" Target="slide3.xml"/><Relationship Id="rId7" Type="http://schemas.openxmlformats.org/officeDocument/2006/relationships/slide" Target="slide55.xml"/><Relationship Id="rId12" Type="http://schemas.openxmlformats.org/officeDocument/2006/relationships/image" Target="../media/image113.gif"/><Relationship Id="rId17" Type="http://schemas.openxmlformats.org/officeDocument/2006/relationships/slide" Target="slide58.xml"/><Relationship Id="rId2" Type="http://schemas.openxmlformats.org/officeDocument/2006/relationships/image" Target="../media/image111.jpeg"/><Relationship Id="rId16" Type="http://schemas.openxmlformats.org/officeDocument/2006/relationships/slide" Target="slide5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11" Type="http://schemas.openxmlformats.org/officeDocument/2006/relationships/slide" Target="slide62.xml"/><Relationship Id="rId5" Type="http://schemas.openxmlformats.org/officeDocument/2006/relationships/slide" Target="slide61.xml"/><Relationship Id="rId15" Type="http://schemas.openxmlformats.org/officeDocument/2006/relationships/image" Target="../media/image64.png"/><Relationship Id="rId10" Type="http://schemas.openxmlformats.org/officeDocument/2006/relationships/image" Target="../media/image32.png"/><Relationship Id="rId19" Type="http://schemas.openxmlformats.org/officeDocument/2006/relationships/slide" Target="slide64.xml"/><Relationship Id="rId4" Type="http://schemas.openxmlformats.org/officeDocument/2006/relationships/image" Target="../media/image11.png"/><Relationship Id="rId9" Type="http://schemas.openxmlformats.org/officeDocument/2006/relationships/slide" Target="slide63.xml"/><Relationship Id="rId1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jpeg"/><Relationship Id="rId5" Type="http://schemas.openxmlformats.org/officeDocument/2006/relationships/slide" Target="slide54.xml"/><Relationship Id="rId4" Type="http://schemas.openxmlformats.org/officeDocument/2006/relationships/image" Target="../media/image11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54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54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7" Type="http://schemas.openxmlformats.org/officeDocument/2006/relationships/slide" Target="slide54.xml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jpeg"/><Relationship Id="rId18" Type="http://schemas.openxmlformats.org/officeDocument/2006/relationships/slide" Target="slide54.xml"/><Relationship Id="rId3" Type="http://schemas.openxmlformats.org/officeDocument/2006/relationships/image" Target="../media/image136.png"/><Relationship Id="rId7" Type="http://schemas.openxmlformats.org/officeDocument/2006/relationships/image" Target="../media/image140.wmf"/><Relationship Id="rId12" Type="http://schemas.openxmlformats.org/officeDocument/2006/relationships/image" Target="../media/image145.png"/><Relationship Id="rId17" Type="http://schemas.openxmlformats.org/officeDocument/2006/relationships/image" Target="../media/image150.jpeg"/><Relationship Id="rId2" Type="http://schemas.openxmlformats.org/officeDocument/2006/relationships/image" Target="../media/image135.jpeg"/><Relationship Id="rId16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gif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jpe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gif"/><Relationship Id="rId7" Type="http://schemas.openxmlformats.org/officeDocument/2006/relationships/image" Target="../media/image154.jpeg"/><Relationship Id="rId2" Type="http://schemas.openxmlformats.org/officeDocument/2006/relationships/image" Target="../media/image151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3.jpeg"/><Relationship Id="rId5" Type="http://schemas.openxmlformats.org/officeDocument/2006/relationships/slide" Target="slide54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gif"/><Relationship Id="rId1" Type="http://schemas.openxmlformats.org/officeDocument/2006/relationships/slideLayout" Target="../slideLayouts/slideLayout14.xml"/><Relationship Id="rId6" Type="http://schemas.openxmlformats.org/officeDocument/2006/relationships/slide" Target="slide54.xml"/><Relationship Id="rId5" Type="http://schemas.openxmlformats.org/officeDocument/2006/relationships/slide" Target="slide66.xml"/><Relationship Id="rId4" Type="http://schemas.openxmlformats.org/officeDocument/2006/relationships/image" Target="../media/image15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54.xml"/><Relationship Id="rId4" Type="http://schemas.openxmlformats.org/officeDocument/2006/relationships/image" Target="../media/image160.gi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slide" Target="slide73.xml"/><Relationship Id="rId3" Type="http://schemas.openxmlformats.org/officeDocument/2006/relationships/image" Target="../media/image162.png"/><Relationship Id="rId7" Type="http://schemas.openxmlformats.org/officeDocument/2006/relationships/slide" Target="slide68.xml"/><Relationship Id="rId12" Type="http://schemas.openxmlformats.org/officeDocument/2006/relationships/slide" Target="slide72.xml"/><Relationship Id="rId2" Type="http://schemas.openxmlformats.org/officeDocument/2006/relationships/image" Target="../media/image16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11" Type="http://schemas.openxmlformats.org/officeDocument/2006/relationships/slide" Target="slide71.xml"/><Relationship Id="rId5" Type="http://schemas.openxmlformats.org/officeDocument/2006/relationships/image" Target="../media/image164.jpeg"/><Relationship Id="rId15" Type="http://schemas.openxmlformats.org/officeDocument/2006/relationships/slide" Target="slide3.xml"/><Relationship Id="rId10" Type="http://schemas.openxmlformats.org/officeDocument/2006/relationships/slide" Target="slide70.xml"/><Relationship Id="rId4" Type="http://schemas.openxmlformats.org/officeDocument/2006/relationships/image" Target="../media/image163.jpeg"/><Relationship Id="rId9" Type="http://schemas.openxmlformats.org/officeDocument/2006/relationships/slide" Target="slide69.xml"/><Relationship Id="rId14" Type="http://schemas.openxmlformats.org/officeDocument/2006/relationships/image" Target="../media/image16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slide" Target="slide67.xml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3" Type="http://schemas.openxmlformats.org/officeDocument/2006/relationships/image" Target="../media/image187.jpeg"/><Relationship Id="rId7" Type="http://schemas.openxmlformats.org/officeDocument/2006/relationships/image" Target="../media/image191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Relationship Id="rId9" Type="http://schemas.openxmlformats.org/officeDocument/2006/relationships/slide" Target="slide6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194.jpeg"/><Relationship Id="rId7" Type="http://schemas.openxmlformats.org/officeDocument/2006/relationships/image" Target="../media/image198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jpeg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67.xml"/><Relationship Id="rId5" Type="http://schemas.openxmlformats.org/officeDocument/2006/relationships/image" Target="../media/image202.jpeg"/><Relationship Id="rId4" Type="http://schemas.openxmlformats.org/officeDocument/2006/relationships/image" Target="../media/image201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13" Type="http://schemas.openxmlformats.org/officeDocument/2006/relationships/slide" Target="slide3.xml"/><Relationship Id="rId3" Type="http://schemas.openxmlformats.org/officeDocument/2006/relationships/image" Target="../media/image203.png"/><Relationship Id="rId7" Type="http://schemas.openxmlformats.org/officeDocument/2006/relationships/slide" Target="slide78.xml"/><Relationship Id="rId12" Type="http://schemas.openxmlformats.org/officeDocument/2006/relationships/image" Target="../media/image205.gif"/><Relationship Id="rId2" Type="http://schemas.openxmlformats.org/officeDocument/2006/relationships/slide" Target="slide82.xml"/><Relationship Id="rId16" Type="http://schemas.openxmlformats.org/officeDocument/2006/relationships/image" Target="../media/image20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4.png"/><Relationship Id="rId11" Type="http://schemas.openxmlformats.org/officeDocument/2006/relationships/slide" Target="slide81.xml"/><Relationship Id="rId5" Type="http://schemas.openxmlformats.org/officeDocument/2006/relationships/slide" Target="slide75.xml"/><Relationship Id="rId15" Type="http://schemas.openxmlformats.org/officeDocument/2006/relationships/slide" Target="slide80.xml"/><Relationship Id="rId10" Type="http://schemas.openxmlformats.org/officeDocument/2006/relationships/slide" Target="slide77.xml"/><Relationship Id="rId4" Type="http://schemas.openxmlformats.org/officeDocument/2006/relationships/slide" Target="slide83.xml"/><Relationship Id="rId9" Type="http://schemas.openxmlformats.org/officeDocument/2006/relationships/slide" Target="slide76.xml"/><Relationship Id="rId14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jpeg"/><Relationship Id="rId5" Type="http://schemas.openxmlformats.org/officeDocument/2006/relationships/image" Target="../media/image209.jpeg"/><Relationship Id="rId4" Type="http://schemas.openxmlformats.org/officeDocument/2006/relationships/image" Target="../media/image20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eg"/><Relationship Id="rId7" Type="http://schemas.openxmlformats.org/officeDocument/2006/relationships/slide" Target="slide74.xml"/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jpeg"/><Relationship Id="rId5" Type="http://schemas.openxmlformats.org/officeDocument/2006/relationships/image" Target="../media/image214.jpeg"/><Relationship Id="rId4" Type="http://schemas.openxmlformats.org/officeDocument/2006/relationships/image" Target="../media/image213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slide" Target="slide74.xml"/><Relationship Id="rId7" Type="http://schemas.openxmlformats.org/officeDocument/2006/relationships/image" Target="../media/image220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9.jpeg"/><Relationship Id="rId5" Type="http://schemas.openxmlformats.org/officeDocument/2006/relationships/image" Target="../media/image218.jpeg"/><Relationship Id="rId4" Type="http://schemas.openxmlformats.org/officeDocument/2006/relationships/image" Target="../media/image217.jpeg"/><Relationship Id="rId9" Type="http://schemas.openxmlformats.org/officeDocument/2006/relationships/image" Target="../media/image22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jpeg"/><Relationship Id="rId3" Type="http://schemas.openxmlformats.org/officeDocument/2006/relationships/image" Target="../media/image224.jpeg"/><Relationship Id="rId7" Type="http://schemas.openxmlformats.org/officeDocument/2006/relationships/image" Target="../media/image227.jpe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jpeg"/><Relationship Id="rId5" Type="http://schemas.openxmlformats.org/officeDocument/2006/relationships/slide" Target="slide74.xml"/><Relationship Id="rId10" Type="http://schemas.openxmlformats.org/officeDocument/2006/relationships/image" Target="../media/image230.jpeg"/><Relationship Id="rId4" Type="http://schemas.openxmlformats.org/officeDocument/2006/relationships/image" Target="../media/image225.jpeg"/><Relationship Id="rId9" Type="http://schemas.openxmlformats.org/officeDocument/2006/relationships/image" Target="../media/image22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eg"/><Relationship Id="rId7" Type="http://schemas.openxmlformats.org/officeDocument/2006/relationships/image" Target="../media/image235.jpeg"/><Relationship Id="rId2" Type="http://schemas.openxmlformats.org/officeDocument/2006/relationships/slide" Target="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4.jpeg"/><Relationship Id="rId5" Type="http://schemas.openxmlformats.org/officeDocument/2006/relationships/image" Target="../media/image233.jpeg"/><Relationship Id="rId4" Type="http://schemas.openxmlformats.org/officeDocument/2006/relationships/image" Target="../media/image2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jpeg"/><Relationship Id="rId3" Type="http://schemas.openxmlformats.org/officeDocument/2006/relationships/image" Target="../media/image236.jpeg"/><Relationship Id="rId7" Type="http://schemas.openxmlformats.org/officeDocument/2006/relationships/image" Target="../media/image240.jpeg"/><Relationship Id="rId2" Type="http://schemas.openxmlformats.org/officeDocument/2006/relationships/slide" Target="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9.jpeg"/><Relationship Id="rId5" Type="http://schemas.openxmlformats.org/officeDocument/2006/relationships/image" Target="../media/image238.jpeg"/><Relationship Id="rId4" Type="http://schemas.openxmlformats.org/officeDocument/2006/relationships/image" Target="../media/image237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jpeg"/><Relationship Id="rId3" Type="http://schemas.openxmlformats.org/officeDocument/2006/relationships/image" Target="../media/image242.jpeg"/><Relationship Id="rId7" Type="http://schemas.openxmlformats.org/officeDocument/2006/relationships/image" Target="../media/image246.png"/><Relationship Id="rId2" Type="http://schemas.openxmlformats.org/officeDocument/2006/relationships/slide" Target="slide7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5.jpeg"/><Relationship Id="rId5" Type="http://schemas.openxmlformats.org/officeDocument/2006/relationships/image" Target="../media/image244.jpeg"/><Relationship Id="rId10" Type="http://schemas.openxmlformats.org/officeDocument/2006/relationships/image" Target="../media/image249.jpeg"/><Relationship Id="rId4" Type="http://schemas.openxmlformats.org/officeDocument/2006/relationships/image" Target="../media/image243.jpeg"/><Relationship Id="rId9" Type="http://schemas.openxmlformats.org/officeDocument/2006/relationships/image" Target="../media/image248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jpeg"/><Relationship Id="rId13" Type="http://schemas.openxmlformats.org/officeDocument/2006/relationships/image" Target="../media/image260.jpeg"/><Relationship Id="rId3" Type="http://schemas.openxmlformats.org/officeDocument/2006/relationships/image" Target="../media/image251.gif"/><Relationship Id="rId7" Type="http://schemas.openxmlformats.org/officeDocument/2006/relationships/image" Target="../media/image255.jpeg"/><Relationship Id="rId12" Type="http://schemas.openxmlformats.org/officeDocument/2006/relationships/slide" Target="slide74.xml"/><Relationship Id="rId2" Type="http://schemas.openxmlformats.org/officeDocument/2006/relationships/image" Target="../media/image2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gif"/><Relationship Id="rId11" Type="http://schemas.openxmlformats.org/officeDocument/2006/relationships/image" Target="../media/image259.jpeg"/><Relationship Id="rId5" Type="http://schemas.openxmlformats.org/officeDocument/2006/relationships/image" Target="../media/image253.jpeg"/><Relationship Id="rId10" Type="http://schemas.openxmlformats.org/officeDocument/2006/relationships/image" Target="../media/image258.jpeg"/><Relationship Id="rId4" Type="http://schemas.openxmlformats.org/officeDocument/2006/relationships/image" Target="../media/image252.gif"/><Relationship Id="rId9" Type="http://schemas.openxmlformats.org/officeDocument/2006/relationships/image" Target="../media/image25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jpeg"/><Relationship Id="rId2" Type="http://schemas.openxmlformats.org/officeDocument/2006/relationships/image" Target="../media/image26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image" Target="../media/image264.jpeg"/><Relationship Id="rId4" Type="http://schemas.openxmlformats.org/officeDocument/2006/relationships/image" Target="../media/image263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image" Target="../media/image266.png"/><Relationship Id="rId7" Type="http://schemas.openxmlformats.org/officeDocument/2006/relationships/slide" Target="slide90.xml"/><Relationship Id="rId12" Type="http://schemas.openxmlformats.org/officeDocument/2006/relationships/image" Target="../media/image11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7.xml"/><Relationship Id="rId11" Type="http://schemas.openxmlformats.org/officeDocument/2006/relationships/slide" Target="slide3.xml"/><Relationship Id="rId5" Type="http://schemas.openxmlformats.org/officeDocument/2006/relationships/image" Target="../media/image166.png"/><Relationship Id="rId10" Type="http://schemas.openxmlformats.org/officeDocument/2006/relationships/slide" Target="slide95.xml"/><Relationship Id="rId4" Type="http://schemas.openxmlformats.org/officeDocument/2006/relationships/slide" Target="slide86.xml"/><Relationship Id="rId9" Type="http://schemas.openxmlformats.org/officeDocument/2006/relationships/slide" Target="slide8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gif"/><Relationship Id="rId3" Type="http://schemas.openxmlformats.org/officeDocument/2006/relationships/slide" Target="slide91.xml"/><Relationship Id="rId7" Type="http://schemas.openxmlformats.org/officeDocument/2006/relationships/slide" Target="slide93.xml"/><Relationship Id="rId12" Type="http://schemas.openxmlformats.org/officeDocument/2006/relationships/image" Target="../media/image273.jpeg"/><Relationship Id="rId2" Type="http://schemas.openxmlformats.org/officeDocument/2006/relationships/image" Target="../media/image2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gif"/><Relationship Id="rId11" Type="http://schemas.openxmlformats.org/officeDocument/2006/relationships/slide" Target="slide84.xml"/><Relationship Id="rId5" Type="http://schemas.openxmlformats.org/officeDocument/2006/relationships/slide" Target="slide94.xml"/><Relationship Id="rId10" Type="http://schemas.openxmlformats.org/officeDocument/2006/relationships/image" Target="../media/image272.gif"/><Relationship Id="rId4" Type="http://schemas.openxmlformats.org/officeDocument/2006/relationships/image" Target="../media/image269.gif"/><Relationship Id="rId9" Type="http://schemas.openxmlformats.org/officeDocument/2006/relationships/slide" Target="slide9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eg"/><Relationship Id="rId2" Type="http://schemas.openxmlformats.org/officeDocument/2006/relationships/image" Target="../media/image2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7.gif"/><Relationship Id="rId5" Type="http://schemas.openxmlformats.org/officeDocument/2006/relationships/slide" Target="slide84.xml"/><Relationship Id="rId4" Type="http://schemas.openxmlformats.org/officeDocument/2006/relationships/image" Target="../media/image27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jpeg"/><Relationship Id="rId2" Type="http://schemas.openxmlformats.org/officeDocument/2006/relationships/image" Target="../media/image27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jpeg"/><Relationship Id="rId3" Type="http://schemas.openxmlformats.org/officeDocument/2006/relationships/image" Target="../media/image281.jpeg"/><Relationship Id="rId7" Type="http://schemas.openxmlformats.org/officeDocument/2006/relationships/image" Target="../media/image285.jpeg"/><Relationship Id="rId2" Type="http://schemas.openxmlformats.org/officeDocument/2006/relationships/image" Target="../media/image28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4.jpeg"/><Relationship Id="rId5" Type="http://schemas.openxmlformats.org/officeDocument/2006/relationships/image" Target="../media/image283.jpeg"/><Relationship Id="rId4" Type="http://schemas.openxmlformats.org/officeDocument/2006/relationships/image" Target="../media/image282.jpeg"/><Relationship Id="rId9" Type="http://schemas.openxmlformats.org/officeDocument/2006/relationships/slide" Target="slide8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jpeg"/><Relationship Id="rId7" Type="http://schemas.openxmlformats.org/officeDocument/2006/relationships/slide" Target="slide86.xml"/><Relationship Id="rId2" Type="http://schemas.openxmlformats.org/officeDocument/2006/relationships/image" Target="../media/image28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1.jpeg"/><Relationship Id="rId5" Type="http://schemas.openxmlformats.org/officeDocument/2006/relationships/image" Target="../media/image290.jpeg"/><Relationship Id="rId4" Type="http://schemas.openxmlformats.org/officeDocument/2006/relationships/image" Target="../media/image289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29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jpeg"/><Relationship Id="rId2" Type="http://schemas.openxmlformats.org/officeDocument/2006/relationships/image" Target="../media/image29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6.xml"/><Relationship Id="rId4" Type="http://schemas.openxmlformats.org/officeDocument/2006/relationships/image" Target="../media/image295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image" Target="../media/image29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6.xml"/><Relationship Id="rId4" Type="http://schemas.openxmlformats.org/officeDocument/2006/relationships/image" Target="../media/image298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jpeg"/><Relationship Id="rId2" Type="http://schemas.openxmlformats.org/officeDocument/2006/relationships/image" Target="../media/image2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3.xml"/><Relationship Id="rId4" Type="http://schemas.openxmlformats.org/officeDocument/2006/relationships/image" Target="../media/image301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://ngl2006.narod.ru/Contents/Geo/Geo-kart/KPGR/Geo.htm" TargetMode="External"/><Relationship Id="rId13" Type="http://schemas.openxmlformats.org/officeDocument/2006/relationships/hyperlink" Target="http://www.paneuro.ru/main/russia/simbol/3.html" TargetMode="External"/><Relationship Id="rId18" Type="http://schemas.openxmlformats.org/officeDocument/2006/relationships/hyperlink" Target="http://www.homeland-tour.ru/tours/mnogodnevnye_tury/moskva/priem_v_moskve/dva_dnya_v_moskve.html" TargetMode="External"/><Relationship Id="rId26" Type="http://schemas.openxmlformats.org/officeDocument/2006/relationships/hyperlink" Target="http://travelling.ucoz.ru/forum/13-267-1" TargetMode="External"/><Relationship Id="rId3" Type="http://schemas.openxmlformats.org/officeDocument/2006/relationships/hyperlink" Target="http://www.bg-znanie.ru/print.php?nid=134" TargetMode="External"/><Relationship Id="rId21" Type="http://schemas.openxmlformats.org/officeDocument/2006/relationships/hyperlink" Target="http://www.ruschudo.ru/miracles/1604/" TargetMode="External"/><Relationship Id="rId7" Type="http://schemas.openxmlformats.org/officeDocument/2006/relationships/hyperlink" Target="http://www.nkf54.ru/ucheb_geograf.php" TargetMode="External"/><Relationship Id="rId12" Type="http://schemas.openxmlformats.org/officeDocument/2006/relationships/hyperlink" Target="http://www.ruscrimea.org/crimea/205-istorija-flaga-rossii-prodolzhenie-3.html" TargetMode="External"/><Relationship Id="rId17" Type="http://schemas.openxmlformats.org/officeDocument/2006/relationships/hyperlink" Target="http://mirtesen.ru/photos/latest?q=%D0%9C%D0%BE%D1%81%D0%BA%D0%B2%D0%B0&amp;page=57" TargetMode="External"/><Relationship Id="rId25" Type="http://schemas.openxmlformats.org/officeDocument/2006/relationships/hyperlink" Target="http://www.spikatur.ru/countries_info_27_378.html" TargetMode="External"/><Relationship Id="rId2" Type="http://schemas.openxmlformats.org/officeDocument/2006/relationships/hyperlink" Target="http://geo-tur.narod.ru/Europe/Russia.htm" TargetMode="External"/><Relationship Id="rId16" Type="http://schemas.openxmlformats.org/officeDocument/2006/relationships/hyperlink" Target="http://www.polska.ru/kot/kotomka/en/night_river/hotel-ukraina23_1600.html" TargetMode="External"/><Relationship Id="rId20" Type="http://schemas.openxmlformats.org/officeDocument/2006/relationships/hyperlink" Target="http://oblmosk.ru/gallery/displayimage.php?album=1&amp;pos=62" TargetMode="External"/><Relationship Id="rId29" Type="http://schemas.openxmlformats.org/officeDocument/2006/relationships/hyperlink" Target="http://www.adrenalinetour.ru/tu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flag.ru/anth" TargetMode="External"/><Relationship Id="rId11" Type="http://schemas.openxmlformats.org/officeDocument/2006/relationships/hyperlink" Target="http://maxi-forum.ru/forum-vseobshaya-istoriya/7929-gerb-flag-simvol-ugadaite-prinadlejnost.html" TargetMode="External"/><Relationship Id="rId24" Type="http://schemas.openxmlformats.org/officeDocument/2006/relationships/hyperlink" Target="http://sputnik.ck.ua/ukr/news/index.php%20?module=Content&amp;method=show&amp;id=547" TargetMode="External"/><Relationship Id="rId32" Type="http://schemas.openxmlformats.org/officeDocument/2006/relationships/slide" Target="slide98.xml"/><Relationship Id="rId5" Type="http://schemas.openxmlformats.org/officeDocument/2006/relationships/hyperlink" Target="http://filipoks.narod.ru/gimn.htm" TargetMode="External"/><Relationship Id="rId15" Type="http://schemas.openxmlformats.org/officeDocument/2006/relationships/hyperlink" Target="http://www.odintsovo.info/" TargetMode="External"/><Relationship Id="rId23" Type="http://schemas.openxmlformats.org/officeDocument/2006/relationships/hyperlink" Target="http://www.goroda-rossii.com/img1291.search.htm" TargetMode="External"/><Relationship Id="rId28" Type="http://schemas.openxmlformats.org/officeDocument/2006/relationships/hyperlink" Target="http://www.svyato.info/2009/02/24/reka-nyda.html" TargetMode="External"/><Relationship Id="rId10" Type="http://schemas.openxmlformats.org/officeDocument/2006/relationships/hyperlink" Target="http://k26km.narod.ru/admin/inflenr.html" TargetMode="External"/><Relationship Id="rId19" Type="http://schemas.openxmlformats.org/officeDocument/2006/relationships/hyperlink" Target="http://zsoft.su/319-moskva-nochnaja-70-foto-.html" TargetMode="External"/><Relationship Id="rId31" Type="http://schemas.openxmlformats.org/officeDocument/2006/relationships/hyperlink" Target="http://www.freedesktopwallpapers.ru/desktop.php?pid=2300&amp;lng=ru" TargetMode="External"/><Relationship Id="rId4" Type="http://schemas.openxmlformats.org/officeDocument/2006/relationships/hyperlink" Target="http://smilaforum.org.ua/viewtopic.php?t=19315" TargetMode="External"/><Relationship Id="rId9" Type="http://schemas.openxmlformats.org/officeDocument/2006/relationships/hyperlink" Target="http://sev-zap.net/russia_etnicheskaia2.htm" TargetMode="External"/><Relationship Id="rId14" Type="http://schemas.openxmlformats.org/officeDocument/2006/relationships/hyperlink" Target="http://gigamir.net/news/election/pub21036" TargetMode="External"/><Relationship Id="rId22" Type="http://schemas.openxmlformats.org/officeDocument/2006/relationships/hyperlink" Target="http://www.vodoley-tour.ru/index.php?id=15" TargetMode="External"/><Relationship Id="rId27" Type="http://schemas.openxmlformats.org/officeDocument/2006/relationships/hyperlink" Target="http://www.vsenamore.com/countries/russia.html" TargetMode="External"/><Relationship Id="rId30" Type="http://schemas.openxmlformats.org/officeDocument/2006/relationships/hyperlink" Target="http://hokku.megatis.ru/39.html" TargetMode="Externa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siansanfran.com/common/arc/?id_cat=4&amp;id_story_top=426198" TargetMode="External"/><Relationship Id="rId13" Type="http://schemas.openxmlformats.org/officeDocument/2006/relationships/hyperlink" Target="http://bogard.isu.ru/bai-mich/p_baik/costume.htm" TargetMode="External"/><Relationship Id="rId18" Type="http://schemas.openxmlformats.org/officeDocument/2006/relationships/hyperlink" Target="http://works.tarefer.ru/67/100623/index.html" TargetMode="External"/><Relationship Id="rId26" Type="http://schemas.openxmlformats.org/officeDocument/2006/relationships/hyperlink" Target="http://festival.1september.ru/articles/530317/" TargetMode="External"/><Relationship Id="rId3" Type="http://schemas.openxmlformats.org/officeDocument/2006/relationships/hyperlink" Target="http://www.greenpeace.org/russia/ru/photosvideos/photos/62640?mode=send" TargetMode="External"/><Relationship Id="rId21" Type="http://schemas.openxmlformats.org/officeDocument/2006/relationships/hyperlink" Target="http://www.kupitknigu.ru/books/1886502.shtml" TargetMode="External"/><Relationship Id="rId7" Type="http://schemas.openxmlformats.org/officeDocument/2006/relationships/hyperlink" Target="http://ymora.3dn.ru/news/2009-12-16-613" TargetMode="External"/><Relationship Id="rId12" Type="http://schemas.openxmlformats.org/officeDocument/2006/relationships/hyperlink" Target="http://www.irma-decor.ru/portfolio/national.html" TargetMode="External"/><Relationship Id="rId17" Type="http://schemas.openxmlformats.org/officeDocument/2006/relationships/hyperlink" Target="http://rado.tyumen.ru/site/?id=news&amp;ott=226&amp;doo=230" TargetMode="External"/><Relationship Id="rId25" Type="http://schemas.openxmlformats.org/officeDocument/2006/relationships/hyperlink" Target="http://www.gks.ru/PEREPIS/perep2.htm" TargetMode="External"/><Relationship Id="rId2" Type="http://schemas.openxmlformats.org/officeDocument/2006/relationships/hyperlink" Target="http://www.freedesktopwallpapers.ru/desktop.php?pid=2300&amp;lng=ru" TargetMode="External"/><Relationship Id="rId16" Type="http://schemas.openxmlformats.org/officeDocument/2006/relationships/hyperlink" Target="http://licey17.irk.ru/news/allnew/?page=52" TargetMode="External"/><Relationship Id="rId20" Type="http://schemas.openxmlformats.org/officeDocument/2006/relationships/hyperlink" Target="http://fm.web39.net/books.php?offerId=754233" TargetMode="Externa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iceworld.su/ussr-nature/92-ladojskoe-ozero.html" TargetMode="External"/><Relationship Id="rId11" Type="http://schemas.openxmlformats.org/officeDocument/2006/relationships/hyperlink" Target="http://www.svastour.ru/altay/vysotnyk.htm" TargetMode="External"/><Relationship Id="rId24" Type="http://schemas.openxmlformats.org/officeDocument/2006/relationships/hyperlink" Target="http://www.uznay-prezidenta.ru/" TargetMode="External"/><Relationship Id="rId5" Type="http://schemas.openxmlformats.org/officeDocument/2006/relationships/hyperlink" Target="http://down-house.ru/poznavatelno/20438-kniga-rekordov-rossii.html" TargetMode="External"/><Relationship Id="rId15" Type="http://schemas.openxmlformats.org/officeDocument/2006/relationships/hyperlink" Target="http://subscribe.ru/catalog/rss.32612" TargetMode="External"/><Relationship Id="rId23" Type="http://schemas.openxmlformats.org/officeDocument/2006/relationships/hyperlink" Target="http://rusfederation.narod.ru/text32.html%20&#1045;&#1083;&#1100;&#1094;&#1080;&#1085;%20&#1041;.&#1053;" TargetMode="External"/><Relationship Id="rId28" Type="http://schemas.openxmlformats.org/officeDocument/2006/relationships/slide" Target="slide3.xml"/><Relationship Id="rId10" Type="http://schemas.openxmlformats.org/officeDocument/2006/relationships/hyperlink" Target="http://ntl.hmarka.net/the-news/1-latest-news/933-2009-10-16-21-40-53.html" TargetMode="External"/><Relationship Id="rId19" Type="http://schemas.openxmlformats.org/officeDocument/2006/relationships/hyperlink" Target="http://www.godembassy.org/ua/news/news_publ.php?showdetail=4332" TargetMode="External"/><Relationship Id="rId4" Type="http://schemas.openxmlformats.org/officeDocument/2006/relationships/hyperlink" Target="http://gorod.tomsk.ru/index-1240830649.php" TargetMode="External"/><Relationship Id="rId9" Type="http://schemas.openxmlformats.org/officeDocument/2006/relationships/hyperlink" Target="http://venividi.ru/node/4755" TargetMode="External"/><Relationship Id="rId14" Type="http://schemas.openxmlformats.org/officeDocument/2006/relationships/hyperlink" Target="http://asha.moy.su/forum/39-6-57" TargetMode="External"/><Relationship Id="rId22" Type="http://schemas.openxmlformats.org/officeDocument/2006/relationships/hyperlink" Target="http://zakon.rin.ru/cgi-bin/news.pl?idr=673&amp;id=217208&amp;act=morez" TargetMode="External"/><Relationship Id="rId27" Type="http://schemas.openxmlformats.org/officeDocument/2006/relationships/hyperlink" Target="http://www.rusedu.ru/detail_229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1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2646362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CC00"/>
                </a:solidFill>
                <a:effectLst/>
              </a:rPr>
              <a:t>Методическое пособие</a:t>
            </a:r>
            <a:br>
              <a:rPr lang="ru-RU" sz="3600" b="1" i="1" smtClean="0">
                <a:solidFill>
                  <a:srgbClr val="FFCC00"/>
                </a:solidFill>
                <a:effectLst/>
              </a:rPr>
            </a:br>
            <a:r>
              <a:rPr lang="ru-RU" sz="3600" b="1" i="1" smtClean="0">
                <a:solidFill>
                  <a:srgbClr val="FFCC00"/>
                </a:solidFill>
                <a:effectLst/>
              </a:rPr>
              <a:t> для уроков окружающего мира</a:t>
            </a:r>
            <a:br>
              <a:rPr lang="ru-RU" sz="3600" b="1" i="1" smtClean="0">
                <a:solidFill>
                  <a:srgbClr val="FFCC00"/>
                </a:solidFill>
                <a:effectLst/>
              </a:rPr>
            </a:br>
            <a:r>
              <a:rPr lang="ru-RU" sz="3600" b="1" i="1" smtClean="0">
                <a:solidFill>
                  <a:srgbClr val="FFCC00"/>
                </a:solidFill>
                <a:effectLst/>
              </a:rPr>
              <a:t>по теме «Родная страна»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429000"/>
            <a:ext cx="3389313" cy="321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3000375"/>
            <a:ext cx="3929062" cy="3087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i="1" dirty="0" smtClean="0">
              <a:solidFill>
                <a:srgbClr val="FFCC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FFCC00"/>
                </a:solidFill>
              </a:rPr>
              <a:t>Подготовила: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dirty="0" err="1" smtClean="0">
                <a:solidFill>
                  <a:srgbClr val="0000FF"/>
                </a:solidFill>
              </a:rPr>
              <a:t>Угарова</a:t>
            </a:r>
            <a:r>
              <a:rPr lang="ru-RU" sz="2400" b="1" i="1" dirty="0" smtClean="0">
                <a:solidFill>
                  <a:srgbClr val="0000FF"/>
                </a:solidFill>
              </a:rPr>
              <a:t> Тамара Николаевна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FFCC00"/>
                </a:solidFill>
              </a:rPr>
              <a:t>учитель </a:t>
            </a:r>
            <a:r>
              <a:rPr lang="ru-RU" sz="2400" i="1" dirty="0" smtClean="0">
                <a:solidFill>
                  <a:srgbClr val="FFCC00"/>
                </a:solidFill>
              </a:rPr>
              <a:t>начальных</a:t>
            </a:r>
            <a:endParaRPr lang="ru-RU" sz="2400" i="1" dirty="0" smtClean="0">
              <a:solidFill>
                <a:srgbClr val="FFCC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err="1" smtClean="0">
                <a:solidFill>
                  <a:srgbClr val="FFCC00"/>
                </a:solidFill>
              </a:rPr>
              <a:t>Долматовский</a:t>
            </a:r>
            <a:r>
              <a:rPr lang="ru-RU" sz="2400" i="1" dirty="0" smtClean="0">
                <a:solidFill>
                  <a:srgbClr val="FFCC00"/>
                </a:solidFill>
              </a:rPr>
              <a:t> </a:t>
            </a:r>
            <a:r>
              <a:rPr lang="ru-RU" sz="2400" i="1" dirty="0" smtClean="0">
                <a:solidFill>
                  <a:srgbClr val="FFCC00"/>
                </a:solidFill>
              </a:rPr>
              <a:t>филиал ГБОУ СОШ пос.Новый </a:t>
            </a:r>
            <a:r>
              <a:rPr lang="ru-RU" sz="2400" i="1" dirty="0" err="1" smtClean="0">
                <a:solidFill>
                  <a:srgbClr val="FFCC00"/>
                </a:solidFill>
              </a:rPr>
              <a:t>Кутулук</a:t>
            </a:r>
            <a:endParaRPr lang="ru-RU" sz="2400" i="1" dirty="0" smtClean="0">
              <a:solidFill>
                <a:srgbClr val="FFCC00"/>
              </a:solidFill>
            </a:endParaRPr>
          </a:p>
        </p:txBody>
      </p:sp>
      <p:pic>
        <p:nvPicPr>
          <p:cNvPr id="4101" name="Picture 5" descr="C:\Documents and Settings\Admin\Рабочий стол\мое фот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3449637" cy="2786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4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4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4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4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800" b="1" smtClean="0">
                <a:solidFill>
                  <a:srgbClr val="FF0000"/>
                </a:solidFill>
              </a:rPr>
              <a:t>                </a:t>
            </a:r>
            <a:r>
              <a:rPr lang="ru-RU" sz="6000" b="1" smtClean="0">
                <a:solidFill>
                  <a:srgbClr val="FF0000"/>
                </a:solidFill>
              </a:rPr>
              <a:t>Ребусы</a:t>
            </a:r>
            <a:br>
              <a:rPr lang="ru-RU" sz="6000" b="1" smtClean="0">
                <a:solidFill>
                  <a:srgbClr val="FF0000"/>
                </a:solidFill>
              </a:rPr>
            </a:br>
            <a:endParaRPr lang="ru-RU" sz="2400" b="1" smtClean="0">
              <a:solidFill>
                <a:schemeClr val="tx1"/>
              </a:solidFill>
            </a:endParaRPr>
          </a:p>
        </p:txBody>
      </p:sp>
      <p:sp>
        <p:nvSpPr>
          <p:cNvPr id="116745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572000" y="1125538"/>
            <a:ext cx="4038600" cy="2405062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kumimoji="1" lang="ru-RU" sz="2400" b="1" smtClean="0">
                <a:effectLst/>
              </a:rPr>
              <a:t>         </a:t>
            </a:r>
            <a:r>
              <a:rPr kumimoji="1" lang="ru-RU" sz="2400" b="1" smtClean="0">
                <a:solidFill>
                  <a:srgbClr val="FFFF00"/>
                </a:solidFill>
                <a:effectLst/>
              </a:rPr>
              <a:t>город Москва</a:t>
            </a:r>
          </a:p>
        </p:txBody>
      </p:sp>
      <p:graphicFrame>
        <p:nvGraphicFramePr>
          <p:cNvPr id="116795" name="Group 59"/>
          <p:cNvGraphicFramePr>
            <a:graphicFrameLocks noGrp="1"/>
          </p:cNvGraphicFramePr>
          <p:nvPr>
            <p:ph sz="quarter" idx="1"/>
          </p:nvPr>
        </p:nvGraphicFramePr>
        <p:xfrm>
          <a:off x="395288" y="1628775"/>
          <a:ext cx="4100512" cy="2160588"/>
        </p:xfrm>
        <a:graphic>
          <a:graphicData uri="http://schemas.openxmlformats.org/drawingml/2006/table">
            <a:tbl>
              <a:tblPr/>
              <a:tblGrid>
                <a:gridCol w="4100512"/>
              </a:tblGrid>
              <a:tr h="216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6746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457200" y="3941763"/>
            <a:ext cx="4038600" cy="2582862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   </a:t>
            </a:r>
            <a:r>
              <a:rPr lang="ru-RU" sz="2400" b="1" smtClean="0">
                <a:solidFill>
                  <a:srgbClr val="FFFF00"/>
                </a:solidFill>
              </a:rPr>
              <a:t>Москва- столица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sz="quarter" idx="4"/>
          </p:nvPr>
        </p:nvSpPr>
        <p:spPr>
          <a:xfrm>
            <a:off x="5795963" y="3789363"/>
            <a:ext cx="2808287" cy="500062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Кремль</a:t>
            </a:r>
          </a:p>
        </p:txBody>
      </p:sp>
      <p:graphicFrame>
        <p:nvGraphicFramePr>
          <p:cNvPr id="116792" name="Group 56"/>
          <p:cNvGraphicFramePr>
            <a:graphicFrameLocks noGrp="1"/>
          </p:cNvGraphicFramePr>
          <p:nvPr/>
        </p:nvGraphicFramePr>
        <p:xfrm>
          <a:off x="4932363" y="4365625"/>
          <a:ext cx="3600450" cy="2232025"/>
        </p:xfrm>
        <a:graphic>
          <a:graphicData uri="http://schemas.openxmlformats.org/drawingml/2006/table">
            <a:tbl>
              <a:tblPr/>
              <a:tblGrid>
                <a:gridCol w="3600450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815" name="Group 79"/>
          <p:cNvGraphicFramePr>
            <a:graphicFrameLocks noGrp="1"/>
          </p:cNvGraphicFramePr>
          <p:nvPr/>
        </p:nvGraphicFramePr>
        <p:xfrm>
          <a:off x="468313" y="4365625"/>
          <a:ext cx="4175125" cy="2159000"/>
        </p:xfrm>
        <a:graphic>
          <a:graphicData uri="http://schemas.openxmlformats.org/drawingml/2006/table">
            <a:tbl>
              <a:tblPr/>
              <a:tblGrid>
                <a:gridCol w="4175125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                        </a:t>
                      </a: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6786" name="AutoShape 50"/>
          <p:cNvSpPr>
            <a:spLocks noChangeArrowheads="1"/>
          </p:cNvSpPr>
          <p:nvPr/>
        </p:nvSpPr>
        <p:spPr bwMode="auto">
          <a:xfrm>
            <a:off x="2555875" y="4652963"/>
            <a:ext cx="1439863" cy="504825"/>
          </a:xfrm>
          <a:prstGeom prst="wedgeRoundRectCallout">
            <a:avLst>
              <a:gd name="adj1" fmla="val -40958"/>
              <a:gd name="adj2" fmla="val 805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</a:t>
            </a:r>
          </a:p>
        </p:txBody>
      </p:sp>
      <p:pic>
        <p:nvPicPr>
          <p:cNvPr id="116751" name="Picture 15" descr="image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508500"/>
            <a:ext cx="947738" cy="19446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16793" name="Picture 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508500"/>
            <a:ext cx="866775" cy="2016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16771" name="Rectangle 35"/>
          <p:cNvSpPr>
            <a:spLocks noChangeArrowheads="1"/>
          </p:cNvSpPr>
          <p:nvPr/>
        </p:nvSpPr>
        <p:spPr bwMode="auto">
          <a:xfrm>
            <a:off x="6156325" y="4221163"/>
            <a:ext cx="5762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8800">
                <a:solidFill>
                  <a:srgbClr val="000000"/>
                </a:solidFill>
              </a:rPr>
              <a:t>’</a:t>
            </a:r>
            <a:endParaRPr kumimoji="1" lang="ru-RU" sz="8800">
              <a:solidFill>
                <a:srgbClr val="000000"/>
              </a:solidFill>
            </a:endParaRPr>
          </a:p>
        </p:txBody>
      </p:sp>
      <p:sp>
        <p:nvSpPr>
          <p:cNvPr id="116794" name="WordArt 58"/>
          <p:cNvSpPr>
            <a:spLocks noChangeArrowheads="1" noChangeShapeType="1" noTextEdit="1"/>
          </p:cNvSpPr>
          <p:nvPr/>
        </p:nvSpPr>
        <p:spPr bwMode="auto">
          <a:xfrm>
            <a:off x="1187450" y="2060575"/>
            <a:ext cx="273685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 normalizeH="1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  1  А</a:t>
            </a:r>
          </a:p>
        </p:txBody>
      </p:sp>
      <p:graphicFrame>
        <p:nvGraphicFramePr>
          <p:cNvPr id="116831" name="Group 95"/>
          <p:cNvGraphicFramePr>
            <a:graphicFrameLocks noGrp="1"/>
          </p:cNvGraphicFramePr>
          <p:nvPr/>
        </p:nvGraphicFramePr>
        <p:xfrm>
          <a:off x="4932363" y="1628775"/>
          <a:ext cx="3960812" cy="2160588"/>
        </p:xfrm>
        <a:graphic>
          <a:graphicData uri="http://schemas.openxmlformats.org/drawingml/2006/table">
            <a:tbl>
              <a:tblPr/>
              <a:tblGrid>
                <a:gridCol w="3960812"/>
              </a:tblGrid>
              <a:tr h="216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    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х=д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6817" name="Picture 81" descr="мост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5300663"/>
            <a:ext cx="13906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70" name="Picture 34" descr="jiv194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5373688"/>
            <a:ext cx="1238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18" name="Picture 82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868863"/>
            <a:ext cx="5873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19" name="Picture 83" descr="лиц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5300663"/>
            <a:ext cx="93503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20" name="Picture 84" descr="CAGENCABB01V0CAEX5UG6CAX09JP5CABF1IU8CAXNMCXQCA7A52A3CATJXZONCAS2DP7ACA4KC1BGCAJKC4OLCATJ830KCAV2XNZDCA72GJHXCAHSTEPXCA70H5BFCAN3BMALCA918C6RCAKHRANTCACUED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2420938"/>
            <a:ext cx="827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21" name="Picture 85" descr="мост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2565400"/>
            <a:ext cx="13906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86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1844675"/>
            <a:ext cx="587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23" name="Picture 87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2060575"/>
            <a:ext cx="5762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24" name="Picture 88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1844675"/>
            <a:ext cx="587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827" name="Picture 91" descr="1207-0959_m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8263" y="2349500"/>
            <a:ext cx="6477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7" name="Line 96"/>
          <p:cNvSpPr>
            <a:spLocks noChangeShapeType="1"/>
          </p:cNvSpPr>
          <p:nvPr/>
        </p:nvSpPr>
        <p:spPr bwMode="auto">
          <a:xfrm>
            <a:off x="5580063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AutoShape 10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6839" name="Rectangle 103"/>
          <p:cNvSpPr>
            <a:spLocks noChangeArrowheads="1"/>
          </p:cNvSpPr>
          <p:nvPr/>
        </p:nvSpPr>
        <p:spPr bwMode="auto">
          <a:xfrm>
            <a:off x="827088" y="1125538"/>
            <a:ext cx="2808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1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1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1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1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1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86" grpId="0" animBg="1"/>
      <p:bldP spid="116771" grpId="0"/>
      <p:bldP spid="1167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Пословицы о Родине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748712" cy="50069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Родина - мать, умей за нее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Человек без родины –</a:t>
            </a:r>
            <a:endParaRPr lang="ru-RU" sz="18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Родная сторона - мать,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С родной земли – умри,</a:t>
            </a:r>
          </a:p>
          <a:p>
            <a:pPr eaLnBrk="1" hangingPunct="1">
              <a:defRPr/>
            </a:pPr>
            <a:endParaRPr lang="ru-RU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Одна у человека мать, одна у него </a:t>
            </a:r>
          </a:p>
          <a:p>
            <a:pPr eaLnBrk="1" hangingPunct="1">
              <a:defRPr/>
            </a:pPr>
            <a:endParaRPr lang="ru-RU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На чужбине родная землица во сне</a:t>
            </a:r>
          </a:p>
        </p:txBody>
      </p:sp>
      <p:sp>
        <p:nvSpPr>
          <p:cNvPr id="1434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011863" y="692150"/>
            <a:ext cx="28781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постоять.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5076825" y="1268413"/>
            <a:ext cx="40671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соловей без песни.</a:t>
            </a:r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5364163" y="1916113"/>
            <a:ext cx="37798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чужая-мачеха.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5364163" y="2781300"/>
            <a:ext cx="2808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не сходи.</a:t>
            </a: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827088" y="4508500"/>
            <a:ext cx="2808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Родина.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7524750" y="5084763"/>
            <a:ext cx="28082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2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2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9" name="Rectangle 7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/>
              <a:t>Пословицы о Москве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</a:t>
            </a:r>
            <a:r>
              <a:rPr lang="ru-RU" b="1" dirty="0" smtClean="0"/>
              <a:t>Виртуальное путешествие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по Москве-реке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/>
              <a:t>Викторина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</a:t>
            </a:r>
          </a:p>
        </p:txBody>
      </p:sp>
      <p:pic>
        <p:nvPicPr>
          <p:cNvPr id="17412" name="Picture 8" descr="icon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08050"/>
            <a:ext cx="6683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globe_earth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133600"/>
            <a:ext cx="66833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3789363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5" descr="home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10" name="Picture 18" descr="москва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4688" y="0"/>
            <a:ext cx="2119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FF0000"/>
                </a:solidFill>
              </a:rPr>
              <a:t>Пословицы и поговорки о Москве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FF00"/>
                </a:solidFill>
              </a:rPr>
              <a:t>    Москва от искры загорелась.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И Москва не сразу строилась.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Москва от глаз далека, да сердцу близка.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От бородинской пушки под Москвой земля дрожала.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Москва кому мать, кому мачеха.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И новый платок наденешь, да половина Москвы не проведает.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В Москве толсто звонят, да тонко едят.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Девичья коса - на всю Москву краса.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/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Москва - всем городам мать.</a:t>
            </a:r>
            <a:br>
              <a:rPr lang="ru-RU" sz="2400" smtClean="0">
                <a:solidFill>
                  <a:srgbClr val="FFFF00"/>
                </a:solidFill>
              </a:rPr>
            </a:br>
            <a:r>
              <a:rPr lang="ru-RU" sz="2400" smtClean="0">
                <a:solidFill>
                  <a:srgbClr val="FFFF00"/>
                </a:solidFill>
              </a:rPr>
              <a:t>                                              </a:t>
            </a:r>
            <a:r>
              <a:rPr lang="ru-RU" sz="2000" i="1" smtClean="0">
                <a:solidFill>
                  <a:srgbClr val="FF0000"/>
                </a:solidFill>
              </a:rPr>
              <a:t>Московский зоопарк</a:t>
            </a:r>
          </a:p>
        </p:txBody>
      </p:sp>
      <p:sp>
        <p:nvSpPr>
          <p:cNvPr id="1843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7" name="Picture 6" descr="48152_zoos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7425" y="4265613"/>
            <a:ext cx="1806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38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686800" cy="3240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rgbClr val="FF0000"/>
              </a:solidFill>
            </a:endParaRPr>
          </a:p>
        </p:txBody>
      </p:sp>
      <p:sp>
        <p:nvSpPr>
          <p:cNvPr id="2048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b="1" smtClean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800" b="1" smtClean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800" b="1" smtClean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ru-RU" sz="800" b="1" smtClean="0">
              <a:solidFill>
                <a:schemeClr val="tx2"/>
              </a:solidFill>
              <a:effectLst/>
            </a:endParaRPr>
          </a:p>
        </p:txBody>
      </p:sp>
      <p:pic>
        <p:nvPicPr>
          <p:cNvPr id="20484" name="Picture 4" descr="C:\Мои документы\k_60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113" y="0"/>
            <a:ext cx="32908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0" descr="37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6" descr="sk1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481513"/>
            <a:ext cx="3059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WordArt 40"/>
          <p:cNvSpPr>
            <a:spLocks noChangeArrowheads="1" noChangeShapeType="1" noTextEdit="1"/>
          </p:cNvSpPr>
          <p:nvPr/>
        </p:nvSpPr>
        <p:spPr bwMode="auto">
          <a:xfrm rot="5400000">
            <a:off x="-2269330" y="3069431"/>
            <a:ext cx="6481762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Московский Кремль</a:t>
            </a:r>
          </a:p>
        </p:txBody>
      </p:sp>
      <p:sp>
        <p:nvSpPr>
          <p:cNvPr id="20488" name="AutoShape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9" name="Picture 44" descr="77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56550" y="6453188"/>
            <a:ext cx="952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6" descr="krasnaya_ploshad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2205038"/>
            <a:ext cx="305911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i="1" smtClean="0">
                <a:solidFill>
                  <a:srgbClr val="FF0000"/>
                </a:solidFill>
              </a:rPr>
              <a:t>Царь-пушка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412875"/>
            <a:ext cx="1882775" cy="4718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FF0000"/>
                </a:solidFill>
              </a:rPr>
              <a:t>     Царь-колокол</a:t>
            </a:r>
          </a:p>
        </p:txBody>
      </p:sp>
      <p:pic>
        <p:nvPicPr>
          <p:cNvPr id="21509" name="Picture 8" descr="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325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013" y="2420938"/>
            <a:ext cx="307498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975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22531" name="Picture 3" descr="moscow_00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786687" cy="55880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3" name="WordArt 8"/>
          <p:cNvSpPr>
            <a:spLocks noChangeArrowheads="1" noChangeShapeType="1" noTextEdit="1"/>
          </p:cNvSpPr>
          <p:nvPr/>
        </p:nvSpPr>
        <p:spPr bwMode="auto">
          <a:xfrm>
            <a:off x="285750" y="260350"/>
            <a:ext cx="8858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Покровский собор ( Собор Василия Блаженного )</a:t>
            </a:r>
          </a:p>
        </p:txBody>
      </p:sp>
      <p:sp>
        <p:nvSpPr>
          <p:cNvPr id="22534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72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FF0000"/>
                </a:solidFill>
              </a:rPr>
              <a:t/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Храм Христа Спасителя</a:t>
            </a:r>
          </a:p>
        </p:txBody>
      </p:sp>
      <p:sp>
        <p:nvSpPr>
          <p:cNvPr id="13621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2357429"/>
            <a:ext cx="6972320" cy="314327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3556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80400" cy="7921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Дом Правительства России</a:t>
            </a:r>
          </a:p>
        </p:txBody>
      </p:sp>
      <p:sp>
        <p:nvSpPr>
          <p:cNvPr id="24581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59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9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5605" name="Picture 4" descr="img_17776125_11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0"/>
            <a:ext cx="4560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8"/>
          <p:cNvSpPr>
            <a:spLocks noChangeArrowheads="1" noChangeShapeType="1" noTextEdit="1"/>
          </p:cNvSpPr>
          <p:nvPr/>
        </p:nvSpPr>
        <p:spPr bwMode="auto">
          <a:xfrm>
            <a:off x="2987675" y="6165850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Памятник Петру1</a:t>
            </a:r>
          </a:p>
        </p:txBody>
      </p:sp>
      <p:sp>
        <p:nvSpPr>
          <p:cNvPr id="2560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57" name="Group 273"/>
          <p:cNvGraphicFramePr>
            <a:graphicFrameLocks noGrp="1"/>
          </p:cNvGraphicFramePr>
          <p:nvPr>
            <p:ph idx="4294967295"/>
          </p:nvPr>
        </p:nvGraphicFramePr>
        <p:xfrm>
          <a:off x="0" y="44450"/>
          <a:ext cx="9144000" cy="6840538"/>
        </p:xfrm>
        <a:graphic>
          <a:graphicData uri="http://schemas.openxmlformats.org/drawingml/2006/table">
            <a:tbl>
              <a:tblPr/>
              <a:tblGrid>
                <a:gridCol w="1908175"/>
                <a:gridCol w="2749550"/>
                <a:gridCol w="2281238"/>
                <a:gridCol w="22050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класс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"Родная страна"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.Наша страна - Россия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.Богата природа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.Мы – россияне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.Народная сказка и народные игрушки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.Мы – граждане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«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– твоя Родина»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.Родина – что это значит?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.Города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.День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.Родной край – частица Родины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Знаменитые города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.Мы – граждане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.Как трудятся россияне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.Знаменитые города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«</a:t>
                      </a:r>
                      <a:r>
                        <a:rPr kumimoji="0" lang="ru-RU" altLang="ja-JP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Каким был человек в разные времена»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ja-JP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исторические эпохи)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.Названия русского государства в разные исторические времена (эпохи). Древняя Русь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36.</a:t>
                      </a: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Названия русского государства. Московское государство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</a:rPr>
                        <a:t>.Названия русского государства. Российская империя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38.</a:t>
                      </a:r>
                      <a:r>
                        <a:rPr kumimoji="0" lang="ru-RU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Названия русского государства. Советская Россия. СССР. Российская Федерация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«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 – член общества»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.Мы живем в Российском государстве. Символика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.Права и обязанности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9" name="Text Box 175"/>
          <p:cNvSpPr txBox="1">
            <a:spLocks noChangeArrowheads="1"/>
          </p:cNvSpPr>
          <p:nvPr/>
        </p:nvSpPr>
        <p:spPr bwMode="auto">
          <a:xfrm>
            <a:off x="684213" y="47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140" name="Picture 271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734050"/>
            <a:ext cx="13208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7487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Церковь Николая Чудотворца в Хамовниках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</a:t>
            </a:r>
            <a:endParaRPr lang="ru-RU" i="1" smtClean="0">
              <a:solidFill>
                <a:srgbClr val="FF0000"/>
              </a:solidFill>
            </a:endParaRPr>
          </a:p>
        </p:txBody>
      </p:sp>
      <p:sp>
        <p:nvSpPr>
          <p:cNvPr id="276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Новодевичий монастырь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6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FF0000"/>
                </a:solidFill>
              </a:rPr>
              <a:t>Стадион «Лужники»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7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Президиум Российской Академии наук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FF0000"/>
                </a:solidFill>
              </a:rPr>
              <a:t>Центральный парк культуры и отдыха им.М.Горького</a:t>
            </a:r>
          </a:p>
        </p:txBody>
      </p:sp>
      <p:sp>
        <p:nvSpPr>
          <p:cNvPr id="3174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Церковь Троицы Живоначальной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Гостиница «Украина»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Метрополитен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482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770563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Викторина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Для чего государству столица?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В какие цвета окрашены  стены Кремля? </a:t>
            </a:r>
            <a:r>
              <a:rPr lang="ru-RU" smtClean="0">
                <a:solidFill>
                  <a:srgbClr val="FF33CC"/>
                </a:solidFill>
              </a:rPr>
              <a:t>(красный, зеленый)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Как называется площадь перед Кремлем?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Как называются главные часы страны?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Назови  самую большую башню Кремля: </a:t>
            </a:r>
            <a:r>
              <a:rPr lang="ru-RU" sz="2800" i="1" smtClean="0">
                <a:solidFill>
                  <a:srgbClr val="FF33CC"/>
                </a:solidFill>
              </a:rPr>
              <a:t>Боровицкая, Артиллерийская, Спасская 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i="1" smtClean="0">
              <a:solidFill>
                <a:srgbClr val="FF33CC"/>
              </a:solidFill>
            </a:endParaRPr>
          </a:p>
        </p:txBody>
      </p:sp>
      <p:sp>
        <p:nvSpPr>
          <p:cNvPr id="358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45" name="Picture 5" descr="s19077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3425" y="0"/>
            <a:ext cx="20605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6868" name="Picture 2" descr="C:\Users\КАТЯ\Desktop\Разное\Людмила Анатольевна\все для проекта\картинки\флаг.jpe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61198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Государственная</a:t>
            </a: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1619250" y="3068638"/>
            <a:ext cx="65532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Символика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27352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России</a:t>
            </a:r>
          </a:p>
        </p:txBody>
      </p:sp>
      <p:sp>
        <p:nvSpPr>
          <p:cNvPr id="3687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61375" y="6210300"/>
            <a:ext cx="682625" cy="647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73" name="Picture 11" descr="home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91512" cy="8001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1 класс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i="1" smtClean="0">
                <a:effectLst/>
              </a:rPr>
              <a:t>     Тема</a:t>
            </a:r>
            <a:r>
              <a:rPr lang="ru-RU" sz="4000" i="1" smtClean="0">
                <a:effectLst/>
              </a:rPr>
              <a:t> </a:t>
            </a:r>
            <a:r>
              <a:rPr lang="ru-RU" sz="4000" b="1" i="1" smtClean="0">
                <a:effectLst/>
              </a:rPr>
              <a:t>"Родная страна"</a:t>
            </a:r>
            <a:endParaRPr lang="ru-RU" sz="4000" b="1" smtClean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smtClean="0">
                <a:solidFill>
                  <a:srgbClr val="FF3300"/>
                </a:solidFill>
                <a:effectLst/>
                <a:latin typeface="Times New Roman" pitchFamily="18" charset="0"/>
              </a:rPr>
              <a:t>       Урок 38</a:t>
            </a:r>
            <a:r>
              <a:rPr lang="ru-RU" sz="3600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  Наша страна - Россия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smtClean="0">
                <a:solidFill>
                  <a:srgbClr val="FF3300"/>
                </a:solidFill>
                <a:effectLst/>
                <a:latin typeface="Times New Roman" pitchFamily="18" charset="0"/>
              </a:rPr>
              <a:t>       Урок 39</a:t>
            </a:r>
            <a:r>
              <a:rPr lang="ru-RU" sz="3600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 Богата природа России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smtClean="0">
                <a:solidFill>
                  <a:srgbClr val="FF3300"/>
                </a:solidFill>
                <a:effectLst/>
                <a:latin typeface="Times New Roman" pitchFamily="18" charset="0"/>
              </a:rPr>
              <a:t>       Урок 40</a:t>
            </a:r>
            <a:r>
              <a:rPr lang="ru-RU" sz="3600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 Мы – россияне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smtClean="0">
                <a:solidFill>
                  <a:srgbClr val="FF3300"/>
                </a:solidFill>
                <a:effectLst/>
                <a:latin typeface="Times New Roman" pitchFamily="18" charset="0"/>
              </a:rPr>
              <a:t>       Урок 41</a:t>
            </a:r>
            <a:r>
              <a:rPr lang="ru-RU" sz="3600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 Народная сказка и народные игрушки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smtClean="0">
                <a:solidFill>
                  <a:srgbClr val="FF3300"/>
                </a:solidFill>
                <a:effectLst/>
                <a:latin typeface="Times New Roman" pitchFamily="18" charset="0"/>
              </a:rPr>
              <a:t>      Урок 46</a:t>
            </a:r>
            <a:r>
              <a:rPr lang="ru-RU" sz="3600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 Мы – граждане России</a:t>
            </a:r>
          </a:p>
        </p:txBody>
      </p:sp>
      <p:pic>
        <p:nvPicPr>
          <p:cNvPr id="6148" name="Picture 11" descr="globe_eart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9241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musi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349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boo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35004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palett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42211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5" descr="su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5650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c91885d846b6a107e0b72feeddaebec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4679950" cy="4679950"/>
          </a:xfrm>
          <a:noFill/>
        </p:spPr>
      </p:pic>
      <p:pic>
        <p:nvPicPr>
          <p:cNvPr id="3789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68638"/>
            <a:ext cx="183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9" name="Rectangle 13"/>
          <p:cNvSpPr>
            <a:spLocks noChangeArrowheads="1"/>
          </p:cNvSpPr>
          <p:nvPr/>
        </p:nvSpPr>
        <p:spPr bwMode="auto">
          <a:xfrm>
            <a:off x="4932363" y="260350"/>
            <a:ext cx="40386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Символы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предметы,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изображения и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слова, которые имеют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особое значение.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0" y="5300663"/>
            <a:ext cx="9144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Государственные символы- </a:t>
            </a:r>
            <a:r>
              <a:rPr lang="ru-RU" sz="2800" b="1">
                <a:solidFill>
                  <a:srgbClr val="FFFF00"/>
                </a:solidFill>
              </a:rPr>
              <a:t>символы, которые имеют особое значение для граждан какого-либо государства.</a:t>
            </a:r>
          </a:p>
        </p:txBody>
      </p:sp>
      <p:sp>
        <p:nvSpPr>
          <p:cNvPr id="37894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61375" y="6210300"/>
            <a:ext cx="682625" cy="647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9" grpId="0"/>
      <p:bldP spid="2908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Oval 3" descr="герб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188913"/>
            <a:ext cx="576263" cy="5048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03350" y="0"/>
            <a:ext cx="65532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/>
              <a:t>Герб России</a:t>
            </a:r>
            <a:endParaRPr lang="ru-RU" sz="2400" b="1" i="1"/>
          </a:p>
          <a:p>
            <a:r>
              <a:rPr lang="ru-RU" sz="2400" b="1" i="1">
                <a:solidFill>
                  <a:srgbClr val="FFFF00"/>
                </a:solidFill>
              </a:rPr>
              <a:t>                                      Значение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                      История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           Правила применения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  Задания</a:t>
            </a:r>
          </a:p>
          <a:p>
            <a:endParaRPr lang="ru-RU" sz="2400" b="1" i="1"/>
          </a:p>
          <a:p>
            <a:endParaRPr lang="ru-RU" sz="2400" b="1" i="1"/>
          </a:p>
          <a:p>
            <a:r>
              <a:rPr lang="ru-RU" sz="2400" b="1" i="1">
                <a:solidFill>
                  <a:srgbClr val="FFFF00"/>
                </a:solidFill>
              </a:rPr>
              <a:t>                                Значение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                История 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       Правила использования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Задания</a:t>
            </a:r>
          </a:p>
          <a:p>
            <a:endParaRPr lang="ru-RU" sz="2400" b="1" i="1">
              <a:solidFill>
                <a:srgbClr val="FFFF00"/>
              </a:solidFill>
            </a:endParaRPr>
          </a:p>
          <a:p>
            <a:endParaRPr lang="ru-RU" sz="2400" b="1" i="1"/>
          </a:p>
          <a:p>
            <a:r>
              <a:rPr lang="ru-RU" sz="2400" b="1" i="1">
                <a:solidFill>
                  <a:srgbClr val="FFFF00"/>
                </a:solidFill>
              </a:rPr>
              <a:t>                                Автор текста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            История </a:t>
            </a:r>
          </a:p>
          <a:p>
            <a:r>
              <a:rPr lang="ru-RU" sz="2400" b="1" i="1">
                <a:solidFill>
                  <a:srgbClr val="FFFF00"/>
                </a:solidFill>
              </a:rPr>
              <a:t>          Правила использования</a:t>
            </a:r>
          </a:p>
          <a:p>
            <a:endParaRPr lang="ru-RU" sz="2800" b="1" i="1"/>
          </a:p>
          <a:p>
            <a:pPr>
              <a:spcBef>
                <a:spcPct val="50000"/>
              </a:spcBef>
            </a:pPr>
            <a:endParaRPr lang="ru-RU" sz="2000" b="1" i="1"/>
          </a:p>
        </p:txBody>
      </p:sp>
      <p:sp>
        <p:nvSpPr>
          <p:cNvPr id="45061" name="Oval 5" descr="флаг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2349500"/>
            <a:ext cx="576263" cy="5048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76375" y="2205038"/>
            <a:ext cx="626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chemeClr val="accent1"/>
                </a:solidFill>
              </a:rPr>
              <a:t>Флаг России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331913" y="4221163"/>
            <a:ext cx="6178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FF0000"/>
                </a:solidFill>
              </a:rPr>
              <a:t>Гимн России</a:t>
            </a:r>
          </a:p>
        </p:txBody>
      </p:sp>
      <p:pic>
        <p:nvPicPr>
          <p:cNvPr id="38919" name="Picture 13" descr="nota%2520musicale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3789363"/>
            <a:ext cx="809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643812" cy="58324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FF00"/>
                </a:solidFill>
                <a:effectLst/>
              </a:rPr>
              <a:t/>
            </a:r>
            <a:br>
              <a:rPr lang="ru-RU" sz="4000" smtClean="0">
                <a:solidFill>
                  <a:srgbClr val="FFFF00"/>
                </a:solidFill>
                <a:effectLst/>
              </a:rPr>
            </a:br>
            <a:endParaRPr lang="ru-RU" sz="4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body" idx="1"/>
          </p:nvPr>
        </p:nvSpPr>
        <p:spPr>
          <a:xfrm flipV="1">
            <a:off x="-541338" y="333375"/>
            <a:ext cx="8137526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                 </a:t>
            </a:r>
            <a:r>
              <a:rPr lang="ru-RU" sz="600" smtClean="0"/>
              <a:t>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                  </a:t>
            </a:r>
          </a:p>
        </p:txBody>
      </p:sp>
      <p:pic>
        <p:nvPicPr>
          <p:cNvPr id="38922" name="Picture 20" descr="pag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8175" y="5661025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1" descr="pag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3429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2" descr="page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75" y="11969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3" descr="questio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63713" y="15573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24" descr="questio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47813" y="37893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5" descr="exclaimatio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11638" y="5492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26" descr="exclaimation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08400" y="27813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27" descr="exclaimatio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08400" y="48688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28" descr="10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492500" y="9810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29" descr="10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987675" y="30686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30" descr="10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627313" y="52292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31" descr="home1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/>
      <p:bldP spid="45061" grpId="0" animBg="1"/>
      <p:bldP spid="45062" grpId="0"/>
      <p:bldP spid="450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ГЕРБ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На герб посмотрим: здесь орёл,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Да не простой – двуглавый,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Символизирует страну-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Могучий, величавый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rusgerb3"/>
          <p:cNvPicPr>
            <a:picLocks noChangeAspect="1" noChangeArrowheads="1"/>
          </p:cNvPicPr>
          <p:nvPr/>
        </p:nvPicPr>
        <p:blipFill>
          <a:blip r:embed="rId2">
            <a:lum bright="6000" contrast="42000"/>
          </a:blip>
          <a:srcRect/>
          <a:stretch>
            <a:fillRect/>
          </a:stretch>
        </p:blipFill>
        <p:spPr bwMode="auto">
          <a:xfrm>
            <a:off x="4859338" y="1557338"/>
            <a:ext cx="35972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5232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CC0000"/>
                </a:solidFill>
              </a:rPr>
              <a:t>Герб</a:t>
            </a:r>
            <a:r>
              <a:rPr lang="ru-RU" sz="5400"/>
              <a:t> </a:t>
            </a:r>
            <a:r>
              <a:rPr lang="ru-RU" sz="4000">
                <a:solidFill>
                  <a:srgbClr val="FFFF00"/>
                </a:solidFill>
              </a:rPr>
              <a:t>(нем.</a:t>
            </a:r>
            <a:r>
              <a:rPr lang="en-US" sz="4000">
                <a:solidFill>
                  <a:srgbClr val="FFFF00"/>
                </a:solidFill>
              </a:rPr>
              <a:t>Erbe</a:t>
            </a:r>
            <a:r>
              <a:rPr lang="ru-RU" sz="4000">
                <a:solidFill>
                  <a:srgbClr val="FFFF00"/>
                </a:solidFill>
              </a:rPr>
              <a:t>)</a:t>
            </a:r>
            <a:r>
              <a:rPr lang="en-US" sz="4000">
                <a:solidFill>
                  <a:srgbClr val="FFFF00"/>
                </a:solidFill>
              </a:rPr>
              <a:t> – </a:t>
            </a:r>
            <a:r>
              <a:rPr lang="ru-RU" sz="4000">
                <a:solidFill>
                  <a:srgbClr val="FFFF00"/>
                </a:solidFill>
              </a:rPr>
              <a:t>наследство</a:t>
            </a:r>
            <a:r>
              <a:rPr lang="ru-RU" sz="4000"/>
              <a:t>.</a:t>
            </a:r>
            <a:r>
              <a:rPr lang="ru-RU" sz="5400"/>
              <a:t> </a:t>
            </a:r>
            <a:endParaRPr lang="ru-RU" sz="2400"/>
          </a:p>
        </p:txBody>
      </p:sp>
      <p:pic>
        <p:nvPicPr>
          <p:cNvPr id="214020" name="Picture 4" descr="щи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343400"/>
            <a:ext cx="548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381000" y="1628775"/>
            <a:ext cx="5105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33CC"/>
                </a:solidFill>
              </a:rPr>
              <a:t>Боевой щит</a:t>
            </a:r>
            <a:r>
              <a:rPr lang="ru-RU" sz="2800"/>
              <a:t>, </a:t>
            </a:r>
            <a:r>
              <a:rPr lang="ru-RU" sz="2400">
                <a:solidFill>
                  <a:srgbClr val="FFFF00"/>
                </a:solidFill>
              </a:rPr>
              <a:t>на котором</a:t>
            </a:r>
            <a:r>
              <a:rPr lang="ru-RU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/>
          </a:p>
          <a:p>
            <a:pPr>
              <a:defRPr/>
            </a:pPr>
            <a:r>
              <a:rPr lang="ru-RU" sz="2800">
                <a:solidFill>
                  <a:srgbClr val="FFFF00"/>
                </a:solidFill>
              </a:rPr>
              <a:t>был изображен отличительный знак семьи, города, государства.</a:t>
            </a:r>
          </a:p>
        </p:txBody>
      </p:sp>
      <p:pic>
        <p:nvPicPr>
          <p:cNvPr id="214022" name="Picture 6" descr="шиткаенк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1336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История российского герба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        </a:t>
            </a:r>
            <a:r>
              <a:rPr lang="ru-RU" sz="2400" b="1" smtClean="0">
                <a:solidFill>
                  <a:srgbClr val="FF0000"/>
                </a:solidFill>
              </a:rPr>
              <a:t>15 век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395288" y="4365625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           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sp>
        <p:nvSpPr>
          <p:cNvPr id="51208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859338" y="1557338"/>
            <a:ext cx="3467100" cy="1262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               16 век</a:t>
            </a: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smtClean="0">
              <a:solidFill>
                <a:srgbClr val="FF0000"/>
              </a:solidFill>
            </a:endParaRPr>
          </a:p>
        </p:txBody>
      </p:sp>
      <p:sp>
        <p:nvSpPr>
          <p:cNvPr id="51209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648200" y="3937000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51210" name="Picture 10" descr="Россия, ве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35115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Россия, ве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133600"/>
            <a:ext cx="29495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4581525" y="5445125"/>
            <a:ext cx="4167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 век</a:t>
            </a: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468313" y="5229225"/>
            <a:ext cx="39608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 век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</a:p>
          <a:p>
            <a:pPr algn="ctr">
              <a:defRPr/>
            </a:pP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5076825" y="5300663"/>
            <a:ext cx="36718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4" name="Picture 24" descr="Россия, век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276475"/>
            <a:ext cx="317817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5" name="Picture 25" descr="Россия, век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060575"/>
            <a:ext cx="305117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AutoShape 2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allAtOnce"/>
      <p:bldP spid="512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История российского герба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0000"/>
                </a:solidFill>
              </a:rPr>
              <a:t>30-60 годы 18 века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1" smtClean="0">
                <a:solidFill>
                  <a:srgbClr val="FF0000"/>
                </a:solidFill>
              </a:rPr>
              <a:t>Конец 18 века- начало 19 века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57200" y="3937000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0000"/>
                </a:solidFill>
              </a:rPr>
              <a:t>          </a:t>
            </a:r>
            <a:r>
              <a:rPr lang="ru-RU" sz="2400" i="1" smtClean="0">
                <a:solidFill>
                  <a:srgbClr val="FF0000"/>
                </a:solidFill>
              </a:rPr>
              <a:t>19 век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4648200" y="3937000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0000"/>
                </a:solidFill>
              </a:rPr>
              <a:t>Конец 19 века</a:t>
            </a:r>
          </a:p>
        </p:txBody>
      </p:sp>
      <p:pic>
        <p:nvPicPr>
          <p:cNvPr id="52234" name="Picture 10" descr="Россия, ве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32004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Россия, век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060575"/>
            <a:ext cx="321151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Россия, век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989138"/>
            <a:ext cx="317817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3" descr="Россия, век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916113"/>
            <a:ext cx="31210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История российского герба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0000"/>
                </a:solidFill>
              </a:rPr>
              <a:t>1883 -1917гг.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 </a:t>
            </a:r>
            <a:r>
              <a:rPr lang="ru-RU" sz="2400" i="1" smtClean="0">
                <a:solidFill>
                  <a:srgbClr val="FF0000"/>
                </a:solidFill>
              </a:rPr>
              <a:t>1917 год</a:t>
            </a:r>
          </a:p>
        </p:txBody>
      </p:sp>
      <p:sp>
        <p:nvSpPr>
          <p:cNvPr id="15360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37000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0000"/>
                </a:solidFill>
              </a:rPr>
              <a:t>1918-1993гг.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937000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0000"/>
                </a:solidFill>
              </a:rPr>
              <a:t>2000 год</a:t>
            </a:r>
          </a:p>
        </p:txBody>
      </p:sp>
      <p:pic>
        <p:nvPicPr>
          <p:cNvPr id="153609" name="Picture 9" descr="Россия, век 19-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31210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0" name="Picture 10" descr="Россия, век 20, 1917 г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205038"/>
            <a:ext cx="388302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1" name="Picture 11" descr="Россия, век 20, 19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420938"/>
            <a:ext cx="3246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2" name="Picture 12" descr="Россия, век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276475"/>
            <a:ext cx="336073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build="allAtOnce"/>
      <p:bldP spid="153606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2296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CC0000"/>
                </a:solidFill>
              </a:rPr>
              <a:t>Где можно увидеть Государственный герб России?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3200"/>
              <a:t>	</a:t>
            </a:r>
            <a:r>
              <a:rPr lang="ru-RU" sz="3200">
                <a:solidFill>
                  <a:srgbClr val="FFFF00"/>
                </a:solidFill>
              </a:rPr>
              <a:t>Указ Президента России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3200">
                <a:solidFill>
                  <a:srgbClr val="FFFF00"/>
                </a:solidFill>
              </a:rPr>
              <a:t> 	Паспорт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3200">
                <a:solidFill>
                  <a:srgbClr val="FFFF00"/>
                </a:solidFill>
              </a:rPr>
              <a:t> 	Печати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3200">
                <a:solidFill>
                  <a:srgbClr val="FFFF00"/>
                </a:solidFill>
              </a:rPr>
              <a:t> 	Пограничные знаки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3200">
                <a:solidFill>
                  <a:srgbClr val="FFFF00"/>
                </a:solidFill>
              </a:rPr>
              <a:t> 	Денежные знаки.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3200">
                <a:solidFill>
                  <a:srgbClr val="FFFF00"/>
                </a:solidFill>
              </a:rPr>
              <a:t> 	Ордена и медали</a:t>
            </a:r>
            <a:r>
              <a:rPr lang="ru-RU" sz="3200"/>
              <a:t>.</a:t>
            </a:r>
          </a:p>
        </p:txBody>
      </p:sp>
      <p:pic>
        <p:nvPicPr>
          <p:cNvPr id="215044" name="Picture 4" descr="деньги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24400"/>
            <a:ext cx="26654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5" name="Picture 5" descr="pasport-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76475"/>
            <a:ext cx="31099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88913"/>
            <a:ext cx="8477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50" name="Picture 10" descr="V80AACA8UJVC8CA3MX2O8CA1AMZ05CAZKFJGHCA9паспорт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2708275"/>
            <a:ext cx="1219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1" name="Picture 11" descr="монет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4868863"/>
            <a:ext cx="131921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Расшифруй значение герба России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569325" cy="5327650"/>
          </a:xfrm>
          <a:solidFill>
            <a:srgbClr val="FFCC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effectLst/>
              </a:rPr>
              <a:t>                                  </a:t>
            </a:r>
            <a:r>
              <a:rPr lang="ru-RU" sz="2800" b="1" i="1" smtClean="0">
                <a:solidFill>
                  <a:srgbClr val="000000"/>
                </a:solidFill>
                <a:effectLst/>
              </a:rPr>
              <a:t>Карточка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000036"/>
                </a:solidFill>
                <a:effectLst/>
              </a:rPr>
              <a:t>(</a:t>
            </a:r>
            <a:r>
              <a:rPr lang="ru-RU" sz="2000" i="1" smtClean="0">
                <a:solidFill>
                  <a:srgbClr val="000036"/>
                </a:solidFill>
                <a:effectLst/>
              </a:rPr>
              <a:t>значения символических изображений на гербах</a:t>
            </a:r>
            <a:r>
              <a:rPr lang="ru-RU" sz="2800" i="1" smtClean="0">
                <a:solidFill>
                  <a:srgbClr val="000036"/>
                </a:solidFill>
                <a:effectLst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  <a:effectLst/>
              </a:rPr>
              <a:t>   </a:t>
            </a:r>
            <a:r>
              <a:rPr lang="ru-RU" sz="2800" b="1" i="1" smtClean="0">
                <a:solidFill>
                  <a:srgbClr val="FF0000"/>
                </a:solidFill>
                <a:effectLst/>
              </a:rPr>
              <a:t>лев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- "властная сила";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  <a:effectLst/>
              </a:rPr>
              <a:t>   </a:t>
            </a:r>
            <a:r>
              <a:rPr lang="ru-RU" sz="2800" b="1" i="1" smtClean="0">
                <a:solidFill>
                  <a:srgbClr val="FF0000"/>
                </a:solidFill>
                <a:effectLst/>
              </a:rPr>
              <a:t>корона</a:t>
            </a:r>
            <a:r>
              <a:rPr lang="ru-RU" sz="2800" i="1" smtClean="0">
                <a:solidFill>
                  <a:srgbClr val="FF0000"/>
                </a:solidFill>
                <a:effectLst/>
              </a:rPr>
              <a:t>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- власть, благородство;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  <a:effectLst/>
              </a:rPr>
              <a:t>   </a:t>
            </a:r>
            <a:r>
              <a:rPr lang="ru-RU" sz="2800" b="1" i="1" smtClean="0">
                <a:solidFill>
                  <a:srgbClr val="FF0000"/>
                </a:solidFill>
                <a:effectLst/>
              </a:rPr>
              <a:t>конный всадник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- победа;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  <a:effectLst/>
              </a:rPr>
              <a:t>    </a:t>
            </a:r>
            <a:r>
              <a:rPr lang="ru-RU" sz="2800" b="1" i="1" smtClean="0">
                <a:solidFill>
                  <a:srgbClr val="FF0000"/>
                </a:solidFill>
                <a:effectLst/>
              </a:rPr>
              <a:t>орел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- сила, власть, величие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  <a:effectLst/>
              </a:rPr>
              <a:t>    </a:t>
            </a:r>
            <a:r>
              <a:rPr lang="ru-RU" sz="2800" b="1" i="1" smtClean="0">
                <a:solidFill>
                  <a:srgbClr val="FF0000"/>
                </a:solidFill>
                <a:effectLst/>
              </a:rPr>
              <a:t>меч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- военная слава, могущество;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  <a:effectLst/>
              </a:rPr>
              <a:t>    </a:t>
            </a:r>
            <a:r>
              <a:rPr lang="ru-RU" sz="2800" b="1" i="1" smtClean="0">
                <a:solidFill>
                  <a:srgbClr val="FF0000"/>
                </a:solidFill>
                <a:effectLst/>
              </a:rPr>
              <a:t>символы царской власти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- твердая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центральная власть.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solidFill>
                  <a:srgbClr val="FFFF00"/>
                </a:solidFill>
                <a:effectLst/>
              </a:rPr>
              <a:t>    </a:t>
            </a:r>
            <a:r>
              <a:rPr lang="ru-RU" sz="2800" b="1" i="1" smtClean="0">
                <a:solidFill>
                  <a:srgbClr val="FF0000"/>
                </a:solidFill>
                <a:effectLst/>
              </a:rPr>
              <a:t>Количество символов в гербе</a:t>
            </a:r>
            <a:r>
              <a:rPr lang="ru-RU" sz="2800" i="1" smtClean="0">
                <a:solidFill>
                  <a:srgbClr val="FFFF00"/>
                </a:solidFill>
                <a:effectLst/>
              </a:rPr>
              <a:t> </a:t>
            </a:r>
            <a:r>
              <a:rPr lang="ru-RU" sz="2800" i="1" smtClean="0">
                <a:solidFill>
                  <a:schemeClr val="bg1"/>
                </a:solidFill>
                <a:effectLst/>
              </a:rPr>
              <a:t>отражают особенности формы правления и государственного устройства.</a:t>
            </a:r>
            <a:r>
              <a:rPr lang="ru-RU" sz="2800" smtClean="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460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9788" y="6075363"/>
            <a:ext cx="684212" cy="782637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Проверь себя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</a:t>
            </a:r>
            <a:r>
              <a:rPr lang="ru-RU" sz="2800" i="1" smtClean="0">
                <a:solidFill>
                  <a:srgbClr val="FF0000"/>
                </a:solidFill>
              </a:rPr>
              <a:t>Двуглавый орел</a:t>
            </a:r>
            <a:r>
              <a:rPr lang="ru-RU" sz="2800" smtClean="0">
                <a:solidFill>
                  <a:srgbClr val="FFFF00"/>
                </a:solidFill>
              </a:rPr>
              <a:t> в нашем гербе является </a:t>
            </a:r>
            <a:r>
              <a:rPr lang="ru-RU" sz="2800" smtClean="0">
                <a:solidFill>
                  <a:srgbClr val="66FF66"/>
                </a:solidFill>
              </a:rPr>
              <a:t>символом единства</a:t>
            </a:r>
            <a:r>
              <a:rPr lang="ru-RU" sz="2800" smtClean="0">
                <a:solidFill>
                  <a:srgbClr val="FFFF00"/>
                </a:solidFill>
              </a:rPr>
              <a:t> </a:t>
            </a:r>
            <a:r>
              <a:rPr lang="ru-RU" sz="2800" smtClean="0">
                <a:solidFill>
                  <a:srgbClr val="66FF66"/>
                </a:solidFill>
              </a:rPr>
              <a:t>народов России</a:t>
            </a:r>
            <a:r>
              <a:rPr lang="ru-RU" sz="2800" smtClean="0">
                <a:solidFill>
                  <a:srgbClr val="FFFF00"/>
                </a:solidFill>
              </a:rPr>
              <a:t>. Одна голова орла смотрит на запад, а другая на восток.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   </a:t>
            </a:r>
            <a:r>
              <a:rPr lang="ru-RU" sz="2800" i="1" smtClean="0">
                <a:solidFill>
                  <a:srgbClr val="FF0000"/>
                </a:solidFill>
              </a:rPr>
              <a:t>Короны</a:t>
            </a:r>
            <a:r>
              <a:rPr lang="ru-RU" sz="2800" smtClean="0">
                <a:solidFill>
                  <a:srgbClr val="FFFF00"/>
                </a:solidFill>
              </a:rPr>
              <a:t> над головами орла рассматриваются как </a:t>
            </a:r>
            <a:r>
              <a:rPr lang="ru-RU" sz="2800" smtClean="0">
                <a:solidFill>
                  <a:srgbClr val="66FF66"/>
                </a:solidFill>
              </a:rPr>
              <a:t>символы союза республик</a:t>
            </a:r>
            <a:r>
              <a:rPr lang="ru-RU" sz="2800" smtClean="0">
                <a:solidFill>
                  <a:srgbClr val="FFFF00"/>
                </a:solidFill>
              </a:rPr>
              <a:t>, краев, областей, из которых состоит Российская Федерация.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      </a:t>
            </a:r>
            <a:r>
              <a:rPr lang="ru-RU" sz="2800" i="1" smtClean="0">
                <a:solidFill>
                  <a:srgbClr val="FF0000"/>
                </a:solidFill>
              </a:rPr>
              <a:t>Скипетр и держава</a:t>
            </a:r>
            <a:r>
              <a:rPr lang="ru-RU" sz="2800" smtClean="0">
                <a:solidFill>
                  <a:srgbClr val="FFFF00"/>
                </a:solidFill>
              </a:rPr>
              <a:t> означают </a:t>
            </a:r>
            <a:r>
              <a:rPr lang="ru-RU" sz="2800" smtClean="0">
                <a:solidFill>
                  <a:srgbClr val="66FF66"/>
                </a:solidFill>
              </a:rPr>
              <a:t>сильную государственную власть</a:t>
            </a:r>
            <a:r>
              <a:rPr lang="ru-RU" sz="2800" smtClean="0">
                <a:solidFill>
                  <a:srgbClr val="FFFF00"/>
                </a:solidFill>
              </a:rPr>
              <a:t>, защиту страны и ее единство.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    </a:t>
            </a:r>
            <a:r>
              <a:rPr lang="ru-RU" sz="2800" i="1" smtClean="0">
                <a:solidFill>
                  <a:srgbClr val="FF0000"/>
                </a:solidFill>
              </a:rPr>
              <a:t>Всадник на щите</a:t>
            </a:r>
            <a:r>
              <a:rPr lang="ru-RU" sz="2800" smtClean="0">
                <a:solidFill>
                  <a:srgbClr val="FFFF00"/>
                </a:solidFill>
              </a:rPr>
              <a:t> - не только символ столицы России - Москвы, но и </a:t>
            </a:r>
            <a:r>
              <a:rPr lang="ru-RU" sz="2800" smtClean="0">
                <a:solidFill>
                  <a:srgbClr val="66FF66"/>
                </a:solidFill>
              </a:rPr>
              <a:t>олицетворение победы добра над злом. </a:t>
            </a:r>
          </a:p>
        </p:txBody>
      </p:sp>
      <p:sp>
        <p:nvSpPr>
          <p:cNvPr id="471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91263"/>
            <a:ext cx="684213" cy="5667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281738"/>
            <a:ext cx="684212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      Наша страна – Россия</a:t>
            </a:r>
            <a:br>
              <a:rPr lang="ru-RU" sz="4000" b="1" i="1" smtClean="0">
                <a:solidFill>
                  <a:srgbClr val="FF0000"/>
                </a:solidFill>
              </a:rPr>
            </a:br>
            <a:endParaRPr lang="ru-RU" sz="4000" b="1" i="1" smtClean="0">
              <a:solidFill>
                <a:srgbClr val="FF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9900"/>
                </a:solidFill>
              </a:rPr>
              <a:t>     </a:t>
            </a:r>
            <a:r>
              <a:rPr lang="ru-RU" b="1" i="1" dirty="0" smtClean="0">
                <a:solidFill>
                  <a:srgbClr val="009900"/>
                </a:solidFill>
                <a:hlinkClick r:id="rId2" action="ppaction://hlinksldjump"/>
              </a:rPr>
              <a:t>Основное содержание урока</a:t>
            </a:r>
            <a:r>
              <a:rPr lang="ru-RU" b="1" i="1" dirty="0" smtClean="0">
                <a:solidFill>
                  <a:schemeClr val="hlink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  Наша страна – Россия, Российская         Федерация.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Москва – столица РФ.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   Символика России: гимн, флаг, герб.</a:t>
            </a:r>
          </a:p>
        </p:txBody>
      </p:sp>
      <p:pic>
        <p:nvPicPr>
          <p:cNvPr id="7172" name="Picture 8" descr="0466e47ccb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bc9a829ce68b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2764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bc9a829ce68b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7163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bc9a829ce68b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48688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7" descr="home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Игротека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FF0000"/>
                </a:solidFill>
              </a:rPr>
              <a:t>С помощью рисунков сложить герб РФ</a:t>
            </a:r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: </a:t>
            </a:r>
            <a:r>
              <a:rPr lang="ru-RU" smtClean="0"/>
              <a:t>      </a:t>
            </a:r>
            <a:r>
              <a:rPr lang="ru-RU" smtClean="0">
                <a:solidFill>
                  <a:srgbClr val="FFFF00"/>
                </a:solidFill>
              </a:rPr>
              <a:t>щит большой красный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   три короны - две маленьких и одна большая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   фигура двуглавого орла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   фигура Георгия – Победоносца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   скипетр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   держава </a:t>
            </a:r>
          </a:p>
        </p:txBody>
      </p:sp>
      <p:sp>
        <p:nvSpPr>
          <p:cNvPr id="48132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148388"/>
            <a:ext cx="755650" cy="7096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921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0000"/>
                </a:solidFill>
                <a:effectLst/>
              </a:rPr>
              <a:t/>
            </a:r>
            <a:br>
              <a:rPr lang="ru-RU" sz="4000" b="1" smtClean="0">
                <a:solidFill>
                  <a:srgbClr val="CC0000"/>
                </a:solidFill>
                <a:effectLst/>
              </a:rPr>
            </a:br>
            <a:r>
              <a:rPr lang="ru-RU" sz="4000" b="1" smtClean="0">
                <a:solidFill>
                  <a:srgbClr val="CC0000"/>
                </a:solidFill>
                <a:effectLst/>
              </a:rPr>
              <a:t/>
            </a:r>
            <a:br>
              <a:rPr lang="ru-RU" sz="4000" b="1" smtClean="0">
                <a:solidFill>
                  <a:srgbClr val="CC0000"/>
                </a:solidFill>
                <a:effectLst/>
              </a:rPr>
            </a:br>
            <a:r>
              <a:rPr lang="ru-RU" sz="4000" b="1" smtClean="0">
                <a:solidFill>
                  <a:srgbClr val="CC0000"/>
                </a:solidFill>
                <a:effectLst/>
              </a:rPr>
              <a:t/>
            </a:r>
            <a:br>
              <a:rPr lang="ru-RU" sz="4000" b="1" smtClean="0">
                <a:solidFill>
                  <a:srgbClr val="CC0000"/>
                </a:solidFill>
                <a:effectLst/>
              </a:rPr>
            </a:br>
            <a:r>
              <a:rPr lang="ru-RU" sz="4800" smtClean="0">
                <a:solidFill>
                  <a:srgbClr val="CC0000"/>
                </a:solidFill>
                <a:effectLst/>
              </a:rPr>
              <a:t>                   </a:t>
            </a:r>
            <a:r>
              <a:rPr lang="ru-RU" sz="4800" b="1" smtClean="0">
                <a:solidFill>
                  <a:srgbClr val="CC0000"/>
                </a:solidFill>
                <a:effectLst/>
              </a:rPr>
              <a:t>Флаг</a:t>
            </a:r>
            <a:r>
              <a:rPr lang="ru-RU" sz="4800" smtClean="0">
                <a:solidFill>
                  <a:srgbClr val="CC0000"/>
                </a:solidFill>
                <a:effectLst/>
              </a:rPr>
              <a:t> </a:t>
            </a:r>
            <a:r>
              <a:rPr lang="ru-RU" sz="4000" smtClean="0">
                <a:solidFill>
                  <a:srgbClr val="CC0000"/>
                </a:solidFill>
                <a:effectLst/>
              </a:rPr>
              <a:t/>
            </a:r>
            <a:br>
              <a:rPr lang="ru-RU" sz="4000" smtClean="0">
                <a:solidFill>
                  <a:srgbClr val="CC0000"/>
                </a:solidFill>
                <a:effectLst/>
              </a:rPr>
            </a:br>
            <a:r>
              <a:rPr lang="ru-RU" sz="4000" smtClean="0">
                <a:solidFill>
                  <a:srgbClr val="CC0000"/>
                </a:solidFill>
                <a:effectLst/>
              </a:rPr>
              <a:t>                        </a:t>
            </a:r>
            <a:r>
              <a:rPr lang="ru-RU" sz="4000" smtClean="0">
                <a:solidFill>
                  <a:srgbClr val="FFFF00"/>
                </a:solidFill>
                <a:effectLst/>
              </a:rPr>
              <a:t>(</a:t>
            </a:r>
            <a:r>
              <a:rPr lang="ru-RU" sz="2800" smtClean="0">
                <a:solidFill>
                  <a:srgbClr val="FFFF00"/>
                </a:solidFill>
                <a:effectLst/>
              </a:rPr>
              <a:t>от греческого слова “</a:t>
            </a:r>
            <a:r>
              <a:rPr lang="ru-RU" sz="2800" b="1" smtClean="0">
                <a:solidFill>
                  <a:srgbClr val="FFFF00"/>
                </a:solidFill>
                <a:effectLst/>
              </a:rPr>
              <a:t>флего</a:t>
            </a:r>
            <a:r>
              <a:rPr lang="ru-RU" sz="2800" smtClean="0">
                <a:solidFill>
                  <a:srgbClr val="FFFF00"/>
                </a:solidFill>
                <a:effectLst/>
              </a:rPr>
              <a:t>” )</a:t>
            </a:r>
            <a:br>
              <a:rPr lang="ru-RU" sz="2800" smtClean="0">
                <a:solidFill>
                  <a:srgbClr val="FFFF00"/>
                </a:solidFill>
                <a:effectLst/>
              </a:rPr>
            </a:br>
            <a:r>
              <a:rPr lang="ru-RU" sz="2800" smtClean="0">
                <a:solidFill>
                  <a:srgbClr val="FFFF00"/>
                </a:solidFill>
                <a:effectLst/>
              </a:rPr>
              <a:t>                            - означает “сжигать, озарять, гореть</a:t>
            </a:r>
            <a:r>
              <a:rPr lang="ru-RU" sz="4000" smtClean="0">
                <a:solidFill>
                  <a:srgbClr val="FFFF00"/>
                </a:solidFill>
                <a:effectLst/>
              </a:rPr>
              <a:t>”.</a:t>
            </a:r>
            <a:r>
              <a:rPr lang="ru-RU" sz="400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smtClean="0">
                <a:solidFill>
                  <a:srgbClr val="CC0000"/>
                </a:solidFill>
                <a:effectLst/>
              </a:rPr>
              <a:t/>
            </a:r>
            <a:br>
              <a:rPr lang="ru-RU" sz="4000" smtClean="0">
                <a:solidFill>
                  <a:srgbClr val="CC0000"/>
                </a:solidFill>
                <a:effectLst/>
              </a:rPr>
            </a:br>
            <a:r>
              <a:rPr lang="ru-RU" sz="4000" smtClean="0">
                <a:solidFill>
                  <a:schemeClr val="tx1"/>
                </a:solidFill>
                <a:effectLst/>
              </a:rPr>
              <a:t/>
            </a:r>
            <a:br>
              <a:rPr lang="ru-RU" sz="4000" smtClean="0">
                <a:solidFill>
                  <a:schemeClr val="tx1"/>
                </a:solidFill>
                <a:effectLst/>
              </a:rPr>
            </a:br>
            <a:endParaRPr lang="ru-RU" sz="4000" smtClean="0">
              <a:solidFill>
                <a:schemeClr val="tx1"/>
              </a:solidFill>
              <a:effectLst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644900"/>
            <a:ext cx="2520950" cy="2232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FFFF00"/>
                </a:solidFill>
                <a:effectLst/>
              </a:rPr>
              <a:t>  </a:t>
            </a:r>
            <a:r>
              <a:rPr lang="ru-RU" smtClean="0">
                <a:solidFill>
                  <a:srgbClr val="FFFF00"/>
                </a:solidFill>
                <a:effectLst/>
              </a:rPr>
              <a:t>В Древней Руси флаг назывался</a:t>
            </a:r>
            <a:r>
              <a:rPr lang="ru-RU" sz="3600" smtClean="0">
                <a:effectLst/>
              </a:rPr>
              <a:t> </a:t>
            </a:r>
            <a:r>
              <a:rPr lang="ru-RU" sz="3600" b="1" smtClean="0">
                <a:solidFill>
                  <a:srgbClr val="FF0000"/>
                </a:solidFill>
                <a:effectLst/>
              </a:rPr>
              <a:t>СТЯГ</a:t>
            </a:r>
          </a:p>
        </p:txBody>
      </p:sp>
      <p:pic>
        <p:nvPicPr>
          <p:cNvPr id="49156" name="Picture 5" descr="0a1fd11d26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428875"/>
            <a:ext cx="60848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0" name="Picture 6" descr="стяг ивана грозног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390366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0179" name="Picture 3" descr="0466e47ccb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0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uznay-prezidenta.ru/ps_flash_kr5/PHP/APP/state/symbols2/flag/history/i/flag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10800000"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8763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300" b="1">
                <a:solidFill>
                  <a:schemeClr val="accent1"/>
                </a:solidFill>
              </a:rPr>
              <a:t>Отвага</a:t>
            </a:r>
            <a:r>
              <a:rPr lang="ru-RU" sz="5100" b="1">
                <a:solidFill>
                  <a:schemeClr val="accent1"/>
                </a:solidFill>
              </a:rPr>
              <a:t>, </a:t>
            </a:r>
            <a:r>
              <a:rPr lang="ru-RU" sz="5700" b="1">
                <a:solidFill>
                  <a:schemeClr val="accent1"/>
                </a:solidFill>
              </a:rPr>
              <a:t>героизм</a:t>
            </a:r>
            <a:r>
              <a:rPr lang="ru-RU" sz="5100" b="1">
                <a:solidFill>
                  <a:schemeClr val="accent1"/>
                </a:solidFill>
              </a:rPr>
              <a:t>, самопожертвование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304800" y="2971800"/>
            <a:ext cx="8610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/>
              <a:t>Небо</a:t>
            </a:r>
            <a:r>
              <a:rPr lang="ru-RU" sz="6000" b="1"/>
              <a:t>,</a:t>
            </a:r>
            <a:r>
              <a:rPr lang="ru-RU" sz="4800" b="1"/>
              <a:t> </a:t>
            </a:r>
            <a:r>
              <a:rPr lang="ru-RU" sz="6000" b="1"/>
              <a:t>верность,</a:t>
            </a:r>
            <a:r>
              <a:rPr lang="ru-RU" sz="4800" b="1"/>
              <a:t> </a:t>
            </a:r>
            <a:r>
              <a:rPr lang="ru-RU" sz="5400" b="1"/>
              <a:t>честь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381000" y="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</a:rPr>
              <a:t>Мир</a:t>
            </a:r>
            <a:r>
              <a:rPr lang="ru-RU" sz="4800" b="1">
                <a:solidFill>
                  <a:srgbClr val="FF0000"/>
                </a:solidFill>
              </a:rPr>
              <a:t>,</a:t>
            </a:r>
            <a:r>
              <a:rPr lang="ru-RU" sz="4000" b="1">
                <a:solidFill>
                  <a:srgbClr val="FF0000"/>
                </a:solidFill>
              </a:rPr>
              <a:t> </a:t>
            </a:r>
            <a:r>
              <a:rPr lang="ru-RU" sz="5400" b="1">
                <a:solidFill>
                  <a:srgbClr val="FF0000"/>
                </a:solidFill>
              </a:rPr>
              <a:t>чистота</a:t>
            </a:r>
            <a:r>
              <a:rPr lang="ru-RU" sz="4800" b="1">
                <a:solidFill>
                  <a:srgbClr val="FF0000"/>
                </a:solidFill>
              </a:rPr>
              <a:t>,</a:t>
            </a:r>
            <a:r>
              <a:rPr lang="ru-RU" sz="4000" b="1">
                <a:solidFill>
                  <a:srgbClr val="FF0000"/>
                </a:solidFill>
              </a:rPr>
              <a:t> б</a:t>
            </a:r>
            <a:r>
              <a:rPr lang="ru-RU" sz="4400" b="1">
                <a:solidFill>
                  <a:srgbClr val="FF0000"/>
                </a:solidFill>
              </a:rPr>
              <a:t>лагородство</a:t>
            </a:r>
            <a:r>
              <a:rPr lang="ru-RU" sz="4000" b="1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4000" b="1">
                <a:solidFill>
                  <a:srgbClr val="FF0000"/>
                </a:solidFill>
              </a:rPr>
              <a:t>совершенство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5120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/>
      <p:bldP spid="218116" grpId="0"/>
      <p:bldP spid="2181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</a:t>
            </a:r>
          </a:p>
        </p:txBody>
      </p:sp>
      <p:pic>
        <p:nvPicPr>
          <p:cNvPr id="4" name="Picture 4" descr="флаг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0"/>
            <a:ext cx="17637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067175" y="1700213"/>
            <a:ext cx="4859338" cy="5616575"/>
          </a:xfrm>
        </p:spPr>
        <p:txBody>
          <a:bodyPr/>
          <a:lstStyle/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FF00"/>
                </a:solidFill>
              </a:rPr>
              <a:t>1.Флаг постоянно поднят на зданиях органов власти.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FF00"/>
                </a:solidFill>
              </a:rPr>
              <a:t>         2.Поднимается при проведении официальных церемоний и других торжественных мероприятий на зданиях органов власти, организаций, учреждений и предприятий, на жилых зданиях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FF00"/>
                </a:solidFill>
              </a:rPr>
              <a:t>         3. В дни траура приспускается или к верхней части древка крепится черная лента.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1600" smtClean="0"/>
              <a:t>         </a:t>
            </a:r>
            <a:r>
              <a:rPr lang="ru-RU" sz="2000" u="sng" smtClean="0">
                <a:solidFill>
                  <a:srgbClr val="FF0000"/>
                </a:solidFill>
              </a:rPr>
              <a:t>Не допускается:</a:t>
            </a:r>
            <a:r>
              <a:rPr lang="ru-RU" sz="1600" u="sng" smtClean="0"/>
              <a:t> </a:t>
            </a:r>
            <a:br>
              <a:rPr lang="ru-RU" sz="1600" u="sng" smtClean="0"/>
            </a:br>
            <a:r>
              <a:rPr lang="ru-RU" sz="2000" smtClean="0"/>
              <a:t>1) надругательство над Государственным флагом; </a:t>
            </a:r>
            <a:br>
              <a:rPr lang="ru-RU" sz="2000" smtClean="0"/>
            </a:br>
            <a:r>
              <a:rPr lang="ru-RU" sz="2000" smtClean="0"/>
              <a:t>2) использование искаженного флага.</a:t>
            </a:r>
          </a:p>
        </p:txBody>
      </p:sp>
      <p:pic>
        <p:nvPicPr>
          <p:cNvPr id="10344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36838"/>
            <a:ext cx="38687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5435600" cy="18557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Правила  использования </a:t>
            </a:r>
            <a:br>
              <a:rPr lang="ru-RU" sz="4000" b="1" i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Государственного флага РФ</a:t>
            </a:r>
          </a:p>
        </p:txBody>
      </p:sp>
      <p:sp>
        <p:nvSpPr>
          <p:cNvPr id="52231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История российского флага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smtClean="0">
                <a:solidFill>
                  <a:srgbClr val="FFFF00"/>
                </a:solidFill>
              </a:rPr>
              <a:t>     </a:t>
            </a:r>
            <a:r>
              <a:rPr lang="ru-RU" sz="2000" b="1" smtClean="0">
                <a:solidFill>
                  <a:srgbClr val="FFFF00"/>
                </a:solidFill>
              </a:rPr>
              <a:t>1705 год.  Указ  Петра </a:t>
            </a:r>
            <a:r>
              <a:rPr lang="en-US" sz="2000" b="1" smtClean="0">
                <a:solidFill>
                  <a:srgbClr val="FFFF00"/>
                </a:solidFill>
              </a:rPr>
              <a:t>I</a:t>
            </a:r>
            <a:r>
              <a:rPr lang="ru-RU" sz="2000" b="1" smtClean="0">
                <a:solidFill>
                  <a:srgbClr val="FFFF00"/>
                </a:solidFill>
              </a:rPr>
              <a:t> о передаче этого флага торговым судам. Собственного государственного флага у России тогда не было.</a:t>
            </a:r>
          </a:p>
          <a:p>
            <a:pPr eaLnBrk="1" hangingPunct="1">
              <a:defRPr/>
            </a:pPr>
            <a:endParaRPr lang="ru-RU" sz="2000" b="1" smtClean="0">
              <a:solidFill>
                <a:srgbClr val="FFFF00"/>
              </a:solidFill>
            </a:endParaRP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    19 век. Флаг утвердил Александр II.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FFFF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4213" y="3716338"/>
            <a:ext cx="3581400" cy="2209800"/>
            <a:chOff x="192" y="1184"/>
            <a:chExt cx="3552" cy="2368"/>
          </a:xfrm>
        </p:grpSpPr>
        <p:pic>
          <p:nvPicPr>
            <p:cNvPr id="53260" name="Picture 8" descr="флагроссии"/>
            <p:cNvPicPr preferRelativeResize="0"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2" y="1184"/>
              <a:ext cx="3552" cy="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9" descr="герб росии"/>
            <p:cNvPicPr preferRelativeResize="0"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8" y="1488"/>
              <a:ext cx="153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31" name="Picture 11" descr="импер фл 1858-18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3573463"/>
            <a:ext cx="35274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539750" y="1557338"/>
            <a:ext cx="38227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В 1917 году произошла революция и почти весь XX век государственным флагом нашей страны, было красное полотнище с серпом и молотом в уголке.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33" name="Picture 13" descr="флаг ссс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3716338"/>
            <a:ext cx="36718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4572000" y="1700213"/>
            <a:ext cx="41830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 1991 году бело-сине-красный триколор вновь стал государственным флагом </a:t>
            </a:r>
          </a:p>
        </p:txBody>
      </p:sp>
      <p:pic>
        <p:nvPicPr>
          <p:cNvPr id="235536" name="Picture 16" descr="флагроссии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789363"/>
            <a:ext cx="33528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3000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 build="p"/>
      <p:bldP spid="235525" grpId="1" build="p"/>
      <p:bldP spid="235526" grpId="0" build="p"/>
      <p:bldP spid="235526" grpId="1" build="p"/>
      <p:bldP spid="235532" grpId="0"/>
      <p:bldP spid="2355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http://www.uznay-prezidenta.ru/ps_flash_kr5/PHP/APP/state/symbols2/flag/history/i/flag2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10800000" flipV="1">
            <a:off x="4419600" y="2286000"/>
            <a:ext cx="426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 descr="http://www.uznay-prezidenta.ru/ps_flash_kr5/PHP/APP/state/symbols2/flag/history/i/flag2.gif"/>
          <p:cNvPicPr>
            <a:picLocks noChangeAspect="1" noChangeArrowheads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 rot="10800000" flipV="1">
            <a:off x="3276600" y="4724400"/>
            <a:ext cx="42672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2" name="Picture 4" descr="http://www.uznay-prezidenta.ru/ps_flash_kr5/PHP/APP/state/symbols2/flag/history/i/flag2.gif"/>
          <p:cNvPicPr>
            <a:picLocks noChangeAspect="1" noChangeArrowheads="1"/>
          </p:cNvPicPr>
          <p:nvPr/>
        </p:nvPicPr>
        <p:blipFill>
          <a:blip r:embed="rId5" r:link="rId3"/>
          <a:srcRect b="-13823"/>
          <a:stretch>
            <a:fillRect/>
          </a:stretch>
        </p:blipFill>
        <p:spPr bwMode="auto">
          <a:xfrm rot="10800000" flipV="1">
            <a:off x="1143000" y="3505200"/>
            <a:ext cx="42672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066800" y="533400"/>
            <a:ext cx="7239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FF0000"/>
                </a:solidFill>
              </a:rPr>
              <a:t>Расставь в правильной последовательности</a:t>
            </a:r>
          </a:p>
        </p:txBody>
      </p:sp>
      <p:sp>
        <p:nvSpPr>
          <p:cNvPr id="54278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459788" y="6281738"/>
            <a:ext cx="684212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5 0.20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0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25 -0.39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9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0834 0.24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3836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Викторина</a:t>
            </a:r>
          </a:p>
        </p:txBody>
      </p:sp>
      <p:pic>
        <p:nvPicPr>
          <p:cNvPr id="221187" name="Picture 3" descr="флаг-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27289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 descr="флаг-787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40386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 descr="флаг_уоркаорпра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95800"/>
            <a:ext cx="26479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6" descr="флагрпоророро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143000"/>
            <a:ext cx="23241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1" name="Picture 7" descr="флаг ссс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1200" y="4610100"/>
            <a:ext cx="2819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2" name="Picture 8" descr="флагилорорл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600200"/>
            <a:ext cx="25146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459788" y="6281738"/>
            <a:ext cx="684212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62627E-6 L -0.33091 0.24122 " pathEditMode="relative" ptsTypes="AA">
                                      <p:cBhvr>
                                        <p:cTn id="68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48263" y="4365625"/>
            <a:ext cx="3581400" cy="2209800"/>
            <a:chOff x="192" y="1184"/>
            <a:chExt cx="3552" cy="2368"/>
          </a:xfrm>
        </p:grpSpPr>
        <p:pic>
          <p:nvPicPr>
            <p:cNvPr id="56329" name="Picture 3" descr="флагроссии"/>
            <p:cNvPicPr preferRelativeResize="0"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2" y="1184"/>
              <a:ext cx="3552" cy="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4" descr="герб росии"/>
            <p:cNvPicPr preferRelativeResize="0"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8" y="1488"/>
              <a:ext cx="153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0165" name="Picture 5" descr="флагроссии"/>
          <p:cNvPicPr preferRelativeResize="0"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4365625"/>
            <a:ext cx="33528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0166" name="Picture 6" descr="флаг ссс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773238"/>
            <a:ext cx="3962400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684213" y="144463"/>
            <a:ext cx="7704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>
                <a:solidFill>
                  <a:srgbClr val="FF0000"/>
                </a:solidFill>
              </a:rPr>
              <a:t>Расположите флаги в правильном  порядке</a:t>
            </a:r>
            <a:endParaRPr lang="ru-RU" sz="36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0172" name="Picture 12" descr="импер фл 1858-188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1773238"/>
            <a:ext cx="31829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6984 L -0.47934 -0.412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58 0.00439 L 0.41458 0.004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16119 L -0.48212 0.384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7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L 0.44096 -4.44444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Викторина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Зачем нужен флаг?     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 Из каких  частей состоит флаг? 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Расположите сочетание цветов в правильной последовательности. 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 Что означает каждый цвет на флаге?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Всегда ли государственный флаг нашей Родины был в таком виде?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Где можно увидеть государственный флаг России, когда он вывешивается?</a:t>
            </a:r>
          </a:p>
        </p:txBody>
      </p:sp>
      <p:sp>
        <p:nvSpPr>
          <p:cNvPr id="5734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466e47ccb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75613" cy="71596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FF0000"/>
                </a:solidFill>
              </a:rPr>
              <a:t>Выполни задания</a:t>
            </a:r>
            <a:br>
              <a:rPr lang="ru-RU" sz="4800" b="1" i="1" smtClean="0">
                <a:solidFill>
                  <a:srgbClr val="FF0000"/>
                </a:solidFill>
              </a:rPr>
            </a:br>
            <a:endParaRPr lang="ru-RU" sz="4800" b="1" i="1" smtClean="0">
              <a:solidFill>
                <a:srgbClr val="FF0000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Составь рассказ</a:t>
            </a:r>
            <a:r>
              <a:rPr lang="ru-RU" sz="4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«Скажи по-другому»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Путешествие по карте России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Кроссворд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Ребусы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Закончи пословицу.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Синквейн</a:t>
            </a:r>
            <a:endParaRPr lang="ru-RU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Подумай!</a:t>
            </a:r>
          </a:p>
        </p:txBody>
      </p:sp>
      <p:sp>
        <p:nvSpPr>
          <p:cNvPr id="8197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Picture 26" descr="2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97425"/>
            <a:ext cx="7445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7" descr="0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1916113"/>
            <a:ext cx="8302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8" descr="questi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5516563"/>
            <a:ext cx="5254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0" descr="book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0113" y="4437063"/>
            <a:ext cx="4524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1" descr="key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088" y="31416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2" descr="сова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3789363"/>
            <a:ext cx="4397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3" descr="earth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5650" y="2492375"/>
            <a:ext cx="5254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4" descr="feedback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27088" y="11969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ГИМН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Что такое гимн вообще?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Песня главная в стране!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В гимне российском есть такие слова: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000" smtClean="0">
                <a:solidFill>
                  <a:srgbClr val="FFFF00"/>
                </a:solidFill>
              </a:rPr>
              <a:t>«Россия – любимая наша страна».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0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58372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8374" name="Picture 13" descr="main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773238"/>
            <a:ext cx="453548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77-9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93" fill="hold"/>
                                        <p:tgtEl>
                                          <p:spTgt spid="809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260350"/>
            <a:ext cx="4464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1944</a:t>
            </a:r>
            <a:r>
              <a:rPr lang="ru-RU" sz="2400"/>
              <a:t> </a:t>
            </a:r>
            <a:r>
              <a:rPr lang="ru-RU" sz="2400" i="1">
                <a:solidFill>
                  <a:srgbClr val="FF0000"/>
                </a:solidFill>
              </a:rPr>
              <a:t>год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>
                <a:solidFill>
                  <a:srgbClr val="FFFF00"/>
                </a:solidFill>
              </a:rPr>
              <a:t>Сергей</a:t>
            </a: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>
                <a:solidFill>
                  <a:srgbClr val="FFFF00"/>
                </a:solidFill>
              </a:rPr>
              <a:t>Михалков и его соавтор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>
                <a:solidFill>
                  <a:srgbClr val="FFFF00"/>
                </a:solidFill>
              </a:rPr>
              <a:t>Г. Эль-Регистан стали авторами текста гимна</a:t>
            </a:r>
          </a:p>
          <a:p>
            <a:pPr algn="just">
              <a:spcBef>
                <a:spcPct val="50000"/>
              </a:spcBef>
              <a:defRPr/>
            </a:pPr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2133600"/>
            <a:ext cx="4248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ru-RU" b="1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1977 </a:t>
            </a:r>
            <a:r>
              <a:rPr lang="ru-RU" sz="2400" i="1" dirty="0">
                <a:solidFill>
                  <a:srgbClr val="FF0000"/>
                </a:solidFill>
              </a:rPr>
              <a:t>год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dirty="0"/>
              <a:t> </a:t>
            </a:r>
            <a:r>
              <a:rPr lang="ru-RU" sz="2000" dirty="0">
                <a:solidFill>
                  <a:srgbClr val="FFFF00"/>
                </a:solidFill>
              </a:rPr>
              <a:t>Сергей Михалков создаёт вторую редакцию слов для Государственного Гимна СССР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4437063"/>
            <a:ext cx="43926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ru-RU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>
                <a:solidFill>
                  <a:srgbClr val="FF0000"/>
                </a:solidFill>
              </a:rPr>
              <a:t>           </a:t>
            </a:r>
            <a:r>
              <a:rPr lang="ru-RU" sz="2400">
                <a:solidFill>
                  <a:srgbClr val="FF0000"/>
                </a:solidFill>
              </a:rPr>
              <a:t>30 </a:t>
            </a:r>
            <a:r>
              <a:rPr lang="ru-RU" sz="2400" i="1">
                <a:solidFill>
                  <a:srgbClr val="FF0000"/>
                </a:solidFill>
              </a:rPr>
              <a:t>декабря</a:t>
            </a:r>
            <a:r>
              <a:rPr lang="ru-RU" sz="2400"/>
              <a:t> </a:t>
            </a: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  <a:r>
              <a:rPr lang="ru-RU" sz="2400"/>
              <a:t> </a:t>
            </a:r>
            <a:r>
              <a:rPr lang="ru-RU" sz="2400" i="1">
                <a:solidFill>
                  <a:srgbClr val="FF0000"/>
                </a:solidFill>
              </a:rPr>
              <a:t>года</a:t>
            </a:r>
            <a:r>
              <a:rPr lang="ru-RU"/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>
                <a:solidFill>
                  <a:srgbClr val="FFFF00"/>
                </a:solidFill>
              </a:rPr>
              <a:t>Президент В.В.Путин утвердил текст Государственного гимна России на стихи Сергея Михалкова (третья редакция). </a:t>
            </a:r>
          </a:p>
        </p:txBody>
      </p:sp>
      <p:sp>
        <p:nvSpPr>
          <p:cNvPr id="59397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59788" y="6219825"/>
            <a:ext cx="684212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4760" name="Picture 8" descr="13692605624a966675af8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60350"/>
            <a:ext cx="374173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WordArt 9"/>
          <p:cNvSpPr>
            <a:spLocks noChangeArrowheads="1" noChangeShapeType="1" noTextEdit="1"/>
          </p:cNvSpPr>
          <p:nvPr/>
        </p:nvSpPr>
        <p:spPr bwMode="auto">
          <a:xfrm>
            <a:off x="5076825" y="5445125"/>
            <a:ext cx="31670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Сергей</a:t>
            </a:r>
          </a:p>
          <a:p>
            <a:pPr algn="ctr"/>
            <a:r>
              <a:rPr lang="ru-RU" sz="40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Владимирович</a:t>
            </a:r>
          </a:p>
          <a:p>
            <a:pPr algn="ctr"/>
            <a:r>
              <a:rPr lang="ru-RU" sz="40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Михалков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6" grpId="0"/>
      <p:bldP spid="747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Правила использования гимна Российской Федерации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 </a:t>
            </a:r>
            <a:r>
              <a:rPr lang="ru-RU" smtClean="0">
                <a:solidFill>
                  <a:srgbClr val="FFFF00"/>
                </a:solidFill>
              </a:rPr>
              <a:t>Во время официального исполнения гимна России нельзя сидеть или лежать.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Нужно слушать или петь государственный гимн стоя.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rgbClr val="FFFF00"/>
                </a:solidFill>
              </a:rPr>
              <a:t>Мальчики во время исполнения гимна обязательно должны снять головные уборы, а девочки могут остаться в шапочках или платках. </a:t>
            </a:r>
          </a:p>
        </p:txBody>
      </p:sp>
      <p:sp>
        <p:nvSpPr>
          <p:cNvPr id="6042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337300" cy="9271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Государственный гимн </a:t>
            </a:r>
          </a:p>
        </p:txBody>
      </p:sp>
      <p:sp>
        <p:nvSpPr>
          <p:cNvPr id="120835" name="WordArt 3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14414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1816-1833</a:t>
            </a:r>
          </a:p>
        </p:txBody>
      </p:sp>
      <p:sp>
        <p:nvSpPr>
          <p:cNvPr id="120836" name="WordArt 4">
            <a:hlinkClick r:id="rId5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16013" y="1844675"/>
            <a:ext cx="14398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1833-1917</a:t>
            </a:r>
          </a:p>
        </p:txBody>
      </p:sp>
      <p:sp>
        <p:nvSpPr>
          <p:cNvPr id="120837" name="WordArt 5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16013" y="3284538"/>
            <a:ext cx="11525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1917-1943</a:t>
            </a:r>
          </a:p>
        </p:txBody>
      </p:sp>
      <p:sp>
        <p:nvSpPr>
          <p:cNvPr id="120838" name="WordArt 6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16013" y="39338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1943-1955</a:t>
            </a:r>
          </a:p>
        </p:txBody>
      </p:sp>
      <p:sp>
        <p:nvSpPr>
          <p:cNvPr id="120839" name="WordArt 7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87450" y="4508500"/>
            <a:ext cx="12239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1955-1977</a:t>
            </a:r>
          </a:p>
        </p:txBody>
      </p:sp>
      <p:sp>
        <p:nvSpPr>
          <p:cNvPr id="120840" name="WordArt 8">
            <a:hlinkClick r:id="rId8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87450" y="5084763"/>
            <a:ext cx="11509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1977-1991</a:t>
            </a:r>
          </a:p>
        </p:txBody>
      </p:sp>
      <p:sp>
        <p:nvSpPr>
          <p:cNvPr id="120841" name="WordArt 9">
            <a:hlinkClick r:id="rId9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87450" y="5661025"/>
            <a:ext cx="12239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1991-2000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916238" y="1268413"/>
            <a:ext cx="493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     «Молитва русских»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916238" y="1773238"/>
            <a:ext cx="464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    </a:t>
            </a:r>
            <a:r>
              <a:rPr lang="ru-RU" sz="2400" b="1">
                <a:solidFill>
                  <a:srgbClr val="FFFF00"/>
                </a:solidFill>
              </a:rPr>
              <a:t>«Боже царя храни»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627313" y="3213100"/>
            <a:ext cx="5294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         «Интернационал»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2411413" y="5589588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             Патриотическая     песня</a:t>
            </a:r>
          </a:p>
        </p:txBody>
      </p:sp>
      <p:sp>
        <p:nvSpPr>
          <p:cNvPr id="120846" name="WordArt 14">
            <a:hlinkClick r:id="rId10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87450" y="2420938"/>
            <a:ext cx="6477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1917</a:t>
            </a:r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2771775" y="2565400"/>
            <a:ext cx="464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D60093"/>
                </a:solidFill>
              </a:rPr>
              <a:t>       </a:t>
            </a:r>
            <a:r>
              <a:rPr lang="ru-RU" sz="2400" b="1">
                <a:solidFill>
                  <a:srgbClr val="FFFF00"/>
                </a:solidFill>
              </a:rPr>
              <a:t>«Марсельеза»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2555875" y="3860800"/>
            <a:ext cx="543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          «Сталинский»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2339975" y="50133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</a:rPr>
              <a:t>             СССР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2339975" y="450850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FFFF00"/>
                </a:solidFill>
              </a:rPr>
              <a:t>             СССР (без слов)</a:t>
            </a:r>
          </a:p>
        </p:txBody>
      </p:sp>
      <p:sp>
        <p:nvSpPr>
          <p:cNvPr id="120851" name="WordArt 19">
            <a:hlinkClick r:id="rId11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258888" y="6308725"/>
            <a:ext cx="12239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27.12.2000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2382838" y="6237288"/>
            <a:ext cx="521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             Российской Федерации</a:t>
            </a:r>
          </a:p>
        </p:txBody>
      </p:sp>
      <p:sp>
        <p:nvSpPr>
          <p:cNvPr id="61461" name="AutoShape 2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0" y="6219825"/>
            <a:ext cx="684213" cy="6381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0868" name="77-9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247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7193" fill="hold"/>
                                        <p:tgtEl>
                                          <p:spTgt spid="120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0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57193" fill="hold"/>
                                        <p:tgtEl>
                                          <p:spTgt spid="120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68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68"/>
                </p:tgtEl>
              </p:cMediaNode>
            </p:audio>
          </p:childTnLst>
        </p:cTn>
      </p:par>
    </p:tnLst>
    <p:bldLst>
      <p:bldP spid="120835" grpId="0" animBg="1"/>
      <p:bldP spid="120836" grpId="0" animBg="1"/>
      <p:bldP spid="120837" grpId="0" animBg="1"/>
      <p:bldP spid="120838" grpId="0" animBg="1"/>
      <p:bldP spid="120839" grpId="0" animBg="1"/>
      <p:bldP spid="120840" grpId="0" animBg="1"/>
      <p:bldP spid="120841" grpId="0" animBg="1"/>
      <p:bldP spid="120842" grpId="0"/>
      <p:bldP spid="120843" grpId="0"/>
      <p:bldP spid="120844" grpId="0"/>
      <p:bldP spid="120845" grpId="0"/>
      <p:bldP spid="120846" grpId="0" animBg="1"/>
      <p:bldP spid="120847" grpId="0"/>
      <p:bldP spid="120848" grpId="0"/>
      <p:bldP spid="120849" grpId="0"/>
      <p:bldP spid="120850" grpId="0"/>
      <p:bldP spid="120851" grpId="0" animBg="1"/>
      <p:bldP spid="1208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16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Богата природа России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9144000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dirty="0" smtClean="0"/>
              <a:t>   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rgbClr val="00FF00"/>
                </a:solidFill>
              </a:rPr>
              <a:t>Основное содержание урока: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</a:t>
            </a:r>
            <a:endParaRPr lang="ru-RU" sz="20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dirty="0" smtClean="0">
                <a:effectLst/>
              </a:rPr>
              <a:t>                              </a:t>
            </a:r>
            <a:r>
              <a:rPr lang="ru-RU" b="1" i="1" dirty="0" smtClean="0">
                <a:solidFill>
                  <a:srgbClr val="000000"/>
                </a:solidFill>
                <a:effectLst/>
              </a:rPr>
              <a:t>Живая и неживая природа</a:t>
            </a: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    </a:t>
            </a:r>
            <a:r>
              <a:rPr lang="ru-RU" sz="2400" b="1" i="1" u="sng" dirty="0" smtClean="0">
                <a:solidFill>
                  <a:srgbClr val="000000"/>
                </a:solidFill>
                <a:effectLst/>
              </a:rPr>
              <a:t>Разнообразие и богатство природы России: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                 </a:t>
            </a:r>
            <a:r>
              <a:rPr lang="ru-RU" b="1" i="1" dirty="0" smtClean="0">
                <a:solidFill>
                  <a:srgbClr val="000000"/>
                </a:solidFill>
                <a:effectLst/>
              </a:rPr>
              <a:t>леса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/>
              </a:rPr>
              <a:t>               реки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/>
              </a:rPr>
              <a:t>               озёра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00"/>
                </a:solidFill>
                <a:effectLst/>
              </a:rPr>
              <a:t>               горы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  <a:effectLst/>
              </a:rPr>
              <a:t>                                       </a:t>
            </a:r>
            <a:r>
              <a:rPr lang="ru-RU" b="1" dirty="0" smtClean="0">
                <a:solidFill>
                  <a:srgbClr val="990000"/>
                </a:solidFill>
                <a:effectLst/>
              </a:rPr>
              <a:t>Практическое задание</a:t>
            </a:r>
            <a:endParaRPr lang="ru-RU" b="1" i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                                </a:t>
            </a:r>
            <a:r>
              <a:rPr lang="ru-RU" b="1" i="1" dirty="0" smtClean="0">
                <a:solidFill>
                  <a:srgbClr val="FF0066"/>
                </a:solidFill>
                <a:effectLst/>
                <a:latin typeface="Algerian" pitchFamily="82" charset="0"/>
              </a:rPr>
              <a:t>Ориентировка по карте: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/>
              </a:rPr>
              <a:t>           </a:t>
            </a:r>
            <a:r>
              <a:rPr lang="ru-RU" b="1" i="1" dirty="0" smtClean="0">
                <a:solidFill>
                  <a:srgbClr val="00FFFF"/>
                </a:solidFill>
                <a:effectLst/>
              </a:rPr>
              <a:t>Физическая карта России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FFFF"/>
                </a:solidFill>
                <a:effectLst/>
              </a:rPr>
              <a:t>                    Карта природных зон и биоресурсов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FFFF"/>
                </a:solidFill>
                <a:effectLst/>
              </a:rPr>
              <a:t>          Найди место обитания животных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FFFF"/>
                </a:solidFill>
                <a:effectLst/>
              </a:rPr>
              <a:t>Загадки о животных</a:t>
            </a:r>
          </a:p>
        </p:txBody>
      </p:sp>
      <p:pic>
        <p:nvPicPr>
          <p:cNvPr id="62468" name="Picture 6" descr="home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 descr="hand_poin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58152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8" descr="questi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12684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9" descr="icon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2988" y="55895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0" descr="глаза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619250" y="515778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2" descr="2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V="1">
            <a:off x="1763713" y="4365625"/>
            <a:ext cx="65532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3" descr="exclaimatio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22764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15" descr="exclaimatio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31416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6" descr="exclaimation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27082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Picture 18" descr="exclaimation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35734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19" descr="su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51050" y="6165850"/>
            <a:ext cx="5254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971550" y="2781300"/>
            <a:ext cx="2160588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Солнце</a:t>
            </a: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971550" y="4581525"/>
            <a:ext cx="2160588" cy="360363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камни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971550" y="3357563"/>
            <a:ext cx="2160588" cy="3603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воздух</a:t>
            </a: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971550" y="3933825"/>
            <a:ext cx="2160588" cy="3603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вода</a:t>
            </a: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5076825" y="4508500"/>
            <a:ext cx="2160588" cy="360363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микробы</a:t>
            </a:r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5148263" y="3933825"/>
            <a:ext cx="2160587" cy="360363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грибы</a:t>
            </a:r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5148263" y="3357563"/>
            <a:ext cx="2160587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растения</a:t>
            </a:r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5148263" y="2781300"/>
            <a:ext cx="2160587" cy="3603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животные</a:t>
            </a:r>
          </a:p>
        </p:txBody>
      </p:sp>
      <p:sp>
        <p:nvSpPr>
          <p:cNvPr id="63498" name="Line 15"/>
          <p:cNvSpPr>
            <a:spLocks noChangeShapeType="1"/>
          </p:cNvSpPr>
          <p:nvPr/>
        </p:nvSpPr>
        <p:spPr bwMode="auto">
          <a:xfrm>
            <a:off x="2627313" y="2133600"/>
            <a:ext cx="0" cy="3587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499" name="Line 16"/>
          <p:cNvSpPr>
            <a:spLocks noChangeShapeType="1"/>
          </p:cNvSpPr>
          <p:nvPr/>
        </p:nvSpPr>
        <p:spPr bwMode="auto">
          <a:xfrm>
            <a:off x="6372225" y="2133600"/>
            <a:ext cx="0" cy="3587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8609" name="Rectangle 17"/>
          <p:cNvSpPr>
            <a:spLocks noChangeArrowheads="1"/>
          </p:cNvSpPr>
          <p:nvPr/>
        </p:nvSpPr>
        <p:spPr bwMode="auto">
          <a:xfrm>
            <a:off x="2987675" y="6165850"/>
            <a:ext cx="2232025" cy="360363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почва</a:t>
            </a:r>
          </a:p>
        </p:txBody>
      </p:sp>
      <p:sp>
        <p:nvSpPr>
          <p:cNvPr id="238615" name="AutoShape 23"/>
          <p:cNvSpPr>
            <a:spLocks noChangeArrowheads="1"/>
          </p:cNvSpPr>
          <p:nvPr/>
        </p:nvSpPr>
        <p:spPr bwMode="auto">
          <a:xfrm>
            <a:off x="1908175" y="188913"/>
            <a:ext cx="4225925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i="1">
                <a:solidFill>
                  <a:srgbClr val="FF0000"/>
                </a:solidFill>
              </a:rPr>
              <a:t>Природа</a:t>
            </a:r>
          </a:p>
        </p:txBody>
      </p:sp>
      <p:sp>
        <p:nvSpPr>
          <p:cNvPr id="238617" name="AutoShape 25"/>
          <p:cNvSpPr>
            <a:spLocks noChangeArrowheads="1"/>
          </p:cNvSpPr>
          <p:nvPr/>
        </p:nvSpPr>
        <p:spPr bwMode="auto">
          <a:xfrm>
            <a:off x="539750" y="1700213"/>
            <a:ext cx="3240088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i="1">
                <a:solidFill>
                  <a:srgbClr val="000000"/>
                </a:solidFill>
              </a:rPr>
              <a:t>неживая</a:t>
            </a:r>
          </a:p>
        </p:txBody>
      </p:sp>
      <p:sp>
        <p:nvSpPr>
          <p:cNvPr id="238619" name="AutoShape 27"/>
          <p:cNvSpPr>
            <a:spLocks noChangeArrowheads="1"/>
          </p:cNvSpPr>
          <p:nvPr/>
        </p:nvSpPr>
        <p:spPr bwMode="auto">
          <a:xfrm>
            <a:off x="4500563" y="1700213"/>
            <a:ext cx="3313112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i="1">
                <a:solidFill>
                  <a:srgbClr val="00FF00"/>
                </a:solidFill>
              </a:rPr>
              <a:t>живая</a:t>
            </a:r>
          </a:p>
        </p:txBody>
      </p:sp>
      <p:sp>
        <p:nvSpPr>
          <p:cNvPr id="63504" name="AutoShape 29"/>
          <p:cNvSpPr>
            <a:spLocks noChangeArrowheads="1"/>
          </p:cNvSpPr>
          <p:nvPr/>
        </p:nvSpPr>
        <p:spPr bwMode="auto">
          <a:xfrm>
            <a:off x="2411413" y="1196975"/>
            <a:ext cx="9366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5" name="AutoShape 31"/>
          <p:cNvSpPr>
            <a:spLocks noChangeArrowheads="1"/>
          </p:cNvSpPr>
          <p:nvPr/>
        </p:nvSpPr>
        <p:spPr bwMode="auto">
          <a:xfrm>
            <a:off x="4859338" y="1196975"/>
            <a:ext cx="9366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6" name="AutoShape 32"/>
          <p:cNvSpPr>
            <a:spLocks noChangeArrowheads="1"/>
          </p:cNvSpPr>
          <p:nvPr/>
        </p:nvSpPr>
        <p:spPr bwMode="auto">
          <a:xfrm>
            <a:off x="971550" y="4868863"/>
            <a:ext cx="2160588" cy="1800225"/>
          </a:xfrm>
          <a:prstGeom prst="curvedRightArrow">
            <a:avLst>
              <a:gd name="adj1" fmla="val 20074"/>
              <a:gd name="adj2" fmla="val 40000"/>
              <a:gd name="adj3" fmla="val 4000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7" name="AutoShape 33"/>
          <p:cNvSpPr>
            <a:spLocks noChangeArrowheads="1"/>
          </p:cNvSpPr>
          <p:nvPr/>
        </p:nvSpPr>
        <p:spPr bwMode="auto">
          <a:xfrm>
            <a:off x="5076825" y="4797425"/>
            <a:ext cx="2232025" cy="1800225"/>
          </a:xfrm>
          <a:prstGeom prst="curvedLeftArrow">
            <a:avLst>
              <a:gd name="adj1" fmla="val 20000"/>
              <a:gd name="adj2" fmla="val 40000"/>
              <a:gd name="adj3" fmla="val 4132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8" name="AutoShape 3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3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8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Воб 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64388"/>
          </a:xfrm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FF3300"/>
                </a:solidFill>
              </a:rPr>
              <a:t>Леса России</a:t>
            </a: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468313" y="3933825"/>
            <a:ext cx="2951162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3300"/>
                </a:solidFill>
              </a:rPr>
              <a:t>44%</a:t>
            </a:r>
            <a:r>
              <a:rPr lang="ru-RU" sz="2000" b="1">
                <a:solidFill>
                  <a:srgbClr val="000000"/>
                </a:solidFill>
              </a:rPr>
              <a:t> территории России</a:t>
            </a:r>
          </a:p>
        </p:txBody>
      </p:sp>
      <p:sp>
        <p:nvSpPr>
          <p:cNvPr id="64517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8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тайга зим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0"/>
            <a:ext cx="5148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	</a:t>
            </a:r>
          </a:p>
        </p:txBody>
      </p:sp>
      <p:pic>
        <p:nvPicPr>
          <p:cNvPr id="6554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5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16" descr="тайг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876675"/>
            <a:ext cx="399573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18"/>
          <p:cNvSpPr txBox="1">
            <a:spLocks noChangeArrowheads="1"/>
          </p:cNvSpPr>
          <p:nvPr/>
        </p:nvSpPr>
        <p:spPr bwMode="auto">
          <a:xfrm>
            <a:off x="5076825" y="3716338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</a:rPr>
              <a:t>Тайга</a:t>
            </a:r>
          </a:p>
        </p:txBody>
      </p:sp>
      <p:sp>
        <p:nvSpPr>
          <p:cNvPr id="65543" name="AutoShap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5544" name="Picture 22" descr="119857450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41438"/>
            <a:ext cx="51482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8" descr="до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57700" y="3644900"/>
            <a:ext cx="4686300" cy="3213100"/>
          </a:xfrm>
          <a:noFill/>
        </p:spPr>
      </p:pic>
      <p:pic>
        <p:nvPicPr>
          <p:cNvPr id="66563" name="Picture 16" descr="волг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560763"/>
            <a:ext cx="4859338" cy="3648075"/>
          </a:xfrm>
          <a:noFill/>
        </p:spPr>
      </p:pic>
      <p:pic>
        <p:nvPicPr>
          <p:cNvPr id="66564" name="Picture 17" descr="енисе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98863" y="0"/>
            <a:ext cx="5545137" cy="3703638"/>
          </a:xfrm>
          <a:noFill/>
        </p:spPr>
      </p:pic>
      <p:pic>
        <p:nvPicPr>
          <p:cNvPr id="66565" name="Picture 19" descr="об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4859338" cy="3744913"/>
          </a:xfrm>
          <a:noFill/>
        </p:spPr>
      </p:pic>
      <p:sp>
        <p:nvSpPr>
          <p:cNvPr id="272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4857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3300"/>
                </a:solidFill>
              </a:rPr>
              <a:t>Реки России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179388" y="3068638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Обь</a:t>
            </a:r>
          </a:p>
        </p:txBody>
      </p:sp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250825" y="6278563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Волга</a:t>
            </a:r>
          </a:p>
        </p:txBody>
      </p:sp>
      <p:sp>
        <p:nvSpPr>
          <p:cNvPr id="66569" name="Text Box 10"/>
          <p:cNvSpPr txBox="1">
            <a:spLocks noChangeArrowheads="1"/>
          </p:cNvSpPr>
          <p:nvPr/>
        </p:nvSpPr>
        <p:spPr bwMode="auto">
          <a:xfrm>
            <a:off x="4787900" y="6278563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Дон</a:t>
            </a:r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5003800" y="2852738"/>
            <a:ext cx="414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Енисей</a:t>
            </a:r>
          </a:p>
        </p:txBody>
      </p:sp>
      <p:sp>
        <p:nvSpPr>
          <p:cNvPr id="66571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байка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92725" cy="3521075"/>
          </a:xfrm>
        </p:spPr>
      </p:pic>
      <p:pic>
        <p:nvPicPr>
          <p:cNvPr id="67587" name="Picture 9" descr="каспи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0"/>
            <a:ext cx="4716462" cy="3513138"/>
          </a:xfrm>
        </p:spPr>
      </p:pic>
      <p:sp>
        <p:nvSpPr>
          <p:cNvPr id="273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Озёра России</a:t>
            </a:r>
          </a:p>
        </p:txBody>
      </p:sp>
      <p:pic>
        <p:nvPicPr>
          <p:cNvPr id="67589" name="Picture 10" descr="ладож самое бол европ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29000"/>
            <a:ext cx="4427538" cy="3429000"/>
          </a:xfrm>
        </p:spPr>
      </p:pic>
      <p:pic>
        <p:nvPicPr>
          <p:cNvPr id="67590" name="Picture 13" descr="84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427538" y="3417888"/>
            <a:ext cx="4716462" cy="3440112"/>
          </a:xfrm>
        </p:spPr>
      </p:pic>
      <p:sp>
        <p:nvSpPr>
          <p:cNvPr id="67591" name="Text Box 14"/>
          <p:cNvSpPr txBox="1">
            <a:spLocks noChangeArrowheads="1"/>
          </p:cNvSpPr>
          <p:nvPr/>
        </p:nvSpPr>
        <p:spPr bwMode="auto">
          <a:xfrm>
            <a:off x="539750" y="2708275"/>
            <a:ext cx="406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Байкал</a:t>
            </a:r>
          </a:p>
        </p:txBody>
      </p:sp>
      <p:sp>
        <p:nvSpPr>
          <p:cNvPr id="67592" name="Text Box 15"/>
          <p:cNvSpPr txBox="1">
            <a:spLocks noChangeArrowheads="1"/>
          </p:cNvSpPr>
          <p:nvPr/>
        </p:nvSpPr>
        <p:spPr bwMode="auto">
          <a:xfrm>
            <a:off x="5292725" y="2781300"/>
            <a:ext cx="406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Каспийское море</a:t>
            </a:r>
          </a:p>
        </p:txBody>
      </p:sp>
      <p:sp>
        <p:nvSpPr>
          <p:cNvPr id="67593" name="Text Box 16"/>
          <p:cNvSpPr txBox="1">
            <a:spLocks noChangeArrowheads="1"/>
          </p:cNvSpPr>
          <p:nvPr/>
        </p:nvSpPr>
        <p:spPr bwMode="auto">
          <a:xfrm>
            <a:off x="323850" y="6278563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Ладожское</a:t>
            </a:r>
          </a:p>
        </p:txBody>
      </p:sp>
      <p:sp>
        <p:nvSpPr>
          <p:cNvPr id="67594" name="Text Box 17"/>
          <p:cNvSpPr txBox="1">
            <a:spLocks noChangeArrowheads="1"/>
          </p:cNvSpPr>
          <p:nvPr/>
        </p:nvSpPr>
        <p:spPr bwMode="auto">
          <a:xfrm>
            <a:off x="4787900" y="6278563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Онежское</a:t>
            </a:r>
          </a:p>
        </p:txBody>
      </p:sp>
      <p:sp>
        <p:nvSpPr>
          <p:cNvPr id="67595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72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Вставь слова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748712" cy="602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   Наша страна называется ________. В нашей стране есть холодные моря   _________          ,              теплые моря _________, большие реки _________        . Наша страна очень________  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   Главный город нашей страны ________. Мы знаем и другие города нашей Родины ________                    .                                         .Мы живем в _______.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    В нашем городе (селе, поселке) протекает река ______                .В нашем городе (селе, поселке) много интересного: ___________                      Гостям мы показываем __________                      . Мы приглашаем вас к нам в ________ .</a:t>
            </a:r>
          </a:p>
        </p:txBody>
      </p:sp>
      <p:sp>
        <p:nvSpPr>
          <p:cNvPr id="92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5003800" y="765175"/>
            <a:ext cx="2808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5435600" y="1268413"/>
            <a:ext cx="3960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Белое,Баренцево</a:t>
            </a:r>
            <a:endParaRPr lang="ru-R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3132138" y="1628775"/>
            <a:ext cx="2808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Чёрное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179388" y="2133600"/>
            <a:ext cx="33131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Волга,Обь,Енисей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877050" y="2060575"/>
            <a:ext cx="2808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большая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5867400" y="2636838"/>
            <a:ext cx="28082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Москва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7019925" y="3500438"/>
            <a:ext cx="24463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Белгороде.</a:t>
            </a:r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539750" y="4365625"/>
            <a:ext cx="32400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Северский Донец</a:t>
            </a:r>
          </a:p>
        </p:txBody>
      </p:sp>
      <p:sp>
        <p:nvSpPr>
          <p:cNvPr id="192527" name="Rectangle 15"/>
          <p:cNvSpPr>
            <a:spLocks noChangeArrowheads="1"/>
          </p:cNvSpPr>
          <p:nvPr/>
        </p:nvSpPr>
        <p:spPr bwMode="auto">
          <a:xfrm>
            <a:off x="3995738" y="4868863"/>
            <a:ext cx="5616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Диарама,Театр,памятники,соборы.</a:t>
            </a:r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4643438" y="5229225"/>
            <a:ext cx="4500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достопримечательности</a:t>
            </a:r>
          </a:p>
        </p:txBody>
      </p:sp>
      <p:sp>
        <p:nvSpPr>
          <p:cNvPr id="192529" name="Rectangle 17"/>
          <p:cNvSpPr>
            <a:spLocks noChangeArrowheads="1"/>
          </p:cNvSpPr>
          <p:nvPr/>
        </p:nvSpPr>
        <p:spPr bwMode="auto">
          <a:xfrm>
            <a:off x="5508625" y="5661025"/>
            <a:ext cx="2808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гости</a:t>
            </a:r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684213" y="3500438"/>
            <a:ext cx="42497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Санкт-Петербург,Курск</a:t>
            </a:r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7164388" y="3068638"/>
            <a:ext cx="1979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Воронеж,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1" descr="ключ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3429000"/>
            <a:ext cx="4859337" cy="3429000"/>
          </a:xfrm>
        </p:spPr>
      </p:pic>
      <p:pic>
        <p:nvPicPr>
          <p:cNvPr id="68611" name="Picture 10" descr="казбе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0"/>
            <a:ext cx="4500562" cy="3427413"/>
          </a:xfrm>
        </p:spPr>
      </p:pic>
      <p:pic>
        <p:nvPicPr>
          <p:cNvPr id="68612" name="Picture 9" descr="эльбрус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643438" cy="3482975"/>
          </a:xfrm>
        </p:spPr>
      </p:pic>
      <p:sp>
        <p:nvSpPr>
          <p:cNvPr id="274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Горы</a:t>
            </a:r>
          </a:p>
        </p:txBody>
      </p:sp>
      <p:pic>
        <p:nvPicPr>
          <p:cNvPr id="68614" name="Picture 12" descr="урал гор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700338" y="3643313"/>
            <a:ext cx="1641475" cy="2185987"/>
          </a:xfrm>
        </p:spPr>
      </p:pic>
      <p:pic>
        <p:nvPicPr>
          <p:cNvPr id="68615" name="Picture 13" descr="алта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46463"/>
            <a:ext cx="464343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Text Box 14"/>
          <p:cNvSpPr txBox="1">
            <a:spLocks noChangeArrowheads="1"/>
          </p:cNvSpPr>
          <p:nvPr/>
        </p:nvSpPr>
        <p:spPr bwMode="auto">
          <a:xfrm>
            <a:off x="0" y="0"/>
            <a:ext cx="406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Эльбрус  </a:t>
            </a:r>
            <a:r>
              <a:rPr lang="ru-RU" sz="2000" b="1"/>
              <a:t>5642 м</a:t>
            </a:r>
          </a:p>
        </p:txBody>
      </p:sp>
      <p:sp>
        <p:nvSpPr>
          <p:cNvPr id="68617" name="Text Box 15"/>
          <p:cNvSpPr txBox="1">
            <a:spLocks noChangeArrowheads="1"/>
          </p:cNvSpPr>
          <p:nvPr/>
        </p:nvSpPr>
        <p:spPr bwMode="auto">
          <a:xfrm>
            <a:off x="5076825" y="0"/>
            <a:ext cx="406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Казбек  </a:t>
            </a:r>
            <a:r>
              <a:rPr lang="ru-RU" sz="2000" b="1"/>
              <a:t>5033 м</a:t>
            </a:r>
          </a:p>
        </p:txBody>
      </p:sp>
      <p:sp>
        <p:nvSpPr>
          <p:cNvPr id="68618" name="Text Box 16"/>
          <p:cNvSpPr txBox="1">
            <a:spLocks noChangeArrowheads="1"/>
          </p:cNvSpPr>
          <p:nvPr/>
        </p:nvSpPr>
        <p:spPr bwMode="auto">
          <a:xfrm>
            <a:off x="0" y="5668963"/>
            <a:ext cx="45354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</a:rPr>
              <a:t>Алтайские горы</a:t>
            </a:r>
          </a:p>
          <a:p>
            <a:pPr algn="ctr">
              <a:spcBef>
                <a:spcPct val="50000"/>
              </a:spcBef>
            </a:pPr>
            <a:r>
              <a:rPr lang="ru-RU" sz="2800" b="1" i="1"/>
              <a:t>Белуха</a:t>
            </a:r>
            <a:r>
              <a:rPr lang="ru-RU" sz="3200" b="1" i="1"/>
              <a:t> </a:t>
            </a:r>
            <a:r>
              <a:rPr lang="ru-RU" sz="2000" b="1"/>
              <a:t>4506 м</a:t>
            </a:r>
          </a:p>
        </p:txBody>
      </p:sp>
      <p:sp>
        <p:nvSpPr>
          <p:cNvPr id="68619" name="Text Box 18"/>
          <p:cNvSpPr txBox="1">
            <a:spLocks noChangeArrowheads="1"/>
          </p:cNvSpPr>
          <p:nvPr/>
        </p:nvSpPr>
        <p:spPr bwMode="auto">
          <a:xfrm>
            <a:off x="5076825" y="6034088"/>
            <a:ext cx="40671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Ключевская сопка  </a:t>
            </a:r>
            <a:r>
              <a:rPr lang="ru-RU" sz="2000" b="1"/>
              <a:t>4750 м</a:t>
            </a:r>
          </a:p>
        </p:txBody>
      </p:sp>
      <p:sp>
        <p:nvSpPr>
          <p:cNvPr id="68620" name="Text Box 19"/>
          <p:cNvSpPr txBox="1">
            <a:spLocks noChangeArrowheads="1"/>
          </p:cNvSpPr>
          <p:nvPr/>
        </p:nvSpPr>
        <p:spPr bwMode="auto">
          <a:xfrm>
            <a:off x="2627313" y="2565400"/>
            <a:ext cx="4067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FFFF00"/>
                </a:solidFill>
              </a:rPr>
              <a:t>Кавказские горы</a:t>
            </a:r>
            <a:endParaRPr lang="ru-RU" sz="2000" b="1">
              <a:solidFill>
                <a:srgbClr val="FFFF00"/>
              </a:solidFill>
            </a:endParaRPr>
          </a:p>
        </p:txBody>
      </p:sp>
      <p:sp>
        <p:nvSpPr>
          <p:cNvPr id="68621" name="AutoShap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963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0" y="549275"/>
            <a:ext cx="971550" cy="2592388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0" y="5084763"/>
            <a:ext cx="3348038" cy="1773237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title"/>
          </p:nvPr>
        </p:nvSpPr>
        <p:spPr>
          <a:xfrm>
            <a:off x="3348038" y="6092825"/>
            <a:ext cx="936625" cy="765175"/>
          </a:xfrm>
          <a:solidFill>
            <a:srgbClr val="FFCCFF"/>
          </a:solidFill>
          <a:ln>
            <a:solidFill>
              <a:srgbClr val="FF99FF"/>
            </a:solidFill>
          </a:ln>
        </p:spPr>
        <p:txBody>
          <a:bodyPr anchorCtr="0"/>
          <a:lstStyle/>
          <a:p>
            <a:pPr eaLnBrk="1" hangingPunct="1">
              <a:defRPr/>
            </a:pPr>
            <a:endParaRPr lang="ru-RU" b="1" i="1" smtClean="0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место обитания животных</a:t>
            </a: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57385" name="Picture 9" descr="djate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76250"/>
            <a:ext cx="492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6" name="Picture 10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25538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7" name="Picture 11" descr="sova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700213"/>
            <a:ext cx="5746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9" name="Picture 13" descr="заяц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349500"/>
            <a:ext cx="704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0" name="Picture 4" descr="BD0734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57238" y="333375"/>
            <a:ext cx="5635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1" name="Picture 15" descr="лос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44575" y="2133600"/>
            <a:ext cx="5032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Документы\Мои рисунки\Животные\олень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973138" y="3213100"/>
            <a:ext cx="584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3" name="Picture 17" descr="djate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28675" y="4508500"/>
            <a:ext cx="492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4" name="Picture 4" descr="BD0734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84763"/>
            <a:ext cx="5635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5" name="Picture 19" descr="484bc7c8a09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4213" y="5157788"/>
            <a:ext cx="6191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6" name="Picture 20" descr="бе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61658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7" name="Picture 21" descr="4cbb49e8a0d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1913" y="5157788"/>
            <a:ext cx="509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8" name="Picture 22" descr="лос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6237288"/>
            <a:ext cx="5048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E:\Документы\Мои рисунки\Животные\олень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8175" y="5157788"/>
            <a:ext cx="584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00" name="Picture 24" descr="Srednej_polosy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627313" y="5300663"/>
            <a:ext cx="611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01" name="Picture 25" descr="волк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92275" y="6165850"/>
            <a:ext cx="5032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402" name="Oval 26" descr="kaban_3"/>
          <p:cNvSpPr>
            <a:spLocks noChangeArrowheads="1"/>
          </p:cNvSpPr>
          <p:nvPr/>
        </p:nvSpPr>
        <p:spPr bwMode="auto">
          <a:xfrm>
            <a:off x="2411413" y="6092825"/>
            <a:ext cx="539750" cy="458788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127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7403" name="Picture 27" descr="морж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08400" y="6165850"/>
            <a:ext cx="503238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04" name="Picture 28" descr="песец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59113" y="6424613"/>
            <a:ext cx="6477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2" name="Picture 29" descr="484bc7c8a09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467850" y="5084763"/>
            <a:ext cx="6191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07" name="Picture 31" descr="лос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96413" y="3213100"/>
            <a:ext cx="4318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08" name="Picture 4" descr="BD0734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4975" y="2060575"/>
            <a:ext cx="56356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09" name="Picture 4" descr="BD0734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96413" y="260350"/>
            <a:ext cx="5635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0" name="Picture 34" descr="sova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24975" y="0"/>
            <a:ext cx="574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1" name="Picture 35" descr="бе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24975" y="13414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2" name="Picture 36" descr="бе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1238" y="15573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3" name="Picture 37" descr="484bc7c8a09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-828675" y="1341438"/>
            <a:ext cx="6191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414" name="Picture 38" descr="484bc7c8a09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901238" y="3573463"/>
            <a:ext cx="6191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91" name="AutoShape 4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459788" y="6237288"/>
            <a:ext cx="684212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18519E-6 L 0.41736 -0.20996 " pathEditMode="relative" ptsTypes="AA">
                                      <p:cBhvr>
                                        <p:cTn id="6" dur="2000" fill="hold"/>
                                        <p:tgtEl>
                                          <p:spTgt spid="357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3151 0.08403 " pathEditMode="relative" ptsTypes="AA">
                                      <p:cBhvr>
                                        <p:cTn id="8" dur="2000" fill="hold"/>
                                        <p:tgtEl>
                                          <p:spTgt spid="35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6 0.22037 L -0.35677 0.17847 " pathEditMode="relative" ptsTypes="AA">
                                      <p:cBhvr>
                                        <p:cTn id="10" dur="2000" fill="hold"/>
                                        <p:tgtEl>
                                          <p:spTgt spid="35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0.40955 -0.07361 " pathEditMode="relative" ptsTypes="AA">
                                      <p:cBhvr>
                                        <p:cTn id="12" dur="2000" fill="hold"/>
                                        <p:tgtEl>
                                          <p:spTgt spid="35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L 0.36234 -0.65093 " pathEditMode="relative" ptsTypes="AA">
                                      <p:cBhvr>
                                        <p:cTn id="15" dur="2000" fill="hold"/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8.14815E-6 L -0.35433 0.06297 " pathEditMode="relative" ptsTypes="AA">
                                      <p:cBhvr>
                                        <p:cTn id="17" dur="2000" fill="hold"/>
                                        <p:tgtEl>
                                          <p:spTgt spid="35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L -0.55902 -0.06296 " pathEditMode="relative" ptsTypes="AA">
                                      <p:cBhvr>
                                        <p:cTn id="19" dur="2000" fill="hold"/>
                                        <p:tgtEl>
                                          <p:spTgt spid="35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0.44878 0.07362 " pathEditMode="relative" ptsTypes="AA">
                                      <p:cBhvr>
                                        <p:cTn id="22" dur="20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316 -0.36736 " pathEditMode="relative" ptsTypes="AA">
                                      <p:cBhvr>
                                        <p:cTn id="25" dur="2000" fill="hold"/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10226 -0.25185 " pathEditMode="relative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66145 0.14699 " pathEditMode="relative" ptsTypes="AA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519E-6 L 0.21267 0.01064 " pathEditMode="relative" ptsTypes="AA">
                                      <p:cBhvr>
                                        <p:cTn id="32" dur="2000" fill="hold"/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11823 -0.49352 " pathEditMode="relative" ptsTypes="AA">
                                      <p:cBhvr>
                                        <p:cTn id="34" dur="20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67362E-19 L -0.54323 0.03148 " pathEditMode="relative" ptsTypes="AA">
                                      <p:cBhvr>
                                        <p:cTn id="36" dur="2000" fill="hold"/>
                                        <p:tgtEl>
                                          <p:spTgt spid="357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42917 -0.43033 " pathEditMode="relative" ptsTypes="AA">
                                      <p:cBhvr>
                                        <p:cTn id="39" dur="20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33333E-6 L -0.19687 0.14699 " pathEditMode="relative" ptsTypes="AA">
                                      <p:cBhvr>
                                        <p:cTn id="41" dur="2000" fill="hold"/>
                                        <p:tgtEl>
                                          <p:spTgt spid="35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63004 0.17847 " pathEditMode="relative" ptsTypes="AA">
                                      <p:cBhvr>
                                        <p:cTn id="43" dur="2000" fill="hold"/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33333E-6 L -0.30711 0.01064 " pathEditMode="relative" ptsTypes="AA">
                                      <p:cBhvr>
                                        <p:cTn id="45" dur="2000" fill="hold"/>
                                        <p:tgtEl>
                                          <p:spTgt spid="357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18906 -0.39885 " pathEditMode="relative" ptsTypes="AA">
                                      <p:cBhvr>
                                        <p:cTn id="48" dur="2000" fill="hold"/>
                                        <p:tgtEl>
                                          <p:spTgt spid="357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2604 -0.48287 " pathEditMode="relative" ptsTypes="AA">
                                      <p:cBhvr>
                                        <p:cTn id="51" dur="20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3472E-18 L -0.00781 -0.41991 " pathEditMode="relative" ptsTypes="AA">
                                      <p:cBhvr>
                                        <p:cTn id="54" dur="2000" fill="hold"/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81481E-6 L 0.08662 -0.68264 " pathEditMode="relative" ptsTypes="AA">
                                      <p:cBhvr>
                                        <p:cTn id="57" dur="2000" fill="hold"/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96296E-6 L -0.02379 -0.67847 " pathEditMode="relative" ptsTypes="AA">
                                      <p:cBhvr>
                                        <p:cTn id="60" dur="2000" fill="hold"/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14184 0.18889 " pathEditMode="relative" ptsTypes="AA">
                                      <p:cBhvr>
                                        <p:cTn id="63" dur="2000" fill="hold"/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69306 -0.14699 " pathEditMode="relative" ptsTypes="AA">
                                      <p:cBhvr>
                                        <p:cTn id="65" dur="2000" fill="hold"/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046 L 0.2717 0.450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L 0.16528 0.02107 " pathEditMode="relative" ptsTypes="AA">
                                      <p:cBhvr>
                                        <p:cTn id="71" dur="2000" fill="hold"/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41737 0.38449 " pathEditMode="relative" ptsTypes="AA">
                                      <p:cBhvr>
                                        <p:cTn id="74" dur="2000" fill="hold"/>
                                        <p:tgtEl>
                                          <p:spTgt spid="35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92593E-6 L 0.36215 0.04214 " pathEditMode="relative" ptsTypes="AA">
                                      <p:cBhvr>
                                        <p:cTn id="76" dur="2000" fill="hold"/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02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Узнай по описанию</a:t>
            </a:r>
          </a:p>
        </p:txBody>
      </p:sp>
      <p:sp>
        <p:nvSpPr>
          <p:cNvPr id="3051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981075"/>
            <a:ext cx="4968875" cy="5688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  </a:t>
            </a:r>
            <a:r>
              <a:rPr lang="ru-RU" sz="2000" smtClean="0">
                <a:solidFill>
                  <a:srgbClr val="FFFF00"/>
                </a:solidFill>
              </a:rPr>
              <a:t>Эта птица живет в глухих сосновых лесах и болотах, зимой спит в сугробах. Тишина. И вдруг у самых твоих ног вырывается из-под снега стая птиц и громким хлопаньем крыльев будит сонный зимний лес. Любимая пища этих птиц – земляника, малина, клюква. Готовясь к зиме, они набивают зобы маленькими круглыми камешками. Это  помогает птицам перемалывать жесткую сосновую хвою, которой они питаются зимой. Эти птицы очень чувствительны к перемене погоды. Предчувствуя дождь, они перестают петь.</a:t>
            </a:r>
          </a:p>
          <a:p>
            <a:pPr eaLnBrk="1" hangingPunct="1">
              <a:defRPr/>
            </a:pPr>
            <a:endParaRPr lang="ru-RU" sz="2000" smtClean="0">
              <a:solidFill>
                <a:srgbClr val="FFFF00"/>
              </a:solidFill>
            </a:endParaRPr>
          </a:p>
        </p:txBody>
      </p:sp>
      <p:pic>
        <p:nvPicPr>
          <p:cNvPr id="71684" name="Picture 11" descr="SEAGULL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8891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2" descr="SEAGULL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5949950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5" descr="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83169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AutoShape 1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281738"/>
            <a:ext cx="684212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8" name="AutoShap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5170" name="Rectangle 1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305171" name="Picture 19" descr="525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363" y="1052513"/>
            <a:ext cx="39973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72" name="Picture 20" descr="glu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7400" y="3933825"/>
            <a:ext cx="23352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Узнай по описанию</a:t>
            </a: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7879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 </a:t>
            </a:r>
            <a:r>
              <a:rPr lang="ru-RU" sz="2400" smtClean="0">
                <a:solidFill>
                  <a:srgbClr val="FFFF00"/>
                </a:solidFill>
              </a:rPr>
              <a:t>Этот зверек хорошо знаком всем. С давних пор на него охотились, чтобы из его шкурки делать шапки и воротники. Зверек очень осторожный, пугливый и трусливый. Чуть заслышит какой-то шум – прячется.  Шерсть  у него очень красивая   – блестящая, пушистая -  и очень теплая. И мордочка у этого зверька очень симпатичная: ушки торчком, глазки как бусинки, бархатный носик пуговкой.</a:t>
            </a:r>
          </a:p>
        </p:txBody>
      </p:sp>
      <p:pic>
        <p:nvPicPr>
          <p:cNvPr id="72708" name="Picture 8" descr="12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66246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941888"/>
            <a:ext cx="1433513" cy="1728787"/>
          </a:xfrm>
        </p:spPr>
      </p:pic>
      <p:pic>
        <p:nvPicPr>
          <p:cNvPr id="308235" name="Picture 11" descr="тайгаСибир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341438"/>
            <a:ext cx="25749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9788" y="6281738"/>
            <a:ext cx="684212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2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31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Узнай по описанию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518477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  </a:t>
            </a:r>
            <a:r>
              <a:rPr lang="ru-RU" sz="2000" smtClean="0">
                <a:solidFill>
                  <a:srgbClr val="FFFF00"/>
                </a:solidFill>
              </a:rPr>
              <a:t>Можно сказать, что это – кошка, хотя сходство  с ней у  этого животного  совсем небольшое. У кошки тело вытянутое и ноги короткие, а у этого зверя тело укороченное, а ноги длинные. Кошка не может долго быстро бежать, а этот зверь бегает быстро даже по рыхлому снегу – ему помогают перепонки на лапах. И все-таки она – кошка, потому что прекрасно лазает по деревьям, видит в темноте, умеет бесшумно подкрадываться к добыче и часами терпеливо сидеть в засаде.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FF00"/>
                </a:solidFill>
              </a:rPr>
              <a:t>       Есть еще одна особенность у этого зверя – на конце каждого уха по кисточке. Вот такая симпатичная, но очень опасная кошка.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>
              <a:solidFill>
                <a:srgbClr val="FFFF00"/>
              </a:solidFill>
            </a:endParaRPr>
          </a:p>
        </p:txBody>
      </p:sp>
      <p:pic>
        <p:nvPicPr>
          <p:cNvPr id="3102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24525" y="1341438"/>
            <a:ext cx="2643188" cy="3384550"/>
          </a:xfrm>
        </p:spPr>
      </p:pic>
      <p:pic>
        <p:nvPicPr>
          <p:cNvPr id="310280" name="Picture 8" descr="Srednej_polo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868863"/>
            <a:ext cx="25923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11" descr="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908050"/>
            <a:ext cx="90011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карт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01" t="8725" r="14238" b="6273"/>
          <a:stretch>
            <a:fillRect/>
          </a:stretch>
        </p:blipFill>
        <p:spPr bwMode="auto">
          <a:xfrm>
            <a:off x="0" y="2339975"/>
            <a:ext cx="91440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273925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     Мы – россияне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351837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               </a:t>
            </a:r>
            <a:r>
              <a:rPr lang="ru-RU" sz="2400" b="1" dirty="0" smtClean="0">
                <a:solidFill>
                  <a:srgbClr val="008000"/>
                </a:solidFill>
              </a:rPr>
              <a:t>Основное содержание урока:</a:t>
            </a:r>
            <a:endParaRPr lang="ru-RU" sz="2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Россия – страна многонациональная.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/>
                </a:solidFill>
                <a:effectLst/>
              </a:rPr>
              <a:t>                   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карта народов России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                           численность народов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FF"/>
                </a:solidFill>
                <a:effectLst/>
              </a:rPr>
              <a:t>              </a:t>
            </a:r>
            <a:endParaRPr lang="ru-RU" sz="2400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/>
              </a:rPr>
              <a:t>Особенности народа:</a:t>
            </a:r>
            <a:r>
              <a:rPr lang="ru-RU" sz="2400" b="1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/>
              </a:rPr>
              <a:t>                        национальные костюмы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/>
              </a:rPr>
              <a:t>                       жилище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/>
              </a:rPr>
              <a:t>                       обычаи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/>
              </a:rPr>
              <a:t>                       занятия</a:t>
            </a:r>
          </a:p>
        </p:txBody>
      </p:sp>
      <p:pic>
        <p:nvPicPr>
          <p:cNvPr id="7475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13652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10858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19" descr="3af59c3bd4201007a32944c22321ef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0"/>
            <a:ext cx="2195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2" descr="blue_do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21336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23" descr="blue_dow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263683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24" descr="blue_dow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357346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25" descr="blue_dow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22116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26" descr="blue_dow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50133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27" descr="blue_dow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57340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28" descr="264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59563" y="4292600"/>
            <a:ext cx="2197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29" descr="home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Карта народов России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578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Rectangl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1798638"/>
            <a:ext cx="1670051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Rectangl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298700"/>
            <a:ext cx="16081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Rectangl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9350" y="3206750"/>
            <a:ext cx="1500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Rectangl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5500" y="3627438"/>
            <a:ext cx="1474788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Rectangle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91013" y="3981450"/>
            <a:ext cx="14335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Rectangle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4300" y="4267200"/>
            <a:ext cx="1419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Rectangle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541838"/>
            <a:ext cx="142081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Rectangle 1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0563" y="4833938"/>
            <a:ext cx="120808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Rectangle 1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21613" y="5254625"/>
            <a:ext cx="11699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Rectangle 6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84325" y="2779713"/>
            <a:ext cx="142716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Самые многочисленные </a:t>
            </a:r>
          </a:p>
          <a:p>
            <a:pPr>
              <a:defRPr/>
            </a:pPr>
            <a:r>
              <a:rPr lang="ru-RU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народы России( в тыс.чел.)</a:t>
            </a:r>
          </a:p>
        </p:txBody>
      </p:sp>
      <p:sp>
        <p:nvSpPr>
          <p:cNvPr id="76813" name="AutoShape 1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0" y="6453188"/>
            <a:ext cx="468313" cy="4048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0466e47ccb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137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Как назвать по-другому?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843213" y="3068638"/>
            <a:ext cx="3276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Россия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611188" y="5084763"/>
            <a:ext cx="2514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Родина</a:t>
            </a: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1187450" y="1268413"/>
            <a:ext cx="2362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Отчизна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5364163" y="5157788"/>
            <a:ext cx="29718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Отечество</a:t>
            </a:r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6156325" y="3644900"/>
            <a:ext cx="5762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 flipH="1">
            <a:off x="1763713" y="3573463"/>
            <a:ext cx="10080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 flipH="1" flipV="1">
            <a:off x="3419475" y="2276475"/>
            <a:ext cx="10080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20"/>
          <p:cNvSpPr>
            <a:spLocks noChangeShapeType="1"/>
          </p:cNvSpPr>
          <p:nvPr/>
        </p:nvSpPr>
        <p:spPr bwMode="auto">
          <a:xfrm flipV="1">
            <a:off x="4859338" y="2133600"/>
            <a:ext cx="7191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6" name="WordArt 22"/>
          <p:cNvSpPr>
            <a:spLocks noChangeArrowheads="1" noChangeShapeType="1" noTextEdit="1"/>
          </p:cNvSpPr>
          <p:nvPr/>
        </p:nvSpPr>
        <p:spPr bwMode="auto">
          <a:xfrm>
            <a:off x="5651500" y="1268413"/>
            <a:ext cx="201612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Русь</a:t>
            </a:r>
          </a:p>
        </p:txBody>
      </p:sp>
      <p:sp>
        <p:nvSpPr>
          <p:cNvPr id="10253" name="AutoShap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36871" grpId="0" animBg="1"/>
      <p:bldP spid="3688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86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341438"/>
            <a:ext cx="26574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31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Национальные костюмы</a:t>
            </a:r>
          </a:p>
        </p:txBody>
      </p:sp>
      <p:pic>
        <p:nvPicPr>
          <p:cNvPr id="24987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96975"/>
            <a:ext cx="32956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76" name="Text Box 20"/>
          <p:cNvSpPr txBox="1">
            <a:spLocks noChangeArrowheads="1"/>
          </p:cNvSpPr>
          <p:nvPr/>
        </p:nvSpPr>
        <p:spPr bwMode="auto">
          <a:xfrm>
            <a:off x="5364163" y="6165850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</a:t>
            </a:r>
            <a:r>
              <a:rPr lang="ru-RU" sz="2400" b="1">
                <a:solidFill>
                  <a:srgbClr val="FFFF00"/>
                </a:solidFill>
              </a:rPr>
              <a:t>белорусский</a:t>
            </a:r>
          </a:p>
        </p:txBody>
      </p:sp>
      <p:sp>
        <p:nvSpPr>
          <p:cNvPr id="249879" name="Text Box 23"/>
          <p:cNvSpPr txBox="1">
            <a:spLocks noChangeArrowheads="1"/>
          </p:cNvSpPr>
          <p:nvPr/>
        </p:nvSpPr>
        <p:spPr bwMode="auto">
          <a:xfrm>
            <a:off x="684213" y="5805488"/>
            <a:ext cx="34623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</a:t>
            </a:r>
            <a:r>
              <a:rPr lang="ru-RU" sz="4800"/>
              <a:t> </a:t>
            </a:r>
            <a:r>
              <a:rPr lang="ru-RU" sz="2400" b="1"/>
              <a:t> </a:t>
            </a:r>
            <a:r>
              <a:rPr lang="ru-RU" sz="2400" b="1">
                <a:solidFill>
                  <a:srgbClr val="FFFF00"/>
                </a:solidFill>
              </a:rPr>
              <a:t>украинский</a:t>
            </a:r>
          </a:p>
        </p:txBody>
      </p:sp>
      <p:pic>
        <p:nvPicPr>
          <p:cNvPr id="249880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125538"/>
            <a:ext cx="29321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81" name="Text Box 25"/>
          <p:cNvSpPr txBox="1">
            <a:spLocks noChangeArrowheads="1"/>
          </p:cNvSpPr>
          <p:nvPr/>
        </p:nvSpPr>
        <p:spPr bwMode="auto">
          <a:xfrm>
            <a:off x="827088" y="6237288"/>
            <a:ext cx="317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башкирский</a:t>
            </a:r>
          </a:p>
        </p:txBody>
      </p:sp>
      <p:pic>
        <p:nvPicPr>
          <p:cNvPr id="249883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412875"/>
            <a:ext cx="25923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85" name="Text Box 29"/>
          <p:cNvSpPr txBox="1">
            <a:spLocks noChangeArrowheads="1"/>
          </p:cNvSpPr>
          <p:nvPr/>
        </p:nvSpPr>
        <p:spPr bwMode="auto">
          <a:xfrm>
            <a:off x="5508625" y="6165850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татарский</a:t>
            </a:r>
          </a:p>
        </p:txBody>
      </p:sp>
      <p:pic>
        <p:nvPicPr>
          <p:cNvPr id="249891" name="Picture 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1484313"/>
            <a:ext cx="3533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92" name="Text Box 36"/>
          <p:cNvSpPr txBox="1">
            <a:spLocks noChangeArrowheads="1"/>
          </p:cNvSpPr>
          <p:nvPr/>
        </p:nvSpPr>
        <p:spPr bwMode="auto">
          <a:xfrm>
            <a:off x="1476375" y="537368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ненецкий</a:t>
            </a:r>
          </a:p>
        </p:txBody>
      </p:sp>
      <p:pic>
        <p:nvPicPr>
          <p:cNvPr id="249893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981075"/>
            <a:ext cx="34194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94" name="Text Box 38"/>
          <p:cNvSpPr txBox="1">
            <a:spLocks noChangeArrowheads="1"/>
          </p:cNvSpPr>
          <p:nvPr/>
        </p:nvSpPr>
        <p:spPr bwMode="auto">
          <a:xfrm>
            <a:off x="5435600" y="623728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эвенский</a:t>
            </a:r>
          </a:p>
        </p:txBody>
      </p:sp>
      <p:sp>
        <p:nvSpPr>
          <p:cNvPr id="77839" name="AutoShape 3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4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24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4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4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4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249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6" grpId="0"/>
      <p:bldP spid="249876" grpId="1"/>
      <p:bldP spid="249879" grpId="0"/>
      <p:bldP spid="249879" grpId="1"/>
      <p:bldP spid="249881" grpId="0" build="allAtOnce"/>
      <p:bldP spid="249881" grpId="1" build="allAtOnce"/>
      <p:bldP spid="249885" grpId="0" build="allAtOnce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3850" y="49418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чум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Национальные жилища</a:t>
            </a:r>
          </a:p>
        </p:txBody>
      </p:sp>
      <p:pic>
        <p:nvPicPr>
          <p:cNvPr id="31755" name="Picture 11" descr="чу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268413"/>
            <a:ext cx="5688012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яран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24844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яран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157788"/>
            <a:ext cx="19240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чум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013325"/>
            <a:ext cx="13827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чу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5084763"/>
            <a:ext cx="19923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219700" y="5445125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яранга</a:t>
            </a:r>
          </a:p>
        </p:txBody>
      </p:sp>
      <p:pic>
        <p:nvPicPr>
          <p:cNvPr id="31763" name="Picture 19" descr="юр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0"/>
            <a:ext cx="798036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казах юрт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478213"/>
            <a:ext cx="4500562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539750" y="537368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юрта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555875" y="5670550"/>
            <a:ext cx="230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Внутреннее убранство юрты</a:t>
            </a:r>
          </a:p>
        </p:txBody>
      </p:sp>
      <p:sp>
        <p:nvSpPr>
          <p:cNvPr id="78862" name="AutoShap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62" grpId="0"/>
      <p:bldP spid="31762" grpId="1"/>
      <p:bldP spid="31765" grpId="0"/>
      <p:bldP spid="3176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Обычаи</a:t>
            </a:r>
          </a:p>
        </p:txBody>
      </p:sp>
      <p:pic>
        <p:nvPicPr>
          <p:cNvPr id="79875" name="Picture 6" descr="эвенкийский празник-День оленевод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2457450" cy="2735262"/>
          </a:xfrm>
          <a:noFill/>
        </p:spPr>
      </p:pic>
      <p:sp>
        <p:nvSpPr>
          <p:cNvPr id="79876" name="Text Box 7"/>
          <p:cNvSpPr txBox="1">
            <a:spLocks noChangeArrowheads="1"/>
          </p:cNvSpPr>
          <p:nvPr/>
        </p:nvSpPr>
        <p:spPr bwMode="auto">
          <a:xfrm>
            <a:off x="0" y="2997200"/>
            <a:ext cx="39243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Эвенский праздник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«День оленевода»</a:t>
            </a:r>
          </a:p>
        </p:txBody>
      </p:sp>
      <p:pic>
        <p:nvPicPr>
          <p:cNvPr id="79877" name="Picture 8" descr="Якутский шам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88913"/>
            <a:ext cx="256381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6300788" y="3068638"/>
            <a:ext cx="269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Якутский шаман</a:t>
            </a:r>
          </a:p>
        </p:txBody>
      </p:sp>
      <p:pic>
        <p:nvPicPr>
          <p:cNvPr id="79879" name="Picture 10" descr="Фольклорный ансамб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981075"/>
            <a:ext cx="25892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 Box 12"/>
          <p:cNvSpPr txBox="1">
            <a:spLocks noChangeArrowheads="1"/>
          </p:cNvSpPr>
          <p:nvPr/>
        </p:nvSpPr>
        <p:spPr bwMode="auto">
          <a:xfrm>
            <a:off x="6227763" y="5949950"/>
            <a:ext cx="291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Калядки</a:t>
            </a:r>
          </a:p>
        </p:txBody>
      </p:sp>
      <p:pic>
        <p:nvPicPr>
          <p:cNvPr id="79881" name="Picture 13" descr="аварские старейши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05263"/>
            <a:ext cx="20462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0" y="63087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Аварские старейшины</a:t>
            </a:r>
          </a:p>
        </p:txBody>
      </p:sp>
      <p:sp>
        <p:nvSpPr>
          <p:cNvPr id="79883" name="Text Box 15"/>
          <p:cNvSpPr txBox="1">
            <a:spLocks noChangeArrowheads="1"/>
          </p:cNvSpPr>
          <p:nvPr/>
        </p:nvSpPr>
        <p:spPr bwMode="auto">
          <a:xfrm>
            <a:off x="2555875" y="3933825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Встреча хлебом-солью</a:t>
            </a:r>
          </a:p>
        </p:txBody>
      </p:sp>
      <p:pic>
        <p:nvPicPr>
          <p:cNvPr id="79884" name="Picture 16" descr="каляд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573463"/>
            <a:ext cx="28082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7" descr="ряжены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4292600"/>
            <a:ext cx="2951162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6" name="Text Box 18"/>
          <p:cNvSpPr txBox="1">
            <a:spLocks noChangeArrowheads="1"/>
          </p:cNvSpPr>
          <p:nvPr/>
        </p:nvSpPr>
        <p:spPr bwMode="auto">
          <a:xfrm>
            <a:off x="3132138" y="6461125"/>
            <a:ext cx="291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Ряженые</a:t>
            </a:r>
          </a:p>
        </p:txBody>
      </p:sp>
      <p:sp>
        <p:nvSpPr>
          <p:cNvPr id="79887" name="AutoShap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61375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651500" y="5949950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Мастерица удмуртского рукоделия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148263" y="4365625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/>
          </a:p>
        </p:txBody>
      </p:sp>
      <p:pic>
        <p:nvPicPr>
          <p:cNvPr id="30724" name="Picture 4" descr="мастерица удмуртского рукоде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276475"/>
            <a:ext cx="3235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708400" y="277813"/>
            <a:ext cx="4978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 Занятия     народов России</a:t>
            </a:r>
          </a:p>
        </p:txBody>
      </p:sp>
      <p:sp>
        <p:nvSpPr>
          <p:cNvPr id="80902" name="Text Box 12"/>
          <p:cNvSpPr txBox="1">
            <a:spLocks noChangeArrowheads="1"/>
          </p:cNvSpPr>
          <p:nvPr/>
        </p:nvSpPr>
        <p:spPr bwMode="auto">
          <a:xfrm>
            <a:off x="5580063" y="50133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/>
          </a:p>
        </p:txBody>
      </p:sp>
      <p:pic>
        <p:nvPicPr>
          <p:cNvPr id="30735" name="Picture 15" descr="12136069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35274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 descr="зант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52738"/>
            <a:ext cx="49688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900113" y="2492375"/>
            <a:ext cx="316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оленеводство</a:t>
            </a:r>
          </a:p>
        </p:txBody>
      </p:sp>
      <p:pic>
        <p:nvPicPr>
          <p:cNvPr id="30738" name="Picture 18" descr="дагестан овцеводси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4313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372225" y="4437063"/>
            <a:ext cx="29162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Овцеводство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Дагестан</a:t>
            </a:r>
          </a:p>
        </p:txBody>
      </p:sp>
      <p:sp>
        <p:nvSpPr>
          <p:cNvPr id="80908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61375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37" grpId="0"/>
      <p:bldP spid="3073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075613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Народная сказка и народные игрушки</a:t>
            </a:r>
            <a:r>
              <a:rPr lang="ru-RU" sz="3200" b="1" i="1" smtClean="0">
                <a:solidFill>
                  <a:srgbClr val="FF0000"/>
                </a:solidFill>
              </a:rPr>
              <a:t/>
            </a:r>
            <a:br>
              <a:rPr lang="ru-RU" sz="3200" b="1" i="1" smtClean="0">
                <a:solidFill>
                  <a:srgbClr val="FF0000"/>
                </a:solidFill>
              </a:rPr>
            </a:br>
            <a:r>
              <a:rPr lang="ru-RU" sz="2800" b="1" i="1" u="sng" smtClean="0">
                <a:solidFill>
                  <a:srgbClr val="00CC00"/>
                </a:solidFill>
              </a:rPr>
              <a:t>Основное содержание урока:</a:t>
            </a:r>
            <a:r>
              <a:rPr lang="ru-RU" sz="8000" b="1" i="1" u="sng" smtClean="0">
                <a:solidFill>
                  <a:srgbClr val="00CC00"/>
                </a:solidFill>
              </a:rPr>
              <a:t/>
            </a:r>
            <a:br>
              <a:rPr lang="ru-RU" sz="8000" b="1" i="1" u="sng" smtClean="0">
                <a:solidFill>
                  <a:srgbClr val="00CC00"/>
                </a:solidFill>
              </a:rPr>
            </a:br>
            <a:endParaRPr lang="ru-RU" sz="8000" b="1" i="1" u="sng" smtClean="0">
              <a:solidFill>
                <a:srgbClr val="00CC00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53707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b="1" i="1" smtClean="0">
                <a:solidFill>
                  <a:srgbClr val="00CC00"/>
                </a:solidFill>
              </a:rPr>
              <a:t>          </a:t>
            </a:r>
            <a:endParaRPr lang="ru-RU" sz="2000" b="1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FF00"/>
                </a:solidFill>
              </a:rPr>
              <a:t>Прикладное искусство народов России:</a:t>
            </a:r>
            <a:r>
              <a:rPr lang="ru-RU" sz="240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      </a:t>
            </a:r>
            <a:r>
              <a:rPr lang="ru-RU" sz="2400" b="1" smtClean="0"/>
              <a:t>Матрёшка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Гжельская керамика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Дымковская игрушка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Каргопольская игрушка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Филимоновская игрушка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FFFF00"/>
                </a:solidFill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/>
              <a:t>              </a:t>
            </a:r>
            <a:r>
              <a:rPr lang="ru-RU" sz="2400" b="1" smtClean="0"/>
              <a:t>Богородская игрушка</a:t>
            </a:r>
            <a:r>
              <a:rPr lang="ru-RU" sz="1600" b="1" smtClean="0">
                <a:solidFill>
                  <a:srgbClr val="FFFF00"/>
                </a:solidFill>
              </a:rPr>
              <a:t>       </a:t>
            </a:r>
            <a:r>
              <a:rPr lang="ru-RU" sz="1600" smtClean="0"/>
              <a:t>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                    </a:t>
            </a:r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844675"/>
            <a:ext cx="3322638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>
                <a:solidFill>
                  <a:srgbClr val="FFFF00"/>
                </a:solidFill>
              </a:rPr>
              <a:t>   </a:t>
            </a:r>
            <a:r>
              <a:rPr lang="ru-RU" sz="2400" smtClean="0">
                <a:solidFill>
                  <a:srgbClr val="FFFF00"/>
                </a:solidFill>
              </a:rPr>
              <a:t>Народная сказка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FF00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FF00"/>
                </a:solidFill>
              </a:rPr>
              <a:t>    </a:t>
            </a:r>
            <a:r>
              <a:rPr lang="ru-RU" sz="2000" smtClean="0"/>
              <a:t>Игра «Сказочная викторина 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 Игра  «Найди пару»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Игра – Магазин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 «Русский сувенир»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pic>
        <p:nvPicPr>
          <p:cNvPr id="81925" name="Picture 10" descr="paw_right_re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4175"/>
            <a:ext cx="6492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1" descr="paw_right_re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16338"/>
            <a:ext cx="6492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6" descr="l_gree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08275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17" descr="l_gree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868863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18" descr="l_gree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5589588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9" descr="l_gree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500438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20" descr="l_gree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149725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21" descr="paw_right_red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652963"/>
            <a:ext cx="6492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25" descr="43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64163" y="2565400"/>
            <a:ext cx="26797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27" descr="home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28" descr="l_gree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6237288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30" descr="dbdee13c60c9204fee7ec8d256b5f9fa"/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762875" y="5191125"/>
            <a:ext cx="1381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52" name="Picture 8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6705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3457575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Матрёшка</a:t>
            </a:r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0" y="2997200"/>
            <a:ext cx="3492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</a:rPr>
              <a:t>Ростом разные подружки,</a:t>
            </a: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</a:rPr>
              <a:t>Но похожи друг на дружку.</a:t>
            </a: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</a:rPr>
              <a:t>Все они сидят друг в дружке,</a:t>
            </a: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</a:rPr>
              <a:t>А всего одна игрушка.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9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470650"/>
            <a:ext cx="576263" cy="3873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58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ru-RU" dirty="0" smtClean="0"/>
          </a:p>
        </p:txBody>
      </p:sp>
      <p:pic>
        <p:nvPicPr>
          <p:cNvPr id="313359" name="Picture 15" descr="ELFCBCAAR27NHCAD63EHECAMM3S4ZCA4XTD5PCAINY76NCAR5PHYSCASB0PG9CAZTT3RYCADXE79GCAPJ8TT2CA4EV2E3CALE5GUFCAHW0BUZCA3F1I1RCA8GC36VCAV3OV2ICAZBE4QCCA4PMNU1CAYSJU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27368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60" name="Picture 16" descr="MXRZJCA2ZN04YCA20T5COCA8BS5JZCAGYPQOBCA5QX7YJCAIO1D04CAW98P5FCAQJ8NM1CAM0LEBLCATAAACRCANB8CI4CATJIMKRCAAPMCB8CAMMX29SCAWOQHWOCAQZUQ87CAGJC3GUCAD1L6U8CAGVZB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700213"/>
            <a:ext cx="26924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61" name="Picture 17" descr="P5TZPCA4DS6ELCAJHYME4CAPLF9XHCAB348PDCAWLMDZCCAXII79FCA0VW2HQCA1C7I7PCAY6KCF1CASR0C1ZCA5S4WL6CAG5HGYYCACBIDPKCA3R28WUCAU9M7Y2CA14KUJQCAEZ5AI8CA60P47GCA72D4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88913"/>
            <a:ext cx="23034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5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3971" name="Picture 4" descr="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12325" name="Picture 5" descr="Копия Копия s320x2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1619250" y="-171450"/>
            <a:ext cx="5976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6" name="Picture 6" descr="18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5867400" y="2276475"/>
            <a:ext cx="24495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7" name="Picture 7" descr="501xGze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3D9D7"/>
              </a:clrFrom>
              <a:clrTo>
                <a:srgbClr val="D3D9D7">
                  <a:alpha val="0"/>
                </a:srgbClr>
              </a:clrTo>
            </a:clrChange>
            <a:lum bright="-6000" contrast="30000"/>
          </a:blip>
          <a:srcRect/>
          <a:stretch>
            <a:fillRect/>
          </a:stretch>
        </p:blipFill>
        <p:spPr bwMode="auto">
          <a:xfrm>
            <a:off x="1331913" y="836613"/>
            <a:ext cx="18415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8" name="Picture 8" descr="570Gzel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5DADE"/>
              </a:clrFrom>
              <a:clrTo>
                <a:srgbClr val="D5DADE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827088" y="2636838"/>
            <a:ext cx="2003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Дымковская игрушка</a:t>
            </a:r>
          </a:p>
        </p:txBody>
      </p:sp>
      <p:sp>
        <p:nvSpPr>
          <p:cNvPr id="320535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effectLst/>
              </a:rPr>
              <a:t>    </a:t>
            </a:r>
            <a:r>
              <a:rPr lang="ru-RU" sz="2800" b="1" smtClean="0">
                <a:effectLst/>
              </a:rPr>
              <a:t>Зонтик грибком,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effectLst/>
              </a:rPr>
              <a:t>    Руки крендельком.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effectLst/>
              </a:rPr>
              <a:t>    Ходит девица-красавица пешком.</a:t>
            </a:r>
          </a:p>
          <a:p>
            <a:pPr eaLnBrk="1" hangingPunct="1">
              <a:defRPr/>
            </a:pPr>
            <a:endParaRPr lang="ru-RU" sz="2800" b="1" smtClean="0"/>
          </a:p>
        </p:txBody>
      </p:sp>
      <p:sp>
        <p:nvSpPr>
          <p:cNvPr id="320536" name="Rectangle 24"/>
          <p:cNvSpPr>
            <a:spLocks noGrp="1" noChangeArrowheads="1"/>
          </p:cNvSpPr>
          <p:nvPr>
            <p:ph sz="quarter" idx="2"/>
          </p:nvPr>
        </p:nvSpPr>
        <p:spPr>
          <a:xfrm>
            <a:off x="4643438" y="1628775"/>
            <a:ext cx="4038600" cy="2187575"/>
          </a:xfrm>
        </p:spPr>
        <p:txBody>
          <a:bodyPr/>
          <a:lstStyle/>
          <a:p>
            <a:pPr eaLnBrk="1" hangingPunct="1"/>
            <a:endParaRPr lang="ru-RU" sz="2400" smtClean="0">
              <a:effectLst/>
            </a:endParaRPr>
          </a:p>
          <a:p>
            <a:pPr eaLnBrk="1" hangingPunct="1"/>
            <a:endParaRPr lang="ru-RU" sz="2400" smtClean="0">
              <a:effectLst/>
            </a:endParaRPr>
          </a:p>
          <a:p>
            <a:pPr eaLnBrk="1" hangingPunct="1"/>
            <a:endParaRPr lang="ru-RU" sz="2400" smtClean="0">
              <a:effectLst/>
            </a:endParaRPr>
          </a:p>
          <a:p>
            <a:pPr eaLnBrk="1" hangingPunct="1"/>
            <a:endParaRPr lang="ru-RU" sz="240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effectLst/>
              </a:rPr>
              <a:t> </a:t>
            </a:r>
            <a:r>
              <a:rPr lang="ru-RU" sz="2400" b="1" smtClean="0">
                <a:solidFill>
                  <a:srgbClr val="FF0000"/>
                </a:solidFill>
                <a:effectLst/>
              </a:rPr>
              <a:t>(Дымковская барыня)</a:t>
            </a:r>
          </a:p>
        </p:txBody>
      </p:sp>
      <p:sp>
        <p:nvSpPr>
          <p:cNvPr id="320537" name="Rectangle 25"/>
          <p:cNvSpPr>
            <a:spLocks noGrp="1" noChangeArrowheads="1"/>
          </p:cNvSpPr>
          <p:nvPr>
            <p:ph sz="quarter" idx="3"/>
          </p:nvPr>
        </p:nvSpPr>
        <p:spPr>
          <a:xfrm>
            <a:off x="457200" y="3937000"/>
            <a:ext cx="4038600" cy="2189163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>
              <a:effectLst/>
            </a:endParaRPr>
          </a:p>
          <a:p>
            <a:pPr eaLnBrk="1" hangingPunct="1">
              <a:defRPr/>
            </a:pPr>
            <a:endParaRPr lang="ru-RU" sz="2400" smtClean="0">
              <a:effectLst/>
            </a:endParaRPr>
          </a:p>
          <a:p>
            <a:pPr eaLnBrk="1" hangingPunct="1">
              <a:defRPr/>
            </a:pPr>
            <a:endParaRPr lang="ru-RU" sz="2400" smtClean="0">
              <a:effectLst/>
            </a:endParaRPr>
          </a:p>
          <a:p>
            <a:pPr eaLnBrk="1" hangingPunct="1">
              <a:defRPr/>
            </a:pPr>
            <a:endParaRPr lang="ru-RU" sz="2400" smtClean="0">
              <a:effectLst/>
            </a:endParaRPr>
          </a:p>
          <a:p>
            <a:pPr eaLnBrk="1" hangingPunct="1">
              <a:defRPr/>
            </a:pPr>
            <a:endParaRPr lang="ru-RU" sz="240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effectLst/>
              </a:rPr>
              <a:t>    </a:t>
            </a:r>
            <a:r>
              <a:rPr lang="ru-RU" sz="2400" b="1" smtClean="0">
                <a:solidFill>
                  <a:srgbClr val="FF0000"/>
                </a:solidFill>
                <a:effectLst/>
              </a:rPr>
              <a:t>(Баран с мальчиком)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smtClean="0">
              <a:effectLst/>
            </a:endParaRPr>
          </a:p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320538" name="Rectangle 26"/>
          <p:cNvSpPr>
            <a:spLocks noGrp="1" noChangeArrowheads="1"/>
          </p:cNvSpPr>
          <p:nvPr>
            <p:ph sz="quarter" idx="4"/>
          </p:nvPr>
        </p:nvSpPr>
        <p:spPr>
          <a:xfrm>
            <a:off x="4648200" y="4508500"/>
            <a:ext cx="4038600" cy="2089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effectLst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effectLst/>
              </a:rPr>
              <a:t> </a:t>
            </a:r>
            <a:r>
              <a:rPr lang="ru-RU" sz="2400" b="1" smtClean="0">
                <a:solidFill>
                  <a:srgbClr val="FFFF00"/>
                </a:solidFill>
                <a:effectLst/>
              </a:rPr>
              <a:t>   Бока крутые, рога золотые,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FF00"/>
                </a:solidFill>
                <a:effectLst/>
              </a:rPr>
              <a:t>    Копыта с оборкой,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FF00"/>
                </a:solidFill>
                <a:effectLst/>
              </a:rPr>
              <a:t>    На спине Егорка.</a:t>
            </a:r>
          </a:p>
        </p:txBody>
      </p:sp>
      <p:pic>
        <p:nvPicPr>
          <p:cNvPr id="24580" name="Picture 2" descr="H:\д2.gif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973138" cy="1223962"/>
          </a:xfrm>
          <a:noFill/>
        </p:spPr>
      </p:pic>
      <p:sp>
        <p:nvSpPr>
          <p:cNvPr id="85000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0530" name="Picture 18" descr="dim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88913"/>
            <a:ext cx="952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32" name="Picture 20" descr="dim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5157788"/>
            <a:ext cx="952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33" name="Picture 21" descr="dim0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3933825"/>
            <a:ext cx="1144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Администратор\Desktop\0_acaa_451fb0f1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1557338"/>
            <a:ext cx="14859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Администратор\Desktop\dymkovo_toys_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1196975"/>
            <a:ext cx="1358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истратор\Desktop\dymkovo_toys_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3860800"/>
            <a:ext cx="136048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0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0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0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35" grpId="0"/>
      <p:bldP spid="320537" grpId="0"/>
      <p:bldP spid="32053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78" name="Picture 18" descr="ka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52963"/>
            <a:ext cx="20510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9" descr="k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6192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73" name="Picture 13" descr="1492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652963"/>
            <a:ext cx="1441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7813"/>
            <a:ext cx="4679950" cy="163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Каргопольская игрушка</a:t>
            </a:r>
          </a:p>
        </p:txBody>
      </p:sp>
      <p:sp>
        <p:nvSpPr>
          <p:cNvPr id="86022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7272337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smtClean="0"/>
              <a:t>       </a:t>
            </a:r>
            <a:r>
              <a:rPr lang="ru-RU" sz="2000" smtClean="0">
                <a:solidFill>
                  <a:srgbClr val="FFFF00"/>
                </a:solidFill>
                <a:effectLst/>
              </a:rPr>
              <a:t>Каргопольская игрушка отличается от игрушки из любой области России самобытностью, своей душой. Это одиночные фигурки, иногда два - три персонажа, связанные единым сюжетом, несложным действием . Образ Полкана - один из самых интересных в каргопольской игрушке. Это фантастическое существо, полуконь-получеловек</a:t>
            </a:r>
            <a:r>
              <a:rPr lang="ru-RU" sz="2800" b="1" smtClean="0">
                <a:solidFill>
                  <a:srgbClr val="FFFF00"/>
                </a:solidFill>
                <a:effectLst/>
              </a:rPr>
              <a:t>. </a:t>
            </a:r>
            <a:endParaRPr lang="ru-RU" sz="2800" smtClean="0">
              <a:solidFill>
                <a:srgbClr val="FFFF00"/>
              </a:solidFill>
            </a:endParaRPr>
          </a:p>
        </p:txBody>
      </p:sp>
      <p:pic>
        <p:nvPicPr>
          <p:cNvPr id="86024" name="Picture 12" descr="391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88913"/>
            <a:ext cx="23034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74" name="Picture 14" descr="uz197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652963"/>
            <a:ext cx="1268413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75" name="Picture 15" descr="471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652963"/>
            <a:ext cx="12319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76" name="Picture 16" descr="337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4652963"/>
            <a:ext cx="21605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77" name="Picture 17" descr="201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72425" y="4652963"/>
            <a:ext cx="11715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9" name="Text Box 19"/>
          <p:cNvSpPr txBox="1">
            <a:spLocks noChangeArrowheads="1"/>
          </p:cNvSpPr>
          <p:nvPr/>
        </p:nvSpPr>
        <p:spPr bwMode="auto">
          <a:xfrm>
            <a:off x="250825" y="1989138"/>
            <a:ext cx="13684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</a:rPr>
              <a:t>Полкан</a:t>
            </a:r>
            <a:r>
              <a:rPr lang="ru-RU" sz="4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Филимоновская игрушка</a:t>
            </a:r>
          </a:p>
        </p:txBody>
      </p:sp>
      <p:sp>
        <p:nvSpPr>
          <p:cNvPr id="321552" name="Rectangle 1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 </a:t>
            </a:r>
            <a:r>
              <a:rPr lang="ru-RU" sz="2400" b="1" smtClean="0">
                <a:solidFill>
                  <a:srgbClr val="FFFF00"/>
                </a:solidFill>
              </a:rPr>
              <a:t>Это игрушки-свистульки. Звери, птицы, люди – любимые персонажи мастеров. Фигурки они лепят из красной глины. После обжига в печах их не забеливают, как в Дымково, а наносят роспись на естественный цвет глины</a:t>
            </a:r>
            <a:r>
              <a:rPr lang="ru-RU" sz="2000" b="1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ru-RU" sz="2000" smtClean="0"/>
          </a:p>
        </p:txBody>
      </p:sp>
      <p:sp>
        <p:nvSpPr>
          <p:cNvPr id="321553" name="Rectangle 1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704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7046" name="Picture 11" descr="fil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628775"/>
            <a:ext cx="17224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12" descr="fil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628775"/>
            <a:ext cx="18288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9" name="Picture 13" descr="fil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300663"/>
            <a:ext cx="132556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50" name="Picture 14" descr="fil0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1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51" name="Picture 15" descr="fil0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1775" y="0"/>
            <a:ext cx="1292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00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7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12" descr="wapemulator1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2708275"/>
            <a:ext cx="5762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7813"/>
            <a:ext cx="685165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Богородская резная игрушка</a:t>
            </a:r>
          </a:p>
        </p:txBody>
      </p:sp>
      <p:sp>
        <p:nvSpPr>
          <p:cNvPr id="338953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57200" y="1484313"/>
            <a:ext cx="4038600" cy="46466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smtClean="0"/>
              <a:t>       </a:t>
            </a:r>
            <a:r>
              <a:rPr lang="ru-RU" sz="2000" b="1" smtClean="0">
                <a:solidFill>
                  <a:srgbClr val="FFFF00"/>
                </a:solidFill>
              </a:rPr>
              <a:t>Резчики вырезали из ольхи, липы или осины занятные фигурки нарядных барынь, гусар, солдат. Из чурки топором сначала делали «зарубки», а потом ножом придавали форму. Большинство изделий — скульптура и игрушка с движением — сохраняли цвет древесины.</a:t>
            </a:r>
            <a:r>
              <a:rPr lang="ru-RU" b="1" smtClean="0"/>
              <a:t> 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88068" name="Rectangle 8"/>
          <p:cNvSpPr>
            <a:spLocks noChangeArrowheads="1"/>
          </p:cNvSpPr>
          <p:nvPr/>
        </p:nvSpPr>
        <p:spPr bwMode="auto">
          <a:xfrm>
            <a:off x="4643438" y="6034088"/>
            <a:ext cx="39481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Сергиев Посад (Загорск)</a:t>
            </a:r>
            <a:r>
              <a:rPr lang="ru-RU" sz="4800"/>
              <a:t> </a:t>
            </a:r>
          </a:p>
        </p:txBody>
      </p:sp>
      <p:sp>
        <p:nvSpPr>
          <p:cNvPr id="88069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381750"/>
            <a:ext cx="50323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8956" name="Picture 12" descr="SJCRUCAE789Y1CAD6V30VCAKX22IYCA7AUCAWCANA9YOXCAZAO5FDCAHDWUSHCAFYFBKPCA8XTYJ6CAFF343XCAEXEA7MCAV3Y1RECAQBE5JMCAWOSTMICAD4YS4PCA0S7IY0CATAF812CAGEO5Z1CAL1ME2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196215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7" name="Picture 13" descr="1RDDBCA2UUK5MCA4M1WECCA2DKLSYCAJWEYH0CA8B5TKOCAXKGAX4CAJOOO2ICA9687QDCANBHBMVCA5H1PWNCA5JOCM6CAZRVMRUCAEZ1OTGCA6LPGNNCAYLGSD1CAKEY0FMCAG5PD3ACANKUMVICAFX1UO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557338"/>
            <a:ext cx="1574800" cy="2089150"/>
          </a:xfrm>
        </p:spPr>
      </p:pic>
      <p:pic>
        <p:nvPicPr>
          <p:cNvPr id="338958" name="Picture 14" descr="56J03CALDB29TCAPU1RZQCA16IXZ6CAUNN9OCCA0TCTBBCA531O2OCAE3Q9HACAX1A19SCAI70U3DCA08ZGPWCARCH3CZCAJ8C2M8CAOZR8S0CAQ69W0BCAUKHM25CACVI1HRCA0SYIBHCA5NUI6QCARUYO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789363"/>
            <a:ext cx="25193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9" name="Picture 15" descr="PSFLTCAH76RUPCALI8SQ5CAD8IL1TCA0YYED3CAEHION8CAIC97O6CAPZVQAPCAZ7IG8NCAKDS0W4CAYJTHWICA23XHSQCAO895D0CA1SZQBJCASLMSQECAO9XWBCCAZ33A4FCAUXRUWMCAU3ZNMRCACVJYR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557338"/>
            <a:ext cx="26273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60" name="Picture 16" descr="3NVFYCA2XPLJPCAFGKCTKCAYLBGL2CA6OV8D9CAEOBPYLCARLT9VECAHGA61XCA6HXWI2CAW1MQKQCA5XQM7GCAI0NT5ACAOJLK30CAX2IFKACALCYQWHCABBBV71CAF39AKGCAYOIVYRCAOP3WGOCA15AV8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5445125"/>
            <a:ext cx="20383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61" name="Picture 17" descr="478QCCAU8DSHKCAZPXFZMCAZRN3MVCATEXOGECA3LY28UCAR5BW7VCAHVBXPXCAE3YCBZCA84845SCAKWNT6KCA1LD8WHCA61V99ICAXMN5XFCAILUTCOCA7GMLIHCA0P2XPWCAT35F69CAOYP6YQCA2MPFT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3789363"/>
            <a:ext cx="114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5885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859338" y="2849563"/>
            <a:ext cx="3827462" cy="3276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</a:t>
            </a:r>
            <a:r>
              <a:rPr lang="ru-RU" sz="2000" b="1" smtClean="0">
                <a:solidFill>
                  <a:srgbClr val="FFFF00"/>
                </a:solidFill>
              </a:rPr>
              <a:t>У этой  игрушка лицо и руки закрашены «телесным» цветом. Две пряди волос прячутся под платок, двумя точками изображен нос, а губы бантиком. Платок у этой игрушки завязан узлом. Платок и передник расписаны цветочным узором.</a:t>
            </a: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064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Магазин"Российский сувенир"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323850" y="1644650"/>
            <a:ext cx="3671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Много промыслов у нас. Выбирайте на заказ.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Не ленитесь, покупайте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И с собою забирайте.</a:t>
            </a:r>
          </a:p>
        </p:txBody>
      </p:sp>
      <p:sp>
        <p:nvSpPr>
          <p:cNvPr id="89094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381750"/>
            <a:ext cx="50323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Rectangle 10"/>
          <p:cNvSpPr>
            <a:spLocks noChangeArrowheads="1"/>
          </p:cNvSpPr>
          <p:nvPr/>
        </p:nvSpPr>
        <p:spPr bwMode="auto">
          <a:xfrm>
            <a:off x="684213" y="4876800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/>
          </a:p>
        </p:txBody>
      </p:sp>
      <p:pic>
        <p:nvPicPr>
          <p:cNvPr id="335883" name="Picture 11" descr="pis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28775"/>
            <a:ext cx="844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89" name="Picture 17" descr="игр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3573463"/>
            <a:ext cx="3810000" cy="2895600"/>
          </a:xfrm>
          <a:noFill/>
        </p:spPr>
      </p:pic>
      <p:pic>
        <p:nvPicPr>
          <p:cNvPr id="335890" name="Picture 18" descr="dim0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64305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92" name="Picture 20" descr="grd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628775"/>
            <a:ext cx="8937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93" name="Picture 21" descr="f33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1628775"/>
            <a:ext cx="7778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96" name="Picture 24" descr="407xGzel"/>
          <p:cNvPicPr>
            <a:picLocks noChangeAspect="1" noChangeArrowheads="1"/>
          </p:cNvPicPr>
          <p:nvPr/>
        </p:nvPicPr>
        <p:blipFill>
          <a:blip r:embed="rId8">
            <a:lum contrast="18000"/>
          </a:blip>
          <a:srcRect/>
          <a:stretch>
            <a:fillRect/>
          </a:stretch>
        </p:blipFill>
        <p:spPr bwMode="auto">
          <a:xfrm>
            <a:off x="8243888" y="1628775"/>
            <a:ext cx="763587" cy="1223963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5897" name="Picture 25" descr="201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51725" y="1628775"/>
            <a:ext cx="720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98" name="Picture 26" descr="Y3L1DCA8NQQ9LCAN8GXETCAMXBZXMCA17LT23CAQIHOJGCA0N2F5KCASLWV0QCA4QZZVDCAZ7WLDRCA9DDP4VCA19IG08CA8K06J8CA1T9RYICABPHAQPCAVNJ0K9CAJIYKOACANYMUQBCAASNCNXCA00PMQJ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425" y="3068638"/>
            <a:ext cx="1557338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3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33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4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6119812" cy="1584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Узнай сказку</a:t>
            </a:r>
          </a:p>
        </p:txBody>
      </p:sp>
      <p:pic>
        <p:nvPicPr>
          <p:cNvPr id="336902" name="Picture 6" descr="terem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57338"/>
            <a:ext cx="36718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7" descr="cat48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260350"/>
            <a:ext cx="1944688" cy="852488"/>
          </a:xfrm>
          <a:noFill/>
        </p:spPr>
      </p:pic>
      <p:pic>
        <p:nvPicPr>
          <p:cNvPr id="90117" name="Picture 8" descr="cat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7025" y="4887913"/>
            <a:ext cx="119697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13" name="Picture 17" descr="курочка ряб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557338"/>
            <a:ext cx="47529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395288" y="623728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Курочка Ряба</a:t>
            </a: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5292725" y="6165850"/>
            <a:ext cx="359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Теремок</a:t>
            </a:r>
          </a:p>
        </p:txBody>
      </p:sp>
      <p:pic>
        <p:nvPicPr>
          <p:cNvPr id="90121" name="Picture 22" descr="7h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3779838" y="6115050"/>
            <a:ext cx="1104900" cy="742950"/>
          </a:xfrm>
          <a:noFill/>
        </p:spPr>
      </p:pic>
      <p:pic>
        <p:nvPicPr>
          <p:cNvPr id="90122" name="Picture 23" descr="7h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20" name="Picture 24" descr="три медвед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557338"/>
            <a:ext cx="31940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21" name="Picture 25" descr="Сестрица Алёнуш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1557338"/>
            <a:ext cx="3476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24" name="Rectangle 28"/>
          <p:cNvSpPr>
            <a:spLocks noChangeArrowheads="1"/>
          </p:cNvSpPr>
          <p:nvPr/>
        </p:nvSpPr>
        <p:spPr bwMode="auto">
          <a:xfrm>
            <a:off x="684213" y="6165850"/>
            <a:ext cx="359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 медведя</a:t>
            </a:r>
          </a:p>
        </p:txBody>
      </p:sp>
      <p:sp>
        <p:nvSpPr>
          <p:cNvPr id="336925" name="Rectangle 29"/>
          <p:cNvSpPr>
            <a:spLocks noChangeArrowheads="1"/>
          </p:cNvSpPr>
          <p:nvPr/>
        </p:nvSpPr>
        <p:spPr bwMode="auto">
          <a:xfrm>
            <a:off x="4932363" y="6035675"/>
            <a:ext cx="3598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Сестрица Алёнушка и братец Иванушка</a:t>
            </a:r>
          </a:p>
        </p:txBody>
      </p:sp>
      <p:pic>
        <p:nvPicPr>
          <p:cNvPr id="336926" name="Picture 30" descr="морозк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97363" y="1557338"/>
            <a:ext cx="484663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28" name="Picture 32" descr="snegurk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388" y="1341438"/>
            <a:ext cx="39290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30" name="Text Box 34"/>
          <p:cNvSpPr txBox="1">
            <a:spLocks noChangeArrowheads="1"/>
          </p:cNvSpPr>
          <p:nvPr/>
        </p:nvSpPr>
        <p:spPr bwMode="auto">
          <a:xfrm>
            <a:off x="5508625" y="5300663"/>
            <a:ext cx="269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Морозко</a:t>
            </a:r>
          </a:p>
        </p:txBody>
      </p:sp>
      <p:sp>
        <p:nvSpPr>
          <p:cNvPr id="336931" name="Text Box 35"/>
          <p:cNvSpPr txBox="1">
            <a:spLocks noChangeArrowheads="1"/>
          </p:cNvSpPr>
          <p:nvPr/>
        </p:nvSpPr>
        <p:spPr bwMode="auto">
          <a:xfrm>
            <a:off x="900113" y="6308725"/>
            <a:ext cx="2697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Снегурочка</a:t>
            </a:r>
          </a:p>
        </p:txBody>
      </p:sp>
      <p:pic>
        <p:nvPicPr>
          <p:cNvPr id="336933" name="Picture 37" descr="репк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1557338"/>
            <a:ext cx="23558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6934" name="Text Box 38"/>
          <p:cNvSpPr txBox="1">
            <a:spLocks noChangeArrowheads="1"/>
          </p:cNvSpPr>
          <p:nvPr/>
        </p:nvSpPr>
        <p:spPr bwMode="auto">
          <a:xfrm>
            <a:off x="827088" y="6237288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Василиса Прекрасная</a:t>
            </a:r>
          </a:p>
        </p:txBody>
      </p:sp>
      <p:sp>
        <p:nvSpPr>
          <p:cNvPr id="336935" name="Text Box 39"/>
          <p:cNvSpPr txBox="1">
            <a:spLocks noChangeArrowheads="1"/>
          </p:cNvSpPr>
          <p:nvPr/>
        </p:nvSpPr>
        <p:spPr bwMode="auto">
          <a:xfrm>
            <a:off x="6659563" y="4868863"/>
            <a:ext cx="248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Репка</a:t>
            </a:r>
          </a:p>
        </p:txBody>
      </p:sp>
      <p:sp>
        <p:nvSpPr>
          <p:cNvPr id="90134" name="AutoShape 4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0" y="6381750"/>
            <a:ext cx="50323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6937" name="Picture 41" descr="0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531938"/>
            <a:ext cx="5329237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3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3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3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33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36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36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336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336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36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336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3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3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3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336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336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1000"/>
                                        <p:tgtEl>
                                          <p:spTgt spid="336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3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33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3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3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3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24" grpId="0" build="allAtOnce"/>
      <p:bldP spid="336925" grpId="0" build="allAtOnce"/>
      <p:bldP spid="336930" grpId="0" build="allAtOnce"/>
      <p:bldP spid="336931" grpId="0"/>
      <p:bldP spid="336931" grpId="1"/>
      <p:bldP spid="336934" grpId="0"/>
      <p:bldP spid="33693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Найди сказке пару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23588" name="Picture 4" descr="r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3321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92" name="Picture 8" descr="айога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3" y="1628775"/>
            <a:ext cx="33305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468313" y="6237288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Русская народная сказка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5076825" y="6308725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ru-RU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5148263" y="6237288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Нанайская народная сказка</a:t>
            </a:r>
          </a:p>
        </p:txBody>
      </p:sp>
      <p:pic>
        <p:nvPicPr>
          <p:cNvPr id="323598" name="Picture 14" descr="8647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628775"/>
            <a:ext cx="29860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9" name="Rectangle 15"/>
          <p:cNvSpPr>
            <a:spLocks noChangeArrowheads="1"/>
          </p:cNvSpPr>
          <p:nvPr/>
        </p:nvSpPr>
        <p:spPr bwMode="auto">
          <a:xfrm flipV="1">
            <a:off x="395289" y="6357958"/>
            <a:ext cx="20335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Русская народная сказка</a:t>
            </a:r>
          </a:p>
        </p:txBody>
      </p:sp>
      <p:pic>
        <p:nvPicPr>
          <p:cNvPr id="323600" name="Picture 16" descr="75031---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700213"/>
            <a:ext cx="3165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602" name="Rectangle 18"/>
          <p:cNvSpPr>
            <a:spLocks noChangeArrowheads="1"/>
          </p:cNvSpPr>
          <p:nvPr/>
        </p:nvSpPr>
        <p:spPr bwMode="auto">
          <a:xfrm flipV="1">
            <a:off x="6000760" y="6994406"/>
            <a:ext cx="17145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Украинская народная сказка</a:t>
            </a:r>
          </a:p>
        </p:txBody>
      </p:sp>
      <p:sp>
        <p:nvSpPr>
          <p:cNvPr id="91149" name="AutoShape 1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381750"/>
            <a:ext cx="50323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3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3" grpId="0"/>
      <p:bldP spid="323593" grpId="1"/>
      <p:bldP spid="323595" grpId="0" build="allAtOnce"/>
      <p:bldP spid="323599" grpId="0"/>
      <p:bldP spid="32360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Мы – граждане России</a:t>
            </a:r>
            <a:br>
              <a:rPr lang="ru-RU" sz="4000" b="1" i="1" smtClean="0">
                <a:solidFill>
                  <a:srgbClr val="FF0000"/>
                </a:solidFill>
              </a:rPr>
            </a:br>
            <a:endParaRPr lang="ru-RU" sz="4000" b="1" i="1" smtClean="0">
              <a:solidFill>
                <a:srgbClr val="FF0000"/>
              </a:solidFill>
            </a:endParaRP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793115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CC00"/>
                </a:solidFill>
              </a:rPr>
              <a:t>         </a:t>
            </a:r>
            <a:r>
              <a:rPr lang="ru-RU" b="1" u="sng" dirty="0" smtClean="0">
                <a:solidFill>
                  <a:srgbClr val="00CC00"/>
                </a:solidFill>
              </a:rPr>
              <a:t>Основное содержание урока:</a:t>
            </a:r>
            <a:endParaRPr lang="ru-RU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36"/>
                </a:solidFill>
              </a:rPr>
              <a:t>    Словарь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003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36"/>
                </a:solidFill>
              </a:rPr>
              <a:t>    Права граждан России</a:t>
            </a:r>
            <a:endParaRPr lang="ru-RU" sz="1400" b="1" dirty="0" smtClean="0">
              <a:solidFill>
                <a:srgbClr val="00003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003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36"/>
                </a:solidFill>
              </a:rPr>
              <a:t>    Права детей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003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36"/>
                </a:solidFill>
              </a:rPr>
              <a:t>    Всеобщая декларация прав человека</a:t>
            </a:r>
            <a:endParaRPr lang="ru-RU" sz="1400" b="1" dirty="0" smtClean="0">
              <a:solidFill>
                <a:srgbClr val="00003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003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36"/>
                </a:solidFill>
              </a:rPr>
              <a:t>    Обязанности граждан России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00003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36"/>
                </a:solidFill>
              </a:rPr>
              <a:t>    Конституция России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36"/>
                </a:solidFill>
              </a:rPr>
              <a:t>    Задания</a:t>
            </a:r>
            <a:endParaRPr lang="ru-RU" sz="2400" b="1" dirty="0" smtClean="0">
              <a:solidFill>
                <a:srgbClr val="000036"/>
              </a:solidFill>
            </a:endParaRPr>
          </a:p>
        </p:txBody>
      </p:sp>
      <p:pic>
        <p:nvPicPr>
          <p:cNvPr id="92164" name="Picture 9" descr="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10" descr="blue_do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276475"/>
            <a:ext cx="3730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12" descr="blue_do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997200"/>
            <a:ext cx="3730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13" descr="blue_do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16338"/>
            <a:ext cx="3730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14" descr="blue_do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508500"/>
            <a:ext cx="3730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15" descr="blue_dow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157788"/>
            <a:ext cx="3730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16" descr="blue_dow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661025"/>
            <a:ext cx="3730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7" descr="home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Гражданин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48625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FFFF00"/>
                </a:solidFill>
              </a:rPr>
              <a:t>1. Лицо, принадлежащее к постоянному населению данного государства, пользующееся его защитой и наделённое совокупностью прав и обязанностей.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  2. </a:t>
            </a:r>
            <a:r>
              <a:rPr lang="ru-RU" sz="2400" b="1" i="1" smtClean="0">
                <a:solidFill>
                  <a:srgbClr val="FFFF00"/>
                </a:solidFill>
              </a:rPr>
              <a:t>Взрослый человек, а также форма обращения к нему.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32563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pic>
        <p:nvPicPr>
          <p:cNvPr id="93189" name="Picture 5" descr="1255680216_0_19002_1a78c97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785926"/>
            <a:ext cx="3810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84213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770563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Права граждан России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FF00"/>
                </a:solidFill>
              </a:rPr>
              <a:t>Право на труд.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   Право на образование.</a:t>
            </a:r>
            <a:endParaRPr lang="ru-RU" sz="14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   Право на медицинское обслуживание.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   Право на отдых</a:t>
            </a:r>
          </a:p>
        </p:txBody>
      </p:sp>
      <p:pic>
        <p:nvPicPr>
          <p:cNvPr id="326662" name="Picture 6" descr="11-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3095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10" descr="111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6287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11" descr="22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24923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12" descr="3333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335756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13" descr="4444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0825" y="45085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6671" name="Picture 15" descr="86PTFCAYOGP2PCAKJCW8XCAFPQ1H6CALPDLUBCAC8SJBECA4H271CCAGZOHQ1CA6QGGSXCA27PUOJCAJVDBFCCAL60RSACA5S95UXCATJL8JVCAMWC4RBCACS29WNCARB9EILCAJQ53VICAEYT551CAGMIRWV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26288">
            <a:off x="5651500" y="3213100"/>
            <a:ext cx="23780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5616575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            Права детей</a:t>
            </a:r>
            <a:r>
              <a:rPr lang="ru-RU" sz="4000" b="1" i="1" smtClean="0">
                <a:solidFill>
                  <a:srgbClr val="000099"/>
                </a:solidFill>
              </a:rPr>
              <a:t/>
            </a:r>
            <a:br>
              <a:rPr lang="ru-RU" sz="4000" b="1" i="1" smtClean="0">
                <a:solidFill>
                  <a:srgbClr val="000099"/>
                </a:solidFill>
              </a:rPr>
            </a:br>
            <a:endParaRPr lang="ru-RU" sz="4000" b="1" i="1" smtClean="0">
              <a:solidFill>
                <a:srgbClr val="000099"/>
              </a:solidFill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765175"/>
            <a:ext cx="4824412" cy="5365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</a:t>
            </a:r>
            <a:r>
              <a:rPr lang="ru-RU" sz="2400" b="1" smtClean="0">
                <a:solidFill>
                  <a:srgbClr val="FFFF00"/>
                </a:solidFill>
              </a:rPr>
              <a:t>Ребёнок имеет право носить фамилию своих родителей.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  Жить и воспитываться в семье.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FF00"/>
                </a:solidFill>
              </a:rPr>
              <a:t>  Общаться с родителями и другими родственниками.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FFFF00"/>
                </a:solidFill>
              </a:rPr>
              <a:t> </a:t>
            </a:r>
            <a:r>
              <a:rPr lang="ru-RU" sz="2400" i="1" smtClean="0">
                <a:solidFill>
                  <a:srgbClr val="00FF00"/>
                </a:solidFill>
              </a:rPr>
              <a:t>Государство следит за тем, чтобы права детей не нарушались</a:t>
            </a:r>
            <a:r>
              <a:rPr lang="ru-RU" i="1" smtClean="0">
                <a:solidFill>
                  <a:srgbClr val="00FF00"/>
                </a:solidFill>
              </a:rPr>
              <a:t>.</a:t>
            </a: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260350"/>
            <a:ext cx="2674937" cy="45307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5237" name="Picture 4" descr="реб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492375"/>
            <a:ext cx="2647950" cy="4057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5238" name="Picture 8" descr="р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60350"/>
            <a:ext cx="2155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2" name="Picture 10" descr="Изображение 0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4508500"/>
            <a:ext cx="2881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308725"/>
            <a:ext cx="539750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9564" name="Picture 12" descr="g_red_ani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9810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6" name="Picture 14" descr="g_red_ani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7732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7" name="Picture 15" descr="g_red_ani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6368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453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0000"/>
                </a:solidFill>
              </a:rPr>
              <a:t>Права россиян записаны в главном законе – </a:t>
            </a:r>
            <a:r>
              <a:rPr lang="ru-RU" b="1" i="1" smtClean="0">
                <a:solidFill>
                  <a:srgbClr val="FF0000"/>
                </a:solidFill>
              </a:rPr>
              <a:t>Конституции Российской Федерации</a:t>
            </a:r>
          </a:p>
        </p:txBody>
      </p:sp>
      <p:pic>
        <p:nvPicPr>
          <p:cNvPr id="13316" name="Picture 4" descr="констит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700213"/>
            <a:ext cx="287972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амарины\Desktop\Конституция\Новая папка\конститу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28733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/>
          </p:cNvSpPr>
          <p:nvPr/>
        </p:nvSpPr>
        <p:spPr bwMode="auto">
          <a:xfrm>
            <a:off x="2771775" y="1628775"/>
            <a:ext cx="33845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закон государства, определяющий его общественное и государственное устройство, права и обязанности граждан</a:t>
            </a:r>
            <a:r>
              <a:rPr 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2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308725"/>
            <a:ext cx="684213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3851275" y="836613"/>
            <a:ext cx="1225550" cy="7921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CC00"/>
                </a:solidFill>
              </a:rPr>
              <a:t>Знать </a:t>
            </a:r>
          </a:p>
          <a:p>
            <a:pPr algn="ctr"/>
            <a:r>
              <a:rPr lang="ru-RU" sz="2000" b="1">
                <a:solidFill>
                  <a:srgbClr val="FFCC00"/>
                </a:solidFill>
              </a:rPr>
              <a:t>. . .</a:t>
            </a: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051050" y="1989138"/>
            <a:ext cx="1871663" cy="18732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Гражданин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обязан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643438" y="2276475"/>
            <a:ext cx="1728787" cy="719138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CC00"/>
                </a:solidFill>
              </a:rPr>
              <a:t>Выполнять</a:t>
            </a:r>
            <a:r>
              <a:rPr lang="ru-RU" sz="2000" b="1"/>
              <a:t> </a:t>
            </a:r>
          </a:p>
          <a:p>
            <a:pPr algn="ctr"/>
            <a:r>
              <a:rPr lang="ru-RU" sz="2000" b="1">
                <a:solidFill>
                  <a:srgbClr val="FFCC00"/>
                </a:solidFill>
              </a:rPr>
              <a:t>. . .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755650" y="620713"/>
            <a:ext cx="1944688" cy="863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CC00"/>
                </a:solidFill>
              </a:rPr>
              <a:t>Приумножать</a:t>
            </a:r>
            <a:r>
              <a:rPr lang="ru-RU" sz="2000" b="1"/>
              <a:t> </a:t>
            </a:r>
          </a:p>
          <a:p>
            <a:pPr algn="ctr"/>
            <a:r>
              <a:rPr lang="ru-RU" sz="2000" b="1"/>
              <a:t> </a:t>
            </a:r>
            <a:r>
              <a:rPr lang="ru-RU" sz="2000" b="1">
                <a:solidFill>
                  <a:srgbClr val="FFCC00"/>
                </a:solidFill>
              </a:rPr>
              <a:t>. . .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79388" y="2276475"/>
            <a:ext cx="1150937" cy="6477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CC00"/>
                </a:solidFill>
              </a:rPr>
              <a:t>Беречь</a:t>
            </a:r>
          </a:p>
          <a:p>
            <a:pPr algn="ctr"/>
            <a:r>
              <a:rPr lang="ru-RU" sz="2000" b="1">
                <a:solidFill>
                  <a:srgbClr val="FFCC00"/>
                </a:solidFill>
              </a:rPr>
              <a:t> . . .</a:t>
            </a:r>
            <a:r>
              <a:rPr lang="ru-RU" sz="2000" b="1"/>
              <a:t> 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179388" y="3716338"/>
            <a:ext cx="1439862" cy="72072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CC00"/>
                </a:solidFill>
              </a:rPr>
              <a:t>Защищать </a:t>
            </a:r>
          </a:p>
          <a:p>
            <a:pPr algn="ctr"/>
            <a:r>
              <a:rPr lang="ru-RU" sz="2000" b="1">
                <a:solidFill>
                  <a:srgbClr val="FFCC00"/>
                </a:solidFill>
              </a:rPr>
              <a:t>. . .</a:t>
            </a:r>
            <a:r>
              <a:rPr lang="ru-RU" sz="2000" b="1"/>
              <a:t> 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1979613" y="4652963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CC00"/>
                </a:solidFill>
              </a:rPr>
              <a:t>Любить </a:t>
            </a:r>
          </a:p>
          <a:p>
            <a:pPr algn="ctr"/>
            <a:r>
              <a:rPr lang="ru-RU" sz="2000" b="1">
                <a:solidFill>
                  <a:srgbClr val="FFCC00"/>
                </a:solidFill>
              </a:rPr>
              <a:t> . . .</a:t>
            </a:r>
            <a:r>
              <a:rPr lang="ru-RU" sz="2000" b="1"/>
              <a:t> 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4284663" y="3933825"/>
            <a:ext cx="1655762" cy="719138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CC00"/>
                </a:solidFill>
              </a:rPr>
              <a:t>Гордиться </a:t>
            </a:r>
          </a:p>
          <a:p>
            <a:pPr algn="ctr"/>
            <a:r>
              <a:rPr lang="ru-RU" sz="2000" b="1">
                <a:solidFill>
                  <a:srgbClr val="FFCC00"/>
                </a:solidFill>
              </a:rPr>
              <a:t>. . . 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732588" y="549275"/>
            <a:ext cx="2087562" cy="503238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права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732588" y="1412875"/>
            <a:ext cx="2087562" cy="503238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обязанности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804025" y="2205038"/>
            <a:ext cx="2087563" cy="576262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свою Родину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732588" y="3068638"/>
            <a:ext cx="2087562" cy="50482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Отчизну</a:t>
            </a:r>
            <a:r>
              <a:rPr lang="ru-RU" sz="2000" b="1"/>
              <a:t> 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659563" y="3860800"/>
            <a:ext cx="2087562" cy="50482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природу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6732588" y="4652963"/>
            <a:ext cx="2087562" cy="50482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богатства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6732588" y="5445125"/>
            <a:ext cx="2087562" cy="64770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культурой,</a:t>
            </a:r>
            <a:r>
              <a:rPr lang="ru-RU" sz="2000" b="1"/>
              <a:t>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языком</a:t>
            </a: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 rot="5400000">
            <a:off x="2555875" y="4076700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 rot="8455179">
            <a:off x="1619250" y="3573463"/>
            <a:ext cx="684213" cy="252412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 rot="-10009487">
            <a:off x="1331913" y="2636838"/>
            <a:ext cx="684212" cy="252412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 rot="-7244335">
            <a:off x="1979613" y="1700213"/>
            <a:ext cx="684212" cy="252412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 rot="-2901624">
            <a:off x="3492500" y="18446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 rot="2743513">
            <a:off x="3563938" y="3716338"/>
            <a:ext cx="684212" cy="252412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 rot="-303430">
            <a:off x="3924300" y="2565400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7304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6308725"/>
            <a:ext cx="684213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71 0.10509 " pathEditMode="relative" ptsTypes="AA">
                                      <p:cBhvr>
                                        <p:cTn id="75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7847 " pathEditMode="relative" ptsTypes="AA">
                                      <p:cBhvr>
                                        <p:cTn id="7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44878 0.40949 " pathEditMode="relative" ptsTypes="AA">
                                      <p:cBhvr>
                                        <p:cTn id="81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7726 0.15741 " pathEditMode="relative" ptsTypes="AA">
                                      <p:cBhvr>
                                        <p:cTn id="84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0868 -0.17847 " pathEditMode="relative" ptsTypes="AA">
                                      <p:cBhvr>
                                        <p:cTn id="87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365 -0.525 " pathEditMode="relative" ptsTypes="AA">
                                      <p:cBhvr>
                                        <p:cTn id="90" dur="2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989 -0.13634 " pathEditMode="relative" ptsTypes="AA">
                                      <p:cBhvr>
                                        <p:cTn id="93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6" grpId="1" animBg="1"/>
      <p:bldP spid="39947" grpId="0" animBg="1"/>
      <p:bldP spid="39947" grpId="1" animBg="1"/>
      <p:bldP spid="39948" grpId="0" animBg="1"/>
      <p:bldP spid="39948" grpId="1" animBg="1"/>
      <p:bldP spid="39949" grpId="0" animBg="1"/>
      <p:bldP spid="39949" grpId="1" animBg="1"/>
      <p:bldP spid="39950" grpId="0" animBg="1"/>
      <p:bldP spid="39950" grpId="1" animBg="1"/>
      <p:bldP spid="39951" grpId="0" animBg="1"/>
      <p:bldP spid="39951" grpId="1" animBg="1"/>
      <p:bldP spid="39952" grpId="0" animBg="1"/>
      <p:bldP spid="39952" grpId="1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16" name="Rectangle 3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FF0000"/>
                </a:solidFill>
              </a:rPr>
              <a:t>Кроссворд</a:t>
            </a:r>
          </a:p>
        </p:txBody>
      </p:sp>
      <p:sp>
        <p:nvSpPr>
          <p:cNvPr id="113017" name="Rectangle 37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FF3300"/>
                </a:solidFill>
              </a:rPr>
              <a:t>   6</a:t>
            </a:r>
          </a:p>
        </p:txBody>
      </p:sp>
      <p:sp>
        <p:nvSpPr>
          <p:cNvPr id="113018" name="Rectangle 37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FFCC00"/>
                </a:solidFill>
                <a:latin typeface="Times New Roman" pitchFamily="18" charset="0"/>
              </a:rPr>
              <a:t>1.Течёт, течёт – не вытечет,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CC00"/>
                </a:solidFill>
                <a:latin typeface="Times New Roman" pitchFamily="18" charset="0"/>
              </a:rPr>
              <a:t>      Бежит, бежит – не выбежит</a:t>
            </a:r>
            <a:r>
              <a:rPr lang="ru-RU" sz="200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(Река)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FFCC00"/>
                </a:solidFill>
                <a:latin typeface="Times New Roman" pitchFamily="18" charset="0"/>
              </a:rPr>
              <a:t>2.Про какое дерево говорят:   «Мёрзнет, дрожит на ветру»?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(Осина).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FFCC00"/>
                </a:solidFill>
                <a:latin typeface="Times New Roman" pitchFamily="18" charset="0"/>
              </a:rPr>
              <a:t>3.Живёт в лесу работник – Лесной носатый плотник.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(Дятел).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FFCC00"/>
                </a:solidFill>
                <a:latin typeface="Times New Roman" pitchFamily="18" charset="0"/>
              </a:rPr>
              <a:t>4.Вежливое слово.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(Спасибо).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FFCC00"/>
                </a:solidFill>
                <a:latin typeface="Times New Roman" pitchFamily="18" charset="0"/>
              </a:rPr>
              <a:t>5.Место, где лежат карандаши, ручки, ластики.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(Пенал).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solidFill>
                  <a:srgbClr val="FFCC00"/>
                </a:solidFill>
                <a:latin typeface="Times New Roman" pitchFamily="18" charset="0"/>
              </a:rPr>
              <a:t>6.Белые сапожки, зелёные серёжки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 (Берёза).</a:t>
            </a:r>
            <a:r>
              <a:rPr lang="ru-RU" sz="2000" smtClean="0"/>
              <a:t> </a:t>
            </a:r>
          </a:p>
        </p:txBody>
      </p:sp>
      <p:graphicFrame>
        <p:nvGraphicFramePr>
          <p:cNvPr id="158050" name="Group 1378"/>
          <p:cNvGraphicFramePr>
            <a:graphicFrameLocks noGrp="1"/>
          </p:cNvGraphicFramePr>
          <p:nvPr/>
        </p:nvGraphicFramePr>
        <p:xfrm>
          <a:off x="900113" y="1989138"/>
          <a:ext cx="3016250" cy="3944176"/>
        </p:xfrm>
        <a:graphic>
          <a:graphicData uri="http://schemas.openxmlformats.org/drawingml/2006/table">
            <a:tbl>
              <a:tblPr/>
              <a:tblGrid>
                <a:gridCol w="301625"/>
                <a:gridCol w="301625"/>
                <a:gridCol w="301625"/>
                <a:gridCol w="301625"/>
                <a:gridCol w="301625"/>
                <a:gridCol w="292100"/>
                <a:gridCol w="311150"/>
                <a:gridCol w="301625"/>
                <a:gridCol w="301625"/>
                <a:gridCol w="301625"/>
              </a:tblGrid>
              <a:tr h="492125">
                <a:tc rowSpan="3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2125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54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8051" name="Group 1379"/>
          <p:cNvGraphicFramePr>
            <a:graphicFrameLocks noGrp="1"/>
          </p:cNvGraphicFramePr>
          <p:nvPr/>
        </p:nvGraphicFramePr>
        <p:xfrm>
          <a:off x="827088" y="1916113"/>
          <a:ext cx="3016250" cy="3942398"/>
        </p:xfrm>
        <a:graphic>
          <a:graphicData uri="http://schemas.openxmlformats.org/drawingml/2006/table">
            <a:tbl>
              <a:tblPr/>
              <a:tblGrid>
                <a:gridCol w="301625"/>
                <a:gridCol w="301625"/>
                <a:gridCol w="301625"/>
                <a:gridCol w="301625"/>
                <a:gridCol w="301625"/>
                <a:gridCol w="292100"/>
                <a:gridCol w="311150"/>
                <a:gridCol w="260350"/>
                <a:gridCol w="342900"/>
                <a:gridCol w="301625"/>
              </a:tblGrid>
              <a:tr h="517525">
                <a:tc rowSpan="3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                      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54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8040" name="Picture 1368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12811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041" name="Picture 1369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1223962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32" name="AutoShape 137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281738"/>
            <a:ext cx="682625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5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75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75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75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6" grpId="0" autoUpdateAnimBg="0"/>
      <p:bldP spid="113018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3363" y="277813"/>
            <a:ext cx="5913437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</a:rPr>
              <a:t>Всеобщая декларация прав человека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938713" cy="5300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i="1" smtClean="0">
                <a:solidFill>
                  <a:srgbClr val="FF0000"/>
                </a:solidFill>
              </a:rPr>
              <a:t>   </a:t>
            </a:r>
            <a:r>
              <a:rPr lang="ru-RU" b="1" i="1" smtClean="0">
                <a:solidFill>
                  <a:srgbClr val="00FFFF"/>
                </a:solidFill>
              </a:rPr>
              <a:t>Статья </a:t>
            </a:r>
            <a:r>
              <a:rPr lang="ru-RU" sz="2400" b="1" i="1" smtClean="0">
                <a:solidFill>
                  <a:srgbClr val="00FFFF"/>
                </a:solidFill>
              </a:rPr>
              <a:t>3</a:t>
            </a:r>
            <a:r>
              <a:rPr lang="ru-RU" sz="3600" smtClean="0"/>
              <a:t> </a:t>
            </a:r>
            <a:r>
              <a:rPr lang="ru-RU" sz="3600" smtClean="0">
                <a:solidFill>
                  <a:srgbClr val="FFFF00"/>
                </a:solidFill>
              </a:rPr>
              <a:t>– </a:t>
            </a:r>
            <a:r>
              <a:rPr lang="ru-RU" sz="2400" smtClean="0">
                <a:solidFill>
                  <a:srgbClr val="FFFF00"/>
                </a:solidFill>
              </a:rPr>
              <a:t>"Каждый человек имеет право на личную неприкосновенность, жизнь и свободу".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718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rgbClr val="FF0000"/>
                </a:solidFill>
              </a:rPr>
              <a:t>    </a:t>
            </a:r>
            <a:r>
              <a:rPr lang="ru-RU" b="1" i="1" smtClean="0">
                <a:solidFill>
                  <a:srgbClr val="00FFFF"/>
                </a:solidFill>
              </a:rPr>
              <a:t>Статья 4</a:t>
            </a:r>
            <a:r>
              <a:rPr lang="ru-RU" i="1" smtClean="0"/>
              <a:t> </a:t>
            </a:r>
            <a:r>
              <a:rPr lang="ru-RU" i="1" smtClean="0">
                <a:solidFill>
                  <a:srgbClr val="FFFF00"/>
                </a:solidFill>
              </a:rPr>
              <a:t>– </a:t>
            </a:r>
            <a:r>
              <a:rPr lang="ru-RU" sz="2000" smtClean="0">
                <a:solidFill>
                  <a:srgbClr val="FFFF00"/>
                </a:solidFill>
              </a:rPr>
              <a:t>"Никто не должен содержаться в рабстве или подневольном состоянии. Рабство и работорговля запрещаются во всех видах.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i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72709" name="Picture 5" descr="сестрица и б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57563"/>
            <a:ext cx="4465638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 descr="ма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644900"/>
            <a:ext cx="23241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9" descr="реб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0"/>
            <a:ext cx="15843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9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– "Никто не может быть подвергнут произвольному аресту, задержанию или изгнанию".</a:t>
            </a:r>
            <a:r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5" name="Picture 11" descr="салт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852738"/>
            <a:ext cx="28638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4648200" y="2071678"/>
            <a:ext cx="3209948" cy="405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12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"Каждый человек имеет право на неприкосновенность жилища, защиту от вмешательства в личную и семейную жизнь, посягательства на честь и репутацию".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7" name="Picture 13" descr="333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860800"/>
            <a:ext cx="2098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73100" y="18161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13</a:t>
            </a:r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"Каждый человек в своей стране имеет право свободно передвигаться и выбирать местожительство"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22" name="Picture 18" descr="брем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492500"/>
            <a:ext cx="4572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4864100" y="2214554"/>
            <a:ext cx="2851172" cy="413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17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– " Каждый человек имеет право владеть имуществом. Никого нельзя произвольно лишать его имущества".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24" name="Picture 20" descr="лис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3429000"/>
            <a:ext cx="32575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827088" y="1628775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Статья 23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"Каждый человек имеет право на труд, свободный выбор работы, справедливые условия труда… Каждый человек имеет право на равную оплату за равный труд".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22" name="AutoShap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640763" y="6381750"/>
            <a:ext cx="503237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0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1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8" grpId="0" build="p"/>
      <p:bldP spid="72708" grpId="1" build="p"/>
      <p:bldP spid="72714" grpId="0"/>
      <p:bldP spid="72714" grpId="1"/>
      <p:bldP spid="72716" grpId="0"/>
      <p:bldP spid="72716" grpId="1"/>
      <p:bldP spid="72721" grpId="0"/>
      <p:bldP spid="72721" grpId="1"/>
      <p:bldP spid="72723" grpId="0"/>
      <p:bldP spid="72723" grpId="1"/>
      <p:bldP spid="7272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Право на труд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FF00"/>
                </a:solidFill>
              </a:rPr>
              <a:t>Каждый человек имеет право на свободный труд.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FF00"/>
                </a:solidFill>
              </a:rPr>
              <a:t>Каждый может выбрать труд по своему желанию.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FF00"/>
                </a:solidFill>
              </a:rPr>
              <a:t>Принудительный труд </a:t>
            </a:r>
            <a:r>
              <a:rPr lang="ru-RU" sz="2000" b="1" i="1" u="sng" smtClean="0">
                <a:solidFill>
                  <a:srgbClr val="FFFF00"/>
                </a:solidFill>
              </a:rPr>
              <a:t>запрещен.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8" name="Picture 6" descr="право на труд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96975"/>
            <a:ext cx="28082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9" descr="труд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33375"/>
            <a:ext cx="1323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труд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005263"/>
            <a:ext cx="1771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тр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4797425"/>
            <a:ext cx="1260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тр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933825"/>
            <a:ext cx="388778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381750"/>
            <a:ext cx="50323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532438"/>
            <a:ext cx="8229600" cy="1325562"/>
          </a:xfrm>
          <a:solidFill>
            <a:srgbClr val="00FFFF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0000FF"/>
                </a:solidFill>
                <a:effectLst/>
              </a:rPr>
              <a:t>Гражданин России имеет право на отдых. Он работает 40 часов в неделю. Суббота и воскресенье у многих выходные дни. Каждый работающий получает отпуск – не менее 24 дней в год</a:t>
            </a:r>
            <a:r>
              <a:rPr lang="ru-RU" sz="200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Право на отдых</a:t>
            </a:r>
          </a:p>
        </p:txBody>
      </p:sp>
      <p:sp>
        <p:nvSpPr>
          <p:cNvPr id="10035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381750"/>
            <a:ext cx="50323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00338" y="1600200"/>
            <a:ext cx="5986462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FF00"/>
                </a:solidFill>
              </a:rPr>
              <a:t>Каждый гражданин имеет право получить помощь врача при заболевании</a:t>
            </a:r>
          </a:p>
        </p:txBody>
      </p:sp>
      <p:pic>
        <p:nvPicPr>
          <p:cNvPr id="15364" name="Picture 4" descr="мед помощ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28527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мед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29000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8" descr="мед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22558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2411413" y="188913"/>
            <a:ext cx="64817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Право на медицинское</a:t>
            </a:r>
            <a:br>
              <a:rPr lang="ru-RU" sz="4000" b="1" i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обслуживание</a:t>
            </a:r>
          </a:p>
        </p:txBody>
      </p:sp>
      <p:sp>
        <p:nvSpPr>
          <p:cNvPr id="101383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237288"/>
            <a:ext cx="611188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9838" y="1700213"/>
            <a:ext cx="4752975" cy="4162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FFFF00"/>
                </a:solidFill>
              </a:rPr>
              <a:t>В зависимости от возраста каждый гражданин может посещать детский сад, школу, техникум или университет</a:t>
            </a:r>
            <a:r>
              <a:rPr lang="ru-RU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4343" name="Picture 7" descr="Изображение 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113088"/>
            <a:ext cx="26924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клас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3097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PICT02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36838"/>
            <a:ext cx="2970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3132138" y="277813"/>
            <a:ext cx="6011862" cy="1495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00"/>
                </a:solidFill>
              </a:rPr>
              <a:t>Право 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на образование</a:t>
            </a:r>
          </a:p>
        </p:txBody>
      </p:sp>
      <p:sp>
        <p:nvSpPr>
          <p:cNvPr id="102407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308725"/>
            <a:ext cx="611188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1944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rgbClr val="FF0000"/>
                </a:solidFill>
              </a:rPr>
              <a:t>    Кто стоит во главе государства?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FF00"/>
                </a:solidFill>
              </a:rPr>
              <a:t>Президент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smtClean="0"/>
              <a:t>Ельцин Б.Н.     Путин В.В.      Медведев Д.А.</a:t>
            </a:r>
          </a:p>
        </p:txBody>
      </p:sp>
      <p:pic>
        <p:nvPicPr>
          <p:cNvPr id="12291" name="Picture 3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36838"/>
            <a:ext cx="2381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636838"/>
            <a:ext cx="25082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36838"/>
            <a:ext cx="252253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home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08175" y="404813"/>
            <a:ext cx="51133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Президент России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23850" y="5029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Основной гарант Конституции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5" grpId="0" build="allAtOnce"/>
      <p:bldP spid="1229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13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/>
              <a:t>Источники:</a:t>
            </a:r>
          </a:p>
        </p:txBody>
      </p:sp>
      <p:sp>
        <p:nvSpPr>
          <p:cNvPr id="1044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5903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http://www.stihi.ru/2009/08/28/1473 портрет С.Михалкова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http://sz.aif.ru/article/print/article_id/1717 каргопольская игрушка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http://igrushka.kz/vip57/karigr.php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http://www.ashkimsin.ru/chayxana/topic3989.html дымковская игрушка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http://blogs.mail.ru/mail/vodoleysha/b9850f9054126a1.html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http://www.nacmex.ru/poznavatelno/2448-Dimkovskaya_igrushka.html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http://www.miradox.ru/tv/skazki-iz-gliny-i-dereva-dymkovskaya-igrushka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http://www.liveinternet.ru/users/kuklenokaaaaa/post105349804/ матрёшка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http://shop.vdm.ru/index.php?categoryID=11007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http://smart-toy.ru/product_reviews.php?products_id=42&amp;language=ru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http://powerclip.ru/modules/newbb/print.php?form=1&amp;topic_id=7193&amp;forum=12&amp;order=ASC&amp;start=0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http://lepnj.narod.ru/filig.html филимоновская игрушка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http://www.filimonovskayaigrushka.ru/photo_2.htm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http://www.miradox.ru/tv/skazki-iz-gliny-i-dereva-filimonovskaya-igrushka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http://alischa.ru/ribbon.php?journalid=2176939&amp;action=readers&amp;page=5&amp;r_jour=1&amp;r_comm=1&amp;r_rss=1&amp;cat0=1&amp;cat1=1&amp;cat2=1&amp;cat3=1&amp;cat4=1&amp;cat5=1 богородская игрушка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http://peterburg2.ru/news/447.html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http://www.1muzey.ru/museum-of-slavic-mythology/slavlav/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http://www.souvenirdvor.ru/shop/en/product/russkij-suvenir-bogorodskaja-igrushka-i401/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http://www.decore3000.ru/index.php?productID=234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http://russia.rin.ru/guides/4229.html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http://vseto.com/?paged=246 карта России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http://avantis-tour.ru/travel-europa-nehs-tury.php?send_form=1779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http://www.albtour.ru/countries/russia/russia.htm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0000"/>
                </a:solidFill>
                <a:effectLst/>
              </a:rPr>
              <a:t>http://liceum.secna.ru/about_l/fmo-2000/geo.htm</a:t>
            </a:r>
          </a:p>
        </p:txBody>
      </p:sp>
      <p:sp>
        <p:nvSpPr>
          <p:cNvPr id="104452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12200" y="6426200"/>
            <a:ext cx="4318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435975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"/>
              </a:rPr>
              <a:t>http://geo-tur.narod.ru/Europe/Russia.htm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-герб России</a:t>
            </a:r>
            <a:endParaRPr lang="ru-RU" sz="1200" smtClean="0">
              <a:solidFill>
                <a:srgbClr val="000000"/>
              </a:solidFill>
              <a:effectLst/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3"/>
              </a:rPr>
              <a:t>http://www.bg-znanie.ru/print.php?nid=134</a:t>
            </a:r>
            <a:endParaRPr lang="ru-RU" sz="1200" smtClean="0">
              <a:solidFill>
                <a:srgbClr val="000000"/>
              </a:solidFill>
              <a:effectLst/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4"/>
              </a:rPr>
              <a:t>http://smilaforum.org.ua/viewtopic.php?t=19315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герб Москвы\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http://www.mainplace.ru/news/lifestyle/notbored/luchshij-gimn-v-mire-rossiya-vpered!/ гимн России</a:t>
            </a:r>
            <a:endParaRPr lang="ru-RU" sz="1200" smtClean="0">
              <a:solidFill>
                <a:srgbClr val="000000"/>
              </a:solidFill>
              <a:effectLst/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5"/>
              </a:rPr>
              <a:t>http://filipoks.narod.ru/gimn.htm</a:t>
            </a:r>
            <a:endParaRPr lang="ru-RU" sz="1200" smtClean="0">
              <a:solidFill>
                <a:srgbClr val="000000"/>
              </a:solidFill>
              <a:effectLst/>
              <a:hlinkClick r:id="rId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6"/>
              </a:rPr>
              <a:t>http://www.rusflag.ru/anth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надпись Флаг России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http://www.rusflag.ru/anth#MUSIC гимны России (история)</a:t>
            </a:r>
            <a:endParaRPr lang="ru-RU" sz="1200" smtClean="0">
              <a:solidFill>
                <a:srgbClr val="000000"/>
              </a:solidFill>
              <a:effectLst/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7"/>
              </a:rPr>
              <a:t>http://www.nkf54.ru/ucheb_geograf.php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Природные зоны России</a:t>
            </a:r>
            <a:endParaRPr lang="ru-RU" sz="1200" smtClean="0">
              <a:solidFill>
                <a:srgbClr val="000000"/>
              </a:solidFill>
              <a:effectLst/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8"/>
              </a:rPr>
              <a:t>http://ngl2006.narod.ru/Contents/Geo/Geo-kart/KPGR/Geo.htm</a:t>
            </a:r>
            <a:endParaRPr lang="ru-RU" sz="1200" smtClean="0">
              <a:solidFill>
                <a:srgbClr val="000000"/>
              </a:solidFill>
              <a:effectLst/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9"/>
              </a:rPr>
              <a:t>http://sev-zap.net/russia_etnicheskaia2.htm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этническая карта России</a:t>
            </a:r>
            <a:endParaRPr lang="ru-RU" sz="1200" smtClean="0">
              <a:solidFill>
                <a:srgbClr val="000000"/>
              </a:solidFill>
              <a:effectLst/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0"/>
              </a:rPr>
              <a:t>http://k26km.narod.ru/admin/inflenr.html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флаг России</a:t>
            </a:r>
            <a:endParaRPr lang="ru-RU" sz="1200" smtClean="0">
              <a:solidFill>
                <a:srgbClr val="000000"/>
              </a:solidFill>
              <a:effectLst/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1"/>
              </a:rPr>
              <a:t>http://maxi-forum.ru/forum-vseobshaya-istoriya/7929-gerb-flag-simvol-ugadaite-prinadlejnost.html</a:t>
            </a:r>
            <a:endParaRPr lang="ru-RU" sz="1200" smtClean="0">
              <a:solidFill>
                <a:srgbClr val="000000"/>
              </a:solidFill>
              <a:effectLst/>
              <a:hlinkClick r:id="rId1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2"/>
              </a:rPr>
              <a:t>http://www.ruscrimea.org/crimea/205-istorija-flaga-rossii-prodolzhenie-3.html</a:t>
            </a:r>
            <a:endParaRPr lang="ru-RU" sz="1200" smtClean="0">
              <a:solidFill>
                <a:srgbClr val="000000"/>
              </a:solidFill>
              <a:effectLst/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3"/>
              </a:rPr>
              <a:t>http://www.paneuro.ru/main/russia/simbol/3.html</a:t>
            </a:r>
            <a:endParaRPr lang="ru-RU" sz="1200" smtClean="0">
              <a:solidFill>
                <a:srgbClr val="000000"/>
              </a:solidFill>
              <a:effectLst/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4"/>
              </a:rPr>
              <a:t>http://gigamir.net/news/election/pub21036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фото Москвы</a:t>
            </a:r>
            <a:endParaRPr lang="ru-RU" sz="1200" smtClean="0">
              <a:solidFill>
                <a:srgbClr val="000000"/>
              </a:solidFill>
              <a:effectLst/>
              <a:hlinkClick r:id="rId1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5"/>
              </a:rPr>
              <a:t>www.odintsovo.info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фото Москвы</a:t>
            </a:r>
            <a:endParaRPr lang="ru-RU" sz="1200" smtClean="0">
              <a:solidFill>
                <a:srgbClr val="000000"/>
              </a:solidFill>
              <a:effectLst/>
              <a:hlinkClick r:id="rId1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6"/>
              </a:rPr>
              <a:t>http://www.polska.ru/kot/kotomka/en/night_river/hotel-ukraina23_1600.html</a:t>
            </a:r>
            <a:endParaRPr lang="ru-RU" sz="1200" smtClean="0">
              <a:solidFill>
                <a:srgbClr val="000000"/>
              </a:solidFill>
              <a:effectLst/>
              <a:hlinkClick r:id="rId1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7"/>
              </a:rPr>
              <a:t>http://mirtesen.ru/photos/latest?q=%D0%9C%D0%BE%D1%81%D0%BA%D0%B2%D0%B0&amp;page=57</a:t>
            </a:r>
            <a:endParaRPr lang="ru-RU" sz="1200" smtClean="0">
              <a:solidFill>
                <a:srgbClr val="000000"/>
              </a:solidFill>
              <a:effectLst/>
              <a:hlinkClick r:id="rId1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8"/>
              </a:rPr>
              <a:t>http://www.homeland-tour.ru/tours/mnogodnevnye_tury/moskva/priem_v_moskve/dva_dnya_v_moskve.html</a:t>
            </a:r>
            <a:endParaRPr lang="ru-RU" sz="1200" smtClean="0">
              <a:solidFill>
                <a:srgbClr val="000000"/>
              </a:solidFill>
              <a:effectLst/>
              <a:hlinkClick r:id="rId1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9"/>
              </a:rPr>
              <a:t>http://zsoft.su/319-moskva-nochnaja-70-foto-.html</a:t>
            </a:r>
            <a:endParaRPr lang="ru-RU" sz="1200" smtClean="0">
              <a:solidFill>
                <a:srgbClr val="000000"/>
              </a:solidFill>
              <a:effectLst/>
              <a:hlinkClick r:id="rId2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0"/>
              </a:rPr>
              <a:t>http://oblmosk.ru/gallery/displayimage.php?album=1&amp;pos=62</a:t>
            </a:r>
            <a:endParaRPr lang="ru-RU" sz="1200" smtClean="0">
              <a:solidFill>
                <a:srgbClr val="000000"/>
              </a:solidFill>
              <a:effectLst/>
              <a:hlinkClick r:id="rId2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1"/>
              </a:rPr>
              <a:t>http://www.ruschudo.ru/miracles/1604/</a:t>
            </a:r>
            <a:endParaRPr lang="ru-RU" sz="1200" smtClean="0">
              <a:solidFill>
                <a:srgbClr val="000000"/>
              </a:solidFill>
              <a:effectLst/>
              <a:hlinkClick r:id="rId2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2"/>
              </a:rPr>
              <a:t>http://www.vodoley-tour.ru/index.php?id=15</a:t>
            </a:r>
            <a:endParaRPr lang="ru-RU" sz="1200" smtClean="0">
              <a:solidFill>
                <a:srgbClr val="000000"/>
              </a:solidFill>
              <a:effectLst/>
              <a:hlinkClick r:id="rId2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3"/>
              </a:rPr>
              <a:t>http://www.goroda-rossii.com/img1291.search.htm</a:t>
            </a:r>
            <a:endParaRPr lang="ru-RU" sz="1200" smtClean="0">
              <a:solidFill>
                <a:srgbClr val="000000"/>
              </a:solidFill>
              <a:effectLst/>
              <a:hlinkClick r:id="rId2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4"/>
              </a:rPr>
              <a:t>http://sputnik.ck.ua/ukr/news/index.php%20?module=Content&amp;method=show&amp;id=547</a:t>
            </a:r>
            <a:endParaRPr lang="ru-RU" sz="1200" smtClean="0">
              <a:solidFill>
                <a:srgbClr val="000000"/>
              </a:solidFill>
              <a:effectLst/>
              <a:hlinkClick r:id="rId2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5"/>
              </a:rPr>
              <a:t>http://www.spikatur.ru/countries_info_27_378.html</a:t>
            </a:r>
            <a:endParaRPr lang="ru-RU" sz="1200" smtClean="0">
              <a:solidFill>
                <a:srgbClr val="000000"/>
              </a:solidFill>
              <a:effectLst/>
              <a:hlinkClick r:id="rId2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6"/>
              </a:rPr>
              <a:t>http://travelling.ucoz.ru/forum/13-267-1</a:t>
            </a:r>
            <a:endParaRPr lang="ru-RU" sz="120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7"/>
              </a:rPr>
              <a:t>http://www.vsenamore.com/countries/russia.html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Волга</a:t>
            </a:r>
            <a:endParaRPr lang="ru-RU" sz="1200" smtClean="0">
              <a:solidFill>
                <a:srgbClr val="000000"/>
              </a:solidFill>
              <a:effectLst/>
              <a:hlinkClick r:id="rId2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8"/>
              </a:rPr>
              <a:t>http://www.svyato.info/2009/02/24/reka-nyda.html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Обь</a:t>
            </a:r>
            <a:endParaRPr lang="ru-RU" sz="1200" smtClean="0">
              <a:solidFill>
                <a:srgbClr val="000000"/>
              </a:solidFill>
              <a:effectLst/>
              <a:hlinkClick r:id="rId2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9"/>
              </a:rPr>
              <a:t>http://www.adrenalinetour.ru/tuva.html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Енисей</a:t>
            </a:r>
            <a:endParaRPr lang="ru-RU" sz="1200" smtClean="0">
              <a:solidFill>
                <a:srgbClr val="000000"/>
              </a:solidFill>
              <a:effectLst/>
              <a:hlinkClick r:id="rId3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30"/>
              </a:rPr>
              <a:t>http://hokku.megatis.ru/39.html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Дон</a:t>
            </a:r>
            <a:endParaRPr lang="ru-RU" sz="1200" smtClean="0">
              <a:solidFill>
                <a:srgbClr val="000000"/>
              </a:solidFill>
              <a:effectLst/>
              <a:hlinkClick r:id="rId31"/>
            </a:endParaRPr>
          </a:p>
          <a:p>
            <a:pPr eaLnBrk="1" hangingPunct="1">
              <a:lnSpc>
                <a:spcPct val="80000"/>
              </a:lnSpc>
            </a:pPr>
            <a:endParaRPr lang="ru-RU" sz="120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05475" name="AutoShape 9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8712200" y="6426200"/>
            <a:ext cx="431800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"/>
              </a:rPr>
              <a:t>http://www.freedesktopwallpapers.ru/desktop.php?pid=2300&amp;lng=ru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тайга</a:t>
            </a:r>
            <a:endParaRPr lang="ru-RU" sz="1200" smtClean="0">
              <a:solidFill>
                <a:srgbClr val="000000"/>
              </a:solidFill>
              <a:effectLst/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3"/>
              </a:rPr>
              <a:t>http://www.greenpeace.org/russia/ru/photosvideos/photos/62640?mode=send</a:t>
            </a:r>
            <a:endParaRPr lang="ru-RU" sz="1200" smtClean="0">
              <a:solidFill>
                <a:srgbClr val="000000"/>
              </a:solidFill>
              <a:effectLst/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4"/>
              </a:rPr>
              <a:t>http://gorod.tomsk.ru/index-1240830649.php</a:t>
            </a:r>
            <a:endParaRPr lang="ru-RU" sz="1200" smtClean="0">
              <a:solidFill>
                <a:srgbClr val="000000"/>
              </a:solidFill>
              <a:effectLst/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5"/>
              </a:rPr>
              <a:t>http://down-house.ru/poznavatelno/20438-kniga-rekordov-rossii.html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Байкал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http://www.visitpetrozavodsk.ru/ru/nature/around/ Онежское озеро</a:t>
            </a:r>
            <a:endParaRPr lang="ru-RU" sz="1200" smtClean="0">
              <a:solidFill>
                <a:srgbClr val="000000"/>
              </a:solidFill>
              <a:effectLst/>
              <a:hlinkClick r:id="rId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6"/>
              </a:rPr>
              <a:t>http://niceworld.su/ussr-nature/92-ladojskoe-ozero.html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Ладожское озеро</a:t>
            </a:r>
            <a:endParaRPr lang="ru-RU" sz="1200" smtClean="0">
              <a:solidFill>
                <a:srgbClr val="000000"/>
              </a:solidFill>
              <a:effectLst/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7"/>
              </a:rPr>
              <a:t>http://ymora.3dn.ru/news/2009-12-16-613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Каспийское море</a:t>
            </a:r>
            <a:endParaRPr lang="ru-RU" sz="1200" smtClean="0">
              <a:solidFill>
                <a:srgbClr val="000000"/>
              </a:solidFill>
              <a:effectLst/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8"/>
              </a:rPr>
              <a:t>http://www.russiansanfran.com/common/arc/?id_cat=4&amp;id_story_top=426198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Эльбрус</a:t>
            </a:r>
            <a:endParaRPr lang="ru-RU" sz="1200" smtClean="0">
              <a:solidFill>
                <a:srgbClr val="000000"/>
              </a:solidFill>
              <a:effectLst/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9"/>
              </a:rPr>
              <a:t>http://venividi.ru/node/4755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Казбек</a:t>
            </a:r>
            <a:endParaRPr lang="ru-RU" sz="1200" smtClean="0">
              <a:solidFill>
                <a:srgbClr val="000000"/>
              </a:solidFill>
              <a:effectLst/>
              <a:hlinkClick r:id="rId1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0"/>
              </a:rPr>
              <a:t>http://ntl.hmarka.net/the-news/1-latest-news/933-2009-10-16-21-40-53.html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Ключевская сопка</a:t>
            </a:r>
            <a:endParaRPr lang="ru-RU" sz="1200" smtClean="0">
              <a:solidFill>
                <a:srgbClr val="000000"/>
              </a:solidFill>
              <a:effectLst/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1"/>
              </a:rPr>
              <a:t>http://www.svastour.ru/altay/vysotnyk.htm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горы Алтая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http://dressnational.at.ua/ национальные костюмы</a:t>
            </a:r>
            <a:endParaRPr lang="ru-RU" sz="1200" smtClean="0">
              <a:solidFill>
                <a:srgbClr val="000000"/>
              </a:solidFill>
              <a:effectLst/>
              <a:hlinkClick r:id="rId1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2"/>
              </a:rPr>
              <a:t>http://www.irma-decor.ru/portfolio/national.html</a:t>
            </a:r>
            <a:endParaRPr lang="ru-RU" sz="1200" smtClean="0">
              <a:solidFill>
                <a:srgbClr val="000000"/>
              </a:solidFill>
              <a:effectLst/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3"/>
              </a:rPr>
              <a:t>http://bogard.isu.ru/bai-mich/p_baik/costume.htm</a:t>
            </a:r>
            <a:endParaRPr lang="ru-RU" sz="1200" smtClean="0">
              <a:solidFill>
                <a:srgbClr val="000000"/>
              </a:solidFill>
              <a:effectLst/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4"/>
              </a:rPr>
              <a:t>http://asha.moy.su/forum/39-6-57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яранга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http://fotki.yandex.ru/users/mnf07/view/44572/ чум</a:t>
            </a:r>
            <a:endParaRPr lang="ru-RU" sz="1200" smtClean="0">
              <a:solidFill>
                <a:srgbClr val="000000"/>
              </a:solidFill>
              <a:effectLst/>
              <a:hlinkClick r:id="rId1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5"/>
              </a:rPr>
              <a:t>http://subscribe.ru/catalog/rss.32612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юрта</a:t>
            </a:r>
            <a:endParaRPr lang="ru-RU" sz="1200" smtClean="0">
              <a:solidFill>
                <a:srgbClr val="000000"/>
              </a:solidFill>
              <a:effectLst/>
              <a:hlinkClick r:id="rId1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6"/>
              </a:rPr>
              <a:t>http://licey17.irk.ru/news/allnew/?page=52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Конституция</a:t>
            </a:r>
            <a:endParaRPr lang="ru-RU" sz="1200" smtClean="0">
              <a:solidFill>
                <a:srgbClr val="000000"/>
              </a:solidFill>
              <a:effectLst/>
              <a:hlinkClick r:id="rId1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7"/>
              </a:rPr>
              <a:t>http://rado.tyumen.ru/site/?id=news&amp;ott=226&amp;doo=230</a:t>
            </a:r>
            <a:endParaRPr lang="ru-RU" sz="120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http://www.stapravda.ru/photo/Den_Konstitucii_Rossii_34697/</a:t>
            </a:r>
            <a:endParaRPr lang="ru-RU" sz="1200" smtClean="0">
              <a:solidFill>
                <a:srgbClr val="000000"/>
              </a:solidFill>
              <a:effectLst/>
              <a:hlinkClick r:id="rId1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8"/>
              </a:rPr>
              <a:t>http://works.tarefer.ru/67/100623/index.html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ООН</a:t>
            </a:r>
            <a:endParaRPr lang="ru-RU" sz="1200" smtClean="0">
              <a:solidFill>
                <a:srgbClr val="000000"/>
              </a:solidFill>
              <a:effectLst/>
              <a:hlinkClick r:id="rId1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19"/>
              </a:rPr>
              <a:t>http://www.godembassy.org/ua/news/news_publ.php?showdetail=4332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Всеобщая декларация прав человека</a:t>
            </a:r>
            <a:endParaRPr lang="ru-RU" sz="1200" smtClean="0">
              <a:solidFill>
                <a:srgbClr val="000000"/>
              </a:solidFill>
              <a:effectLst/>
              <a:hlinkClick r:id="rId2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0"/>
              </a:rPr>
              <a:t>http://fm.web39.net/books.php?offerId=754233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Правовая защита конституционных </a:t>
            </a:r>
            <a:r>
              <a:rPr lang="ru-RU" sz="1200" b="1" smtClean="0">
                <a:solidFill>
                  <a:srgbClr val="000000"/>
                </a:solidFill>
                <a:effectLst/>
              </a:rPr>
              <a:t>прав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граждан </a:t>
            </a:r>
            <a:r>
              <a:rPr lang="ru-RU" sz="1200" b="1" smtClean="0">
                <a:solidFill>
                  <a:srgbClr val="000000"/>
                </a:solidFill>
                <a:effectLst/>
              </a:rPr>
              <a:t>на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</a:t>
            </a:r>
            <a:r>
              <a:rPr lang="ru-RU" sz="1200" b="1" smtClean="0">
                <a:solidFill>
                  <a:srgbClr val="000000"/>
                </a:solidFill>
                <a:effectLst/>
              </a:rPr>
              <a:t>труд</a:t>
            </a:r>
            <a:endParaRPr lang="ru-RU" sz="1200" smtClean="0">
              <a:solidFill>
                <a:srgbClr val="000000"/>
              </a:solidFill>
              <a:effectLst/>
              <a:hlinkClick r:id="rId21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1"/>
              </a:rPr>
              <a:t>http://www.kupitknigu.ru/books/1886502.shtml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охрана труда</a:t>
            </a:r>
            <a:endParaRPr lang="ru-RU" sz="1200" smtClean="0">
              <a:solidFill>
                <a:srgbClr val="000000"/>
              </a:solidFill>
              <a:effectLst/>
              <a:hlinkClick r:id="rId22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2"/>
              </a:rPr>
              <a:t>http://zakon.rin.ru/cgi-bin/news.pl?idr=673&amp;id=217208&amp;act=morez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фото Медведева Д.А.</a:t>
            </a:r>
            <a:endParaRPr lang="ru-RU" sz="1200" smtClean="0">
              <a:solidFill>
                <a:srgbClr val="000000"/>
              </a:solidFill>
              <a:effectLst/>
              <a:hlinkClick r:id="rId2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3"/>
              </a:rPr>
              <a:t>http://rusfederation.narod.ru/text32.html Ельцин Б.Н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http://all-biography.ru/alpha/ Путин В.В.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http://softnews.su/soft/text/ Словарь Ожегова</a:t>
            </a:r>
            <a:endParaRPr lang="ru-RU" sz="1200" smtClean="0">
              <a:solidFill>
                <a:srgbClr val="000000"/>
              </a:solidFill>
              <a:effectLst/>
              <a:hlinkClick r:id="rId2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4"/>
              </a:rPr>
              <a:t>http://www.uznay-prezidenta.ru</a:t>
            </a:r>
            <a:endParaRPr lang="ru-RU" sz="1200" smtClean="0">
              <a:solidFill>
                <a:srgbClr val="000000"/>
              </a:solidFill>
              <a:effectLst/>
              <a:hlinkClick r:id="rId25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5"/>
              </a:rPr>
              <a:t>http://www.gks.ru/PEREPIS/perep2.htm</a:t>
            </a:r>
            <a:endParaRPr lang="ru-RU" sz="1200" smtClean="0">
              <a:solidFill>
                <a:srgbClr val="000000"/>
              </a:solidFill>
              <a:effectLst/>
              <a:hlinkClick r:id="rId26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6"/>
              </a:rPr>
              <a:t>http://festival.1september.ru/articles/530317/</a:t>
            </a:r>
            <a:r>
              <a:rPr lang="ru-RU" sz="1200" b="1" smtClean="0">
                <a:solidFill>
                  <a:srgbClr val="000000"/>
                </a:solidFill>
                <a:effectLst/>
              </a:rPr>
              <a:t>   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Национальный состав населения России</a:t>
            </a:r>
            <a:endParaRPr lang="ru-RU" sz="1200" b="1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5 слайд </a:t>
            </a:r>
            <a:endParaRPr lang="ru-RU" sz="1200" smtClean="0">
              <a:solidFill>
                <a:srgbClr val="000000"/>
              </a:solidFill>
              <a:effectLst/>
              <a:hlinkClick r:id="rId2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  <a:hlinkClick r:id="rId27"/>
              </a:rPr>
              <a:t>http://www.rusedu.ru/detail_2292.html</a:t>
            </a:r>
            <a:r>
              <a:rPr lang="ru-RU" sz="1200" smtClean="0">
                <a:solidFill>
                  <a:srgbClr val="000000"/>
                </a:solidFill>
                <a:effectLst/>
              </a:rPr>
              <a:t> Мы - граждане России слайд 6,7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Мозаика детского отдыха. Москва «ВАКО» 2006г.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rgbClr val="000000"/>
                </a:solidFill>
                <a:effectLst/>
              </a:rPr>
              <a:t>Частушки (библиотека русского фольклора) М., Советская Россия, 1988</a:t>
            </a:r>
          </a:p>
        </p:txBody>
      </p:sp>
      <p:pic>
        <p:nvPicPr>
          <p:cNvPr id="106499" name="Picture 5" descr="home1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6188075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3854</TotalTime>
  <Words>3714</Words>
  <Application>Microsoft Office PowerPoint</Application>
  <PresentationFormat>Экран (4:3)</PresentationFormat>
  <Paragraphs>817</Paragraphs>
  <Slides>98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Круги</vt:lpstr>
      <vt:lpstr>Методическое пособие  для уроков окружающего мира по теме «Родная страна»</vt:lpstr>
      <vt:lpstr>Слайд 2</vt:lpstr>
      <vt:lpstr>1 класс </vt:lpstr>
      <vt:lpstr>      Наша страна – Россия </vt:lpstr>
      <vt:lpstr>Выполни задания </vt:lpstr>
      <vt:lpstr>Вставь слова</vt:lpstr>
      <vt:lpstr>Как назвать по-другому?</vt:lpstr>
      <vt:lpstr>Слайд 8</vt:lpstr>
      <vt:lpstr>Кроссворд</vt:lpstr>
      <vt:lpstr>                Ребусы </vt:lpstr>
      <vt:lpstr>Пословицы о Родине</vt:lpstr>
      <vt:lpstr>Слайд 12</vt:lpstr>
      <vt:lpstr>Пословицы и поговорки о Москве</vt:lpstr>
      <vt:lpstr>Слайд 14</vt:lpstr>
      <vt:lpstr>Слайд 15</vt:lpstr>
      <vt:lpstr> </vt:lpstr>
      <vt:lpstr> Храм Христа Спасителя</vt:lpstr>
      <vt:lpstr>Слайд 18</vt:lpstr>
      <vt:lpstr>Слайд 19</vt:lpstr>
      <vt:lpstr>Церковь Николая Чудотворца в Хамовниках</vt:lpstr>
      <vt:lpstr>Новодевичий монастырь</vt:lpstr>
      <vt:lpstr>Стадион «Лужники»</vt:lpstr>
      <vt:lpstr>Президиум Российской Академии наук</vt:lpstr>
      <vt:lpstr>Центральный парк культуры и отдыха им.М.Горького</vt:lpstr>
      <vt:lpstr>Церковь Троицы Живоначальной</vt:lpstr>
      <vt:lpstr>Гостиница «Украина»</vt:lpstr>
      <vt:lpstr>Метрополитен</vt:lpstr>
      <vt:lpstr>Викторина</vt:lpstr>
      <vt:lpstr>Слайд 29</vt:lpstr>
      <vt:lpstr>Слайд 30</vt:lpstr>
      <vt:lpstr> </vt:lpstr>
      <vt:lpstr>ГЕРБ</vt:lpstr>
      <vt:lpstr>Слайд 33</vt:lpstr>
      <vt:lpstr>История российского герба</vt:lpstr>
      <vt:lpstr>История российского герба</vt:lpstr>
      <vt:lpstr>История российского герба</vt:lpstr>
      <vt:lpstr>Слайд 37</vt:lpstr>
      <vt:lpstr>Расшифруй значение герба России</vt:lpstr>
      <vt:lpstr>Проверь себя</vt:lpstr>
      <vt:lpstr>Игротека</vt:lpstr>
      <vt:lpstr>                      Флаг                          (от греческого слова “флего” )                             - означает “сжигать, озарять, гореть”.   </vt:lpstr>
      <vt:lpstr>Слайд 42</vt:lpstr>
      <vt:lpstr>Слайд 43</vt:lpstr>
      <vt:lpstr>Правила  использования  Государственного флага РФ</vt:lpstr>
      <vt:lpstr>История российского флага</vt:lpstr>
      <vt:lpstr>Слайд 46</vt:lpstr>
      <vt:lpstr>Слайд 47</vt:lpstr>
      <vt:lpstr>Слайд 48</vt:lpstr>
      <vt:lpstr>Викторина</vt:lpstr>
      <vt:lpstr>ГИМН</vt:lpstr>
      <vt:lpstr>Слайд 51</vt:lpstr>
      <vt:lpstr>Правила использования гимна Российской Федерации</vt:lpstr>
      <vt:lpstr>Слайд 53</vt:lpstr>
      <vt:lpstr>Богата природа России </vt:lpstr>
      <vt:lpstr>Слайд 55</vt:lpstr>
      <vt:lpstr>Леса России</vt:lpstr>
      <vt:lpstr> </vt:lpstr>
      <vt:lpstr>Реки России</vt:lpstr>
      <vt:lpstr>Озёра России</vt:lpstr>
      <vt:lpstr>Горы</vt:lpstr>
      <vt:lpstr>Слайд 61</vt:lpstr>
      <vt:lpstr>Слайд 62</vt:lpstr>
      <vt:lpstr>Слайд 63</vt:lpstr>
      <vt:lpstr>Узнай по описанию</vt:lpstr>
      <vt:lpstr>Узнай по описанию</vt:lpstr>
      <vt:lpstr>Узнай по описанию</vt:lpstr>
      <vt:lpstr>     Мы – россияне</vt:lpstr>
      <vt:lpstr>Карта народов России</vt:lpstr>
      <vt:lpstr>Слайд 69</vt:lpstr>
      <vt:lpstr>Национальные костюмы</vt:lpstr>
      <vt:lpstr>Национальные жилища</vt:lpstr>
      <vt:lpstr>Обычаи</vt:lpstr>
      <vt:lpstr> Занятия     народов России</vt:lpstr>
      <vt:lpstr> Народная сказка и народные игрушки Основное содержание урока: </vt:lpstr>
      <vt:lpstr>Матрёшка</vt:lpstr>
      <vt:lpstr>Слайд 76</vt:lpstr>
      <vt:lpstr>Дымковская игрушка</vt:lpstr>
      <vt:lpstr>Каргопольская игрушка</vt:lpstr>
      <vt:lpstr>Филимоновская игрушка</vt:lpstr>
      <vt:lpstr>Богородская резная игрушка</vt:lpstr>
      <vt:lpstr> </vt:lpstr>
      <vt:lpstr>Слайд 82</vt:lpstr>
      <vt:lpstr>Найди сказке пару</vt:lpstr>
      <vt:lpstr>Мы – граждане России </vt:lpstr>
      <vt:lpstr>Гражданин</vt:lpstr>
      <vt:lpstr>Права граждан России</vt:lpstr>
      <vt:lpstr>            Права детей </vt:lpstr>
      <vt:lpstr>Слайд 88</vt:lpstr>
      <vt:lpstr>Слайд 89</vt:lpstr>
      <vt:lpstr>Всеобщая декларация прав человека</vt:lpstr>
      <vt:lpstr>Право на труд</vt:lpstr>
      <vt:lpstr>Право на отдых</vt:lpstr>
      <vt:lpstr>Право на медицинское обслуживание</vt:lpstr>
      <vt:lpstr>Право  на образование</vt:lpstr>
      <vt:lpstr>Слайд 95</vt:lpstr>
      <vt:lpstr>Источники:</vt:lpstr>
      <vt:lpstr>Слайд 97</vt:lpstr>
      <vt:lpstr>Слайд 98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777</cp:lastModifiedBy>
  <cp:revision>481</cp:revision>
  <dcterms:created xsi:type="dcterms:W3CDTF">2010-01-23T14:13:38Z</dcterms:created>
  <dcterms:modified xsi:type="dcterms:W3CDTF">2017-11-07T17:12:32Z</dcterms:modified>
</cp:coreProperties>
</file>