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9"/>
  </p:notesMasterIdLst>
  <p:sldIdLst>
    <p:sldId id="309" r:id="rId2"/>
    <p:sldId id="304" r:id="rId3"/>
    <p:sldId id="307" r:id="rId4"/>
    <p:sldId id="265" r:id="rId5"/>
    <p:sldId id="286" r:id="rId6"/>
    <p:sldId id="295" r:id="rId7"/>
    <p:sldId id="298" r:id="rId8"/>
    <p:sldId id="299" r:id="rId9"/>
    <p:sldId id="258" r:id="rId10"/>
    <p:sldId id="293" r:id="rId11"/>
    <p:sldId id="280" r:id="rId12"/>
    <p:sldId id="282" r:id="rId13"/>
    <p:sldId id="283" r:id="rId14"/>
    <p:sldId id="284" r:id="rId15"/>
    <p:sldId id="285" r:id="rId16"/>
    <p:sldId id="300" r:id="rId17"/>
    <p:sldId id="26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0EBB655B-C6A9-40DB-B603-006C1C36E363}">
          <p14:sldIdLst>
            <p14:sldId id="261"/>
            <p14:sldId id="265"/>
            <p14:sldId id="286"/>
            <p14:sldId id="295"/>
            <p14:sldId id="298"/>
            <p14:sldId id="299"/>
            <p14:sldId id="264"/>
            <p14:sldId id="279"/>
            <p14:sldId id="258"/>
            <p14:sldId id="293"/>
            <p14:sldId id="280"/>
            <p14:sldId id="282"/>
            <p14:sldId id="283"/>
            <p14:sldId id="284"/>
            <p14:sldId id="285"/>
            <p14:sldId id="300"/>
            <p14:sldId id="262"/>
            <p14:sldId id="289"/>
            <p14:sldId id="292"/>
          </p14:sldIdLst>
        </p14:section>
        <p14:section name="Раздел без заголовка" id="{7F330A08-EEF2-43F8-96B6-02BD9B163138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F4B34D-EED1-43DD-960D-CD3EAD99A9BC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F88D81-0D28-4A1A-B674-F46C3375E7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9252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032CCEB-0B60-4370-9994-0A371E22D017}" type="slidenum">
              <a:rPr lang="ru-RU"/>
              <a:pPr/>
              <a:t>6</a:t>
            </a:fld>
            <a:endParaRPr lang="ru-RU"/>
          </a:p>
        </p:txBody>
      </p:sp>
      <p:sp>
        <p:nvSpPr>
          <p:cNvPr id="133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3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1"/>
            <a:ext cx="5486976" cy="4037751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88F0BAC-17B9-4CB3-994E-F7AE084B2E70}" type="slidenum">
              <a:rPr lang="ru-RU"/>
              <a:pPr/>
              <a:t>7</a:t>
            </a:fld>
            <a:endParaRPr lang="ru-RU"/>
          </a:p>
        </p:txBody>
      </p:sp>
      <p:sp>
        <p:nvSpPr>
          <p:cNvPr id="153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1"/>
            <a:ext cx="5486976" cy="4037751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B8A81A9-D9CD-4998-8605-EAB5B70FCFF3}" type="slidenum">
              <a:rPr lang="ru-RU"/>
              <a:pPr/>
              <a:t>8</a:t>
            </a:fld>
            <a:endParaRPr lang="ru-RU"/>
          </a:p>
        </p:txBody>
      </p:sp>
      <p:sp>
        <p:nvSpPr>
          <p:cNvPr id="194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1"/>
            <a:ext cx="5486976" cy="4037751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DA6CA-0DC8-4802-BCA7-65D225F7C90B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17D8-1EA4-4419-843D-0A6AEB77A6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8563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DA6CA-0DC8-4802-BCA7-65D225F7C90B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17D8-1EA4-4419-843D-0A6AEB77A6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9149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DA6CA-0DC8-4802-BCA7-65D225F7C90B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17D8-1EA4-4419-843D-0A6AEB77A6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16856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6720" cy="114348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6481" y="6247376"/>
            <a:ext cx="2128320" cy="47093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>
          <a:xfrm>
            <a:off x="3127680" y="6247376"/>
            <a:ext cx="2897280" cy="47093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6556321" y="6247376"/>
            <a:ext cx="2128320" cy="470930"/>
          </a:xfrm>
        </p:spPr>
        <p:txBody>
          <a:bodyPr/>
          <a:lstStyle>
            <a:lvl1pPr>
              <a:defRPr/>
            </a:lvl1pPr>
          </a:lstStyle>
          <a:p>
            <a:fld id="{6CAC9E09-1E0A-4889-BBD9-BB00B27626F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6651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DA6CA-0DC8-4802-BCA7-65D225F7C90B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17D8-1EA4-4419-843D-0A6AEB77A6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3626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DA6CA-0DC8-4802-BCA7-65D225F7C90B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17D8-1EA4-4419-843D-0A6AEB77A6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3808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DA6CA-0DC8-4802-BCA7-65D225F7C90B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17D8-1EA4-4419-843D-0A6AEB77A6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72926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DA6CA-0DC8-4802-BCA7-65D225F7C90B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17D8-1EA4-4419-843D-0A6AEB77A6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42358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DA6CA-0DC8-4802-BCA7-65D225F7C90B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17D8-1EA4-4419-843D-0A6AEB77A6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95642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DA6CA-0DC8-4802-BCA7-65D225F7C90B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17D8-1EA4-4419-843D-0A6AEB77A6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6879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DA6CA-0DC8-4802-BCA7-65D225F7C90B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17D8-1EA4-4419-843D-0A6AEB77A6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4833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DA6CA-0DC8-4802-BCA7-65D225F7C90B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317D8-1EA4-4419-843D-0A6AEB77A6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2882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DA6CA-0DC8-4802-BCA7-65D225F7C90B}" type="datetimeFigureOut">
              <a:rPr lang="ru-RU" smtClean="0"/>
              <a:pPr/>
              <a:t>03.12.2021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317D8-1EA4-4419-843D-0A6AEB77A6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7270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13.gif"/><Relationship Id="rId2" Type="http://schemas.openxmlformats.org/officeDocument/2006/relationships/hyperlink" Target="http://img-fotki.yandex.ru/get/4522/111874181.89/0_910cf_558dbe80_X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ryabinka-volkhov.ru/groups/0a22b43b4cd78b6b5ca3752f8d835dd8.jpeg" TargetMode="External"/><Relationship Id="rId11" Type="http://schemas.openxmlformats.org/officeDocument/2006/relationships/hyperlink" Target="http://img65.imageshack.us/img65/6595/wolfwalks5mh.gif" TargetMode="External"/><Relationship Id="rId5" Type="http://schemas.openxmlformats.org/officeDocument/2006/relationships/image" Target="../media/image9.gif"/><Relationship Id="rId10" Type="http://schemas.openxmlformats.org/officeDocument/2006/relationships/image" Target="../media/image12.png"/><Relationship Id="rId4" Type="http://schemas.openxmlformats.org/officeDocument/2006/relationships/hyperlink" Target="http://i026.radikal.ru/0805/19/75303d58b5fd.gif" TargetMode="External"/><Relationship Id="rId9" Type="http://schemas.openxmlformats.org/officeDocument/2006/relationships/hyperlink" Target="http://www.snezhoka.narod.ru/basket1.gif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image" Target="../media/image15.png"/><Relationship Id="rId7" Type="http://schemas.openxmlformats.org/officeDocument/2006/relationships/image" Target="../media/image2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gif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ГБОУ школа-интернат с. Малый Толкай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Цифровые образовательные ресурсы (ЦОР) при работе с детьми ОВЗ    в начальной школе в условиях ФГОС  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 algn="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pPr lvl="1" algn="r">
              <a:buNone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Астраханова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Л.Н</a:t>
            </a:r>
            <a:r>
              <a:rPr lang="ru-RU" sz="2400" b="1" dirty="0" smtClean="0"/>
              <a:t>.</a:t>
            </a: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 год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2786057"/>
            <a:ext cx="3308130" cy="2500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Иван Сергеевич Соколов-Микитов</a:t>
            </a: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989138"/>
            <a:ext cx="4038600" cy="45259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«В мире старой деревни, охотничьих аксаковских угодий, старинных крестьянских песен, яснополянской усадебной тишине вырос я».</a:t>
            </a:r>
          </a:p>
        </p:txBody>
      </p:sp>
      <p:pic>
        <p:nvPicPr>
          <p:cNvPr id="3075" name="Picture 2" descr="E:\ник\сканирование0015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1341438"/>
            <a:ext cx="3851275" cy="5183187"/>
          </a:xfrm>
        </p:spPr>
      </p:pic>
      <p:sp>
        <p:nvSpPr>
          <p:cNvPr id="105475" name="Rectangle 3"/>
          <p:cNvSpPr>
            <a:spLocks noRot="1" noChangeArrowheads="1"/>
          </p:cNvSpPr>
          <p:nvPr/>
        </p:nvSpPr>
        <p:spPr bwMode="auto">
          <a:xfrm>
            <a:off x="0" y="1773238"/>
            <a:ext cx="82296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Blip>
                <a:blip r:embed="rId3"/>
              </a:buBlip>
            </a:pPr>
            <a:endParaRPr lang="ru-RU" sz="3200" b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" name="Rectangle 3"/>
          <p:cNvSpPr>
            <a:spLocks noRot="1" noChangeArrowheads="1"/>
          </p:cNvSpPr>
          <p:nvPr/>
        </p:nvSpPr>
        <p:spPr bwMode="auto">
          <a:xfrm>
            <a:off x="179388" y="1341438"/>
            <a:ext cx="8229600" cy="518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Blip>
                <a:blip r:embed="rId3"/>
              </a:buBlip>
            </a:pPr>
            <a:endParaRPr lang="ru-RU" sz="3200" b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Rectangle 3"/>
          <p:cNvSpPr>
            <a:spLocks noRot="1" noChangeArrowheads="1"/>
          </p:cNvSpPr>
          <p:nvPr/>
        </p:nvSpPr>
        <p:spPr bwMode="auto">
          <a:xfrm>
            <a:off x="0" y="21336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Blip>
                <a:blip r:embed="rId3"/>
              </a:buBlip>
            </a:pPr>
            <a:endParaRPr lang="ru-RU" sz="3200" b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Rectangle 3"/>
          <p:cNvSpPr>
            <a:spLocks noRot="1" noChangeArrowheads="1"/>
          </p:cNvSpPr>
          <p:nvPr/>
        </p:nvSpPr>
        <p:spPr bwMode="auto">
          <a:xfrm>
            <a:off x="468313" y="1700213"/>
            <a:ext cx="82296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Blip>
                <a:blip r:embed="rId3"/>
              </a:buBlip>
            </a:pPr>
            <a:endParaRPr lang="ru-RU" sz="3200" b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70737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5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  <p:sp>
        <p:nvSpPr>
          <p:cNvPr id="34824" name="Rectangle 8"/>
          <p:cNvSpPr>
            <a:spLocks noGrp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ru-RU"/>
              <a:t> Ок-ок-ок-выпал снежок</a:t>
            </a:r>
          </a:p>
          <a:p>
            <a:r>
              <a:rPr lang="ru-RU"/>
              <a:t>Ул-ул-ул- ветер подул</a:t>
            </a:r>
          </a:p>
          <a:p>
            <a:r>
              <a:rPr lang="ru-RU"/>
              <a:t>Ели-ели-ели-птицы улетели</a:t>
            </a:r>
          </a:p>
          <a:p>
            <a:r>
              <a:rPr lang="ru-RU"/>
              <a:t>Оз-оз-оз пришел мороз</a:t>
            </a:r>
          </a:p>
          <a:p>
            <a:r>
              <a:rPr lang="ru-RU"/>
              <a:t>Ма-ма-ма-наступила зима</a:t>
            </a:r>
          </a:p>
        </p:txBody>
      </p:sp>
      <p:sp>
        <p:nvSpPr>
          <p:cNvPr id="34829" name="WordArt 13"/>
          <p:cNvSpPr>
            <a:spLocks noChangeArrowheads="1" noChangeShapeType="1" noTextEdit="1"/>
          </p:cNvSpPr>
          <p:nvPr/>
        </p:nvSpPr>
        <p:spPr bwMode="auto">
          <a:xfrm>
            <a:off x="2051050" y="620713"/>
            <a:ext cx="5353050" cy="52387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Arial"/>
                <a:cs typeface="Arial"/>
              </a:rPr>
              <a:t> Логопедическая зарядка</a:t>
            </a:r>
          </a:p>
        </p:txBody>
      </p:sp>
    </p:spTree>
    <p:extLst>
      <p:ext uri="{BB962C8B-B14F-4D97-AF65-F5344CB8AC3E}">
        <p14:creationId xmlns="" xmlns:p14="http://schemas.microsoft.com/office/powerpoint/2010/main" val="28237485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6613"/>
            <a:ext cx="8229600" cy="5289550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Отдыхает земля;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обглоданные осинки;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натропил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наезженную дорогу;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обороняются;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просеки;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горноста</a:t>
            </a:r>
            <a:r>
              <a:rPr lang="ru-RU" sz="2800" dirty="0">
                <a:latin typeface="Agency FB" pitchFamily="34" charset="0"/>
              </a:rPr>
              <a:t>й.</a:t>
            </a: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908050"/>
            <a:ext cx="2408238" cy="3276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449356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0" name="Picture 10" descr="flowers_03_big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44" name="WordArt 4"/>
          <p:cNvSpPr>
            <a:spLocks noChangeArrowheads="1" noChangeShapeType="1" noTextEdit="1"/>
          </p:cNvSpPr>
          <p:nvPr/>
        </p:nvSpPr>
        <p:spPr bwMode="auto">
          <a:xfrm>
            <a:off x="539750" y="693738"/>
            <a:ext cx="8135938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5400">
                  <a:solidFill>
                    <a:srgbClr val="39006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chemeClr val="bg1">
                      <a:alpha val="80000"/>
                    </a:schemeClr>
                  </a:outerShdw>
                </a:effectLst>
                <a:latin typeface="Impact"/>
              </a:rPr>
              <a:t>Малотолкайская коррекционная школа-интернат  </a:t>
            </a:r>
          </a:p>
        </p:txBody>
      </p:sp>
      <p:sp>
        <p:nvSpPr>
          <p:cNvPr id="163847" name="WordArt 7"/>
          <p:cNvSpPr>
            <a:spLocks noChangeArrowheads="1" noChangeShapeType="1" noTextEdit="1"/>
          </p:cNvSpPr>
          <p:nvPr/>
        </p:nvSpPr>
        <p:spPr bwMode="auto">
          <a:xfrm>
            <a:off x="396875" y="4087813"/>
            <a:ext cx="820737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38100">
                  <a:solidFill>
                    <a:srgbClr val="49007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chemeClr val="hlink"/>
                    </a:gs>
                    <a:gs pos="100000">
                      <a:srgbClr val="CC00CC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"Школьная клумба"</a:t>
            </a:r>
          </a:p>
        </p:txBody>
      </p:sp>
      <p:sp>
        <p:nvSpPr>
          <p:cNvPr id="163849" name="WordArt 9"/>
          <p:cNvSpPr>
            <a:spLocks noChangeArrowheads="1" noChangeShapeType="1" noTextEdit="1"/>
          </p:cNvSpPr>
          <p:nvPr/>
        </p:nvSpPr>
        <p:spPr bwMode="auto">
          <a:xfrm>
            <a:off x="2195513" y="2347913"/>
            <a:ext cx="431958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38100">
                  <a:solidFill>
                    <a:srgbClr val="49007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rgbClr val="7500C4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chemeClr val="bg2"/>
                  </a:outerShdw>
                </a:effectLst>
                <a:latin typeface="Impact"/>
              </a:rPr>
              <a:t>Проект</a:t>
            </a:r>
          </a:p>
        </p:txBody>
      </p:sp>
    </p:spTree>
    <p:extLst>
      <p:ext uri="{BB962C8B-B14F-4D97-AF65-F5344CB8AC3E}">
        <p14:creationId xmlns="" xmlns:p14="http://schemas.microsoft.com/office/powerpoint/2010/main" val="2851564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3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4" grpId="0" animBg="1"/>
      <p:bldP spid="163847" grpId="0" animBg="1"/>
      <p:bldP spid="16384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1299" name="Picture 3" descr="100_202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208912" cy="55446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020769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/>
              <a:t>Вскопали землю и сформировали клумбу</a:t>
            </a:r>
          </a:p>
        </p:txBody>
      </p:sp>
      <p:pic>
        <p:nvPicPr>
          <p:cNvPr id="318467" name="Picture 3" descr="DSCF218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1196975"/>
            <a:ext cx="7192962" cy="5395913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904906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PIC_00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44337" y="332656"/>
            <a:ext cx="6846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Полученный результат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234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>Использование </a:t>
            </a:r>
            <a:r>
              <a:rPr lang="ru-RU" sz="4000" smtClean="0"/>
              <a:t>ЦОР </a:t>
            </a:r>
            <a:r>
              <a:rPr lang="ru-RU" sz="4000"/>
              <a:t>позволяет проводить уроки: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sz="2800" dirty="0"/>
              <a:t>На высоком эстетическом и эмоциональном уровне (музыка, анимация).</a:t>
            </a:r>
          </a:p>
          <a:p>
            <a:pPr>
              <a:lnSpc>
                <a:spcPct val="80000"/>
              </a:lnSpc>
            </a:pPr>
            <a:r>
              <a:rPr lang="ru-RU" sz="2800" dirty="0" smtClean="0"/>
              <a:t> Повышает качество знаний</a:t>
            </a:r>
            <a:endParaRPr lang="ru-RU" sz="2800" dirty="0"/>
          </a:p>
          <a:p>
            <a:pPr>
              <a:lnSpc>
                <a:spcPct val="80000"/>
              </a:lnSpc>
            </a:pPr>
            <a:r>
              <a:rPr lang="ru-RU" sz="2800" dirty="0"/>
              <a:t>Привлекает большое количество дидактического материала.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Повышает объём выполняемой работы на уроке в 1,5-2 раза.</a:t>
            </a:r>
          </a:p>
          <a:p>
            <a:pPr>
              <a:lnSpc>
                <a:spcPct val="80000"/>
              </a:lnSpc>
            </a:pPr>
            <a:r>
              <a:rPr lang="ru-RU" sz="2800" dirty="0"/>
              <a:t>Обеспечивает высокую степень дифференциации обучения (индивидуальный подход к ученику, применяя </a:t>
            </a:r>
            <a:r>
              <a:rPr lang="ru-RU" sz="2800" dirty="0" err="1"/>
              <a:t>разноуровневые</a:t>
            </a:r>
            <a:r>
              <a:rPr lang="ru-RU" sz="2800" dirty="0"/>
              <a:t> задания</a:t>
            </a:r>
            <a:r>
              <a:rPr lang="ru-RU" sz="2800" dirty="0" smtClean="0"/>
              <a:t>).</a:t>
            </a:r>
          </a:p>
          <a:p>
            <a:pPr>
              <a:lnSpc>
                <a:spcPct val="80000"/>
              </a:lnSpc>
            </a:pPr>
            <a:r>
              <a:rPr lang="ru-RU" sz="2800" dirty="0" smtClean="0"/>
              <a:t>Создает благоприятные условия для лучшего взаимопонимания учителя и учащихся и их сотрудничества в учебном процессе</a:t>
            </a:r>
          </a:p>
          <a:p>
            <a:pPr>
              <a:lnSpc>
                <a:spcPct val="80000"/>
              </a:lnSpc>
            </a:pP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68920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3"/>
          <p:cNvSpPr txBox="1">
            <a:spLocks noChangeArrowheads="1"/>
          </p:cNvSpPr>
          <p:nvPr/>
        </p:nvSpPr>
        <p:spPr bwMode="auto">
          <a:xfrm>
            <a:off x="395288" y="214313"/>
            <a:ext cx="83534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kumimoji="0" lang="ru-RU" altLang="ru-RU" sz="2800" dirty="0">
                <a:latin typeface="Times New Roman" pitchFamily="18" charset="0"/>
                <a:cs typeface="Times New Roman" pitchFamily="18" charset="0"/>
              </a:rPr>
              <a:t>Современный ребёнок  </a:t>
            </a:r>
            <a:r>
              <a:rPr kumimoji="0"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800" dirty="0">
                <a:latin typeface="Times New Roman" pitchFamily="18" charset="0"/>
                <a:cs typeface="Times New Roman" pitchFamily="18" charset="0"/>
              </a:rPr>
              <a:t>живёт в мире электронной культуры.</a:t>
            </a:r>
          </a:p>
        </p:txBody>
      </p:sp>
      <p:pic>
        <p:nvPicPr>
          <p:cNvPr id="3075" name="Picture 130" descr="клас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341438"/>
            <a:ext cx="3581400" cy="2538412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76" name="Picture 131" descr="ет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989138"/>
            <a:ext cx="4330700" cy="2954337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4101" name="Picture 4" descr="Рис_4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63713" y="4343400"/>
            <a:ext cx="2971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68313" y="214313"/>
            <a:ext cx="83518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2813"/>
            <a:r>
              <a:rPr kumimoji="0" lang="ru-RU" altLang="ru-RU" sz="2800" b="1" dirty="0">
                <a:latin typeface="Times New Roman" pitchFamily="18" charset="0"/>
                <a:cs typeface="Times New Roman" pitchFamily="18" charset="0"/>
              </a:rPr>
              <a:t>Использование информационно-коммуникационных технологий позволяет:</a:t>
            </a:r>
          </a:p>
        </p:txBody>
      </p:sp>
      <p:pic>
        <p:nvPicPr>
          <p:cNvPr id="9218" name="Picture 2" descr="D:\Мои док_На_D\ирина николаевна\материалы для оформления слайдов\клипарты\Анимация\Точки и стрелки\yes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785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71563" y="1785938"/>
            <a:ext cx="5548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/>
            <a:r>
              <a:rPr kumimoji="0" lang="ru-RU" altLang="ru-RU">
                <a:latin typeface="Arial" charset="0"/>
              </a:rPr>
              <a:t>Обеспечить положительную мотивацию обучения;</a:t>
            </a:r>
            <a:br>
              <a:rPr kumimoji="0" lang="ru-RU" altLang="ru-RU">
                <a:latin typeface="Arial" charset="0"/>
              </a:rPr>
            </a:br>
            <a:endParaRPr kumimoji="0" lang="ru-RU" altLang="ru-RU">
              <a:latin typeface="Arial" charset="0"/>
            </a:endParaRPr>
          </a:p>
        </p:txBody>
      </p:sp>
      <p:pic>
        <p:nvPicPr>
          <p:cNvPr id="8" name="Picture 2" descr="D:\Мои док_На_D\ирина николаевна\материалы для оформления слайдов\клипарты\Анимация\Точки и стрелки\yes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357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Мои док_На_D\ирина николаевна\материалы для оформления слайдов\клипарты\Анимация\Точки и стрелки\ye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3000375"/>
            <a:ext cx="2762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D:\Мои док_На_D\ирина николаевна\материалы для оформления слайдов\клипарты\Анимация\Точки и стрелки\yes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3571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D:\Мои док_На_D\ирина николаевна\материалы для оформления слайдов\клипарты\Анимация\Точки и стрелки\yes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4143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D:\Мои док_На_D\ирина николаевна\материалы для оформления слайдов\клипарты\Анимация\Точки и стрелки\yes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4643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D:\Мои док_На_D\ирина николаевна\материалы для оформления слайдов\клипарты\Анимация\Точки и стрелки\yes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5214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D:\Мои док_На_D\ирина николаевна\материалы для оформления слайдов\клипарты\Анимация\Точки и стрелки\yes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5857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071563" y="2286000"/>
            <a:ext cx="70723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kumimoji="0" lang="ru-RU" altLang="ru-RU">
                <a:latin typeface="Arial" charset="0"/>
              </a:rPr>
              <a:t>Проводить уроки на высоком эстетическом и эмоциональном уровне (музыка, анимация);</a:t>
            </a:r>
            <a:br>
              <a:rPr kumimoji="0" lang="ru-RU" altLang="ru-RU">
                <a:latin typeface="Arial" charset="0"/>
              </a:rPr>
            </a:br>
            <a:endParaRPr kumimoji="0" lang="ru-RU" altLang="ru-RU">
              <a:latin typeface="Arial" charset="0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1071563" y="3000375"/>
            <a:ext cx="5786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kumimoji="0" lang="ru-RU" altLang="ru-RU" dirty="0">
                <a:latin typeface="Arial" charset="0"/>
              </a:rPr>
              <a:t>Обеспечить высокую степень дифференциации обучения (почти индивидуализацию);</a:t>
            </a:r>
            <a:br>
              <a:rPr kumimoji="0" lang="ru-RU" altLang="ru-RU" dirty="0">
                <a:latin typeface="Arial" charset="0"/>
              </a:rPr>
            </a:br>
            <a:endParaRPr kumimoji="0" lang="ru-RU" altLang="ru-RU" dirty="0">
              <a:latin typeface="Arial" charset="0"/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1071563" y="3643313"/>
            <a:ext cx="5357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kumimoji="0" lang="ru-RU" altLang="ru-RU">
                <a:latin typeface="Arial" charset="0"/>
              </a:rPr>
              <a:t>Повысить объем выполняемой на уроке работы в 1,5 – 2 раза;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071563" y="4286250"/>
            <a:ext cx="4214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/>
            <a:r>
              <a:rPr kumimoji="0" lang="ru-RU" altLang="ru-RU">
                <a:latin typeface="Arial" charset="0"/>
              </a:rPr>
              <a:t>Усовершенствовать контроль знаний;</a:t>
            </a: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071563" y="4643438"/>
            <a:ext cx="6929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kumimoji="0" lang="ru-RU" altLang="ru-RU">
                <a:latin typeface="Arial" charset="0"/>
              </a:rPr>
              <a:t>Рационально организовать учебный процесс, повысить эффективность урока;</a:t>
            </a: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071563" y="5214938"/>
            <a:ext cx="6715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kumimoji="0" lang="ru-RU" altLang="ru-RU">
                <a:latin typeface="Arial" charset="0"/>
              </a:rPr>
              <a:t>Формировать навыки подлинно исследовательской деятельности;</a:t>
            </a: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571500" y="5859463"/>
            <a:ext cx="7456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defTabSz="912813"/>
            <a:r>
              <a:rPr kumimoji="0" lang="ru-RU" altLang="ru-RU">
                <a:latin typeface="Arial" charset="0"/>
                <a:cs typeface="Times New Roman" pitchFamily="18" charset="0"/>
              </a:rPr>
              <a:t>Обеспечить доступ к различным справочным системам, </a:t>
            </a:r>
          </a:p>
          <a:p>
            <a:pPr indent="449263" defTabSz="912813"/>
            <a:r>
              <a:rPr kumimoji="0" lang="ru-RU" altLang="ru-RU">
                <a:latin typeface="Arial" charset="0"/>
                <a:cs typeface="Times New Roman" pitchFamily="18" charset="0"/>
              </a:rPr>
              <a:t>электронным библиотекам, другим информационным ресурсам.</a:t>
            </a:r>
          </a:p>
        </p:txBody>
      </p:sp>
      <p:pic>
        <p:nvPicPr>
          <p:cNvPr id="10259" name="Picture 4" descr="D:\Мои док_На_D\ирина николаевна\материалы для оформления слайдов\клипарты\Анимация\23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50" y="3000375"/>
            <a:ext cx="1800225" cy="174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5" grpId="0"/>
      <p:bldP spid="16" grpId="0"/>
      <p:bldP spid="17" grpId="0"/>
      <p:bldP spid="18" grpId="0"/>
      <p:bldP spid="19" grpId="0"/>
      <p:bldP spid="20" grpId="0"/>
      <p:bldP spid="92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i-main-pic" descr="Картинка 27 из 212249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088" y="2214563"/>
            <a:ext cx="2347912" cy="464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1" descr="http://i026.radikal.ru/0805/19/75303d58b5fd.gif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8379">
            <a:off x="6699250" y="80963"/>
            <a:ext cx="2071688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i-main-pic" descr="Картинка 103 из 105408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4750"/>
            <a:ext cx="242887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5" name="Группа 19"/>
          <p:cNvGrpSpPr>
            <a:grpSpLocks/>
          </p:cNvGrpSpPr>
          <p:nvPr/>
        </p:nvGrpSpPr>
        <p:grpSpPr bwMode="auto">
          <a:xfrm>
            <a:off x="2714625" y="500063"/>
            <a:ext cx="3071813" cy="1143000"/>
            <a:chOff x="2214546" y="1428736"/>
            <a:chExt cx="2857520" cy="1015663"/>
          </a:xfrm>
        </p:grpSpPr>
        <p:sp>
          <p:nvSpPr>
            <p:cNvPr id="19" name="Выноска-облако 18"/>
            <p:cNvSpPr/>
            <p:nvPr/>
          </p:nvSpPr>
          <p:spPr>
            <a:xfrm>
              <a:off x="2214546" y="1571211"/>
              <a:ext cx="2857520" cy="828048"/>
            </a:xfrm>
            <a:prstGeom prst="cloudCallout">
              <a:avLst>
                <a:gd name="adj1" fmla="val -29955"/>
                <a:gd name="adj2" fmla="val 72008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39" name="TextBox 10"/>
            <p:cNvSpPr txBox="1">
              <a:spLocks noChangeArrowheads="1"/>
            </p:cNvSpPr>
            <p:nvPr/>
          </p:nvSpPr>
          <p:spPr bwMode="auto">
            <a:xfrm>
              <a:off x="2643174" y="1428736"/>
              <a:ext cx="2357454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6000" b="1">
                  <a:solidFill>
                    <a:srgbClr val="0070C0"/>
                  </a:solidFill>
                  <a:latin typeface="Calibri" pitchFamily="34" charset="0"/>
                </a:rPr>
                <a:t>6 + 4 </a:t>
              </a:r>
            </a:p>
          </p:txBody>
        </p:sp>
      </p:grpSp>
      <p:grpSp>
        <p:nvGrpSpPr>
          <p:cNvPr id="3" name="Группа 12"/>
          <p:cNvGrpSpPr>
            <a:grpSpLocks/>
          </p:cNvGrpSpPr>
          <p:nvPr/>
        </p:nvGrpSpPr>
        <p:grpSpPr bwMode="auto">
          <a:xfrm>
            <a:off x="5429250" y="2500313"/>
            <a:ext cx="1928813" cy="1285875"/>
            <a:chOff x="6143636" y="2500306"/>
            <a:chExt cx="1928826" cy="1285885"/>
          </a:xfrm>
        </p:grpSpPr>
        <p:pic>
          <p:nvPicPr>
            <p:cNvPr id="5136" name="Picture 10" descr="Картинка 402 из 1579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3636" y="2500306"/>
              <a:ext cx="1928826" cy="1285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7" name="TextBox 11"/>
            <p:cNvSpPr txBox="1">
              <a:spLocks noChangeArrowheads="1"/>
            </p:cNvSpPr>
            <p:nvPr/>
          </p:nvSpPr>
          <p:spPr bwMode="auto">
            <a:xfrm>
              <a:off x="6715140" y="2786058"/>
              <a:ext cx="78581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3600" b="1">
                  <a:solidFill>
                    <a:srgbClr val="FFFF00"/>
                  </a:solidFill>
                  <a:latin typeface="Calibri" pitchFamily="34" charset="0"/>
                </a:rPr>
                <a:t>10</a:t>
              </a:r>
            </a:p>
          </p:txBody>
        </p:sp>
      </p:grpSp>
      <p:grpSp>
        <p:nvGrpSpPr>
          <p:cNvPr id="4" name="Группа 14"/>
          <p:cNvGrpSpPr>
            <a:grpSpLocks/>
          </p:cNvGrpSpPr>
          <p:nvPr/>
        </p:nvGrpSpPr>
        <p:grpSpPr bwMode="auto">
          <a:xfrm>
            <a:off x="2286000" y="2286000"/>
            <a:ext cx="1928813" cy="1285875"/>
            <a:chOff x="2285984" y="2285992"/>
            <a:chExt cx="1928826" cy="1285885"/>
          </a:xfrm>
        </p:grpSpPr>
        <p:pic>
          <p:nvPicPr>
            <p:cNvPr id="5134" name="Picture 10" descr="Картинка 402 из 1579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5984" y="2285992"/>
              <a:ext cx="1928826" cy="1285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5" name="TextBox 13"/>
            <p:cNvSpPr txBox="1">
              <a:spLocks noChangeArrowheads="1"/>
            </p:cNvSpPr>
            <p:nvPr/>
          </p:nvSpPr>
          <p:spPr bwMode="auto">
            <a:xfrm>
              <a:off x="2928926" y="2571744"/>
              <a:ext cx="57150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3600" b="1">
                  <a:solidFill>
                    <a:srgbClr val="FFFF00"/>
                  </a:solidFill>
                  <a:latin typeface="Calibri" pitchFamily="34" charset="0"/>
                </a:rPr>
                <a:t>9</a:t>
              </a:r>
            </a:p>
          </p:txBody>
        </p:sp>
      </p:grpSp>
      <p:grpSp>
        <p:nvGrpSpPr>
          <p:cNvPr id="5" name="Группа 16"/>
          <p:cNvGrpSpPr>
            <a:grpSpLocks/>
          </p:cNvGrpSpPr>
          <p:nvPr/>
        </p:nvGrpSpPr>
        <p:grpSpPr bwMode="auto">
          <a:xfrm>
            <a:off x="3714750" y="3071813"/>
            <a:ext cx="1928813" cy="1285875"/>
            <a:chOff x="4071934" y="2786058"/>
            <a:chExt cx="1928826" cy="1285885"/>
          </a:xfrm>
        </p:grpSpPr>
        <p:pic>
          <p:nvPicPr>
            <p:cNvPr id="5132" name="Picture 10" descr="Картинка 402 из 1579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1934" y="2786058"/>
              <a:ext cx="1928826" cy="1285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3" name="TextBox 15"/>
            <p:cNvSpPr txBox="1">
              <a:spLocks noChangeArrowheads="1"/>
            </p:cNvSpPr>
            <p:nvPr/>
          </p:nvSpPr>
          <p:spPr bwMode="auto">
            <a:xfrm>
              <a:off x="4714876" y="3000372"/>
              <a:ext cx="50006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3600" b="1">
                  <a:solidFill>
                    <a:srgbClr val="FFFF00"/>
                  </a:solidFill>
                  <a:latin typeface="Calibri" pitchFamily="34" charset="0"/>
                </a:rPr>
                <a:t>8</a:t>
              </a:r>
            </a:p>
          </p:txBody>
        </p:sp>
      </p:grpSp>
      <p:pic>
        <p:nvPicPr>
          <p:cNvPr id="5129" name="i-main-pic" descr="Картинка 5 из 164405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5476875"/>
            <a:ext cx="1928812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i-main-pic" descr="Картинка 233 из 151189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43563" y="5072063"/>
            <a:ext cx="3071812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Выноска-облако 21"/>
          <p:cNvSpPr/>
          <p:nvPr/>
        </p:nvSpPr>
        <p:spPr>
          <a:xfrm>
            <a:off x="500063" y="428625"/>
            <a:ext cx="1285875" cy="612775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183648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81481E-6 L -0.3151 0.4092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0" y="2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0.3151 0.46204 " pathEditMode="relative" ptsTypes="AA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96296E-6 L 0.08663 0.37801 " pathEditMode="relative" ptsTypes="AA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7708" y="1169368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Фраза. Обучающая программа-тренажер по русскому язык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8208912" cy="65253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936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3067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6481" y="313953"/>
            <a:ext cx="8228160" cy="1062832"/>
          </a:xfrm>
          <a:ln/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ru-RU" b="1">
                <a:solidFill>
                  <a:srgbClr val="000080"/>
                </a:solidFill>
              </a:rPr>
              <a:t>РАЗВИТИЕ РЕЧИ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262080" y="162738"/>
            <a:ext cx="8228160" cy="4444307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25602" rIns="0" bIns="0" anchor="ctr"/>
          <a:lstStyle/>
          <a:p>
            <a:pPr marL="0" indent="0" algn="ctr"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ru-RU"/>
          </a:p>
          <a:p>
            <a:pPr marL="0" indent="0" algn="ctr">
              <a:lnSpc>
                <a:spcPct val="95000"/>
              </a:lnSpc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ru-RU" sz="2400" b="1">
              <a:solidFill>
                <a:srgbClr val="2300DC"/>
              </a:solidFill>
              <a:latin typeface="Times New Roman" pitchFamily="16" charset="0"/>
            </a:endParaRPr>
          </a:p>
          <a:p>
            <a:pPr marL="0" indent="0" algn="ctr">
              <a:lnSpc>
                <a:spcPct val="95000"/>
              </a:lnSpc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ru-RU" sz="2400" b="1">
              <a:solidFill>
                <a:srgbClr val="2300DC"/>
              </a:solidFill>
              <a:latin typeface="Times New Roman" pitchFamily="16" charset="0"/>
            </a:endParaRPr>
          </a:p>
          <a:p>
            <a:pPr marL="0" indent="0" algn="ctr">
              <a:lnSpc>
                <a:spcPct val="95000"/>
              </a:lnSpc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ru-RU" sz="2400" b="1">
              <a:solidFill>
                <a:srgbClr val="2300DC"/>
              </a:solidFill>
              <a:latin typeface="Times New Roman" pitchFamily="16" charset="0"/>
            </a:endParaRPr>
          </a:p>
          <a:p>
            <a:pPr marL="0" indent="0" algn="ctr">
              <a:lnSpc>
                <a:spcPct val="95000"/>
              </a:lnSpc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ru-RU" sz="2400" b="1">
              <a:solidFill>
                <a:srgbClr val="2300DC"/>
              </a:solidFill>
              <a:latin typeface="Times New Roman" pitchFamily="16" charset="0"/>
            </a:endParaRPr>
          </a:p>
          <a:p>
            <a:pPr marL="0" indent="0" algn="ctr">
              <a:lnSpc>
                <a:spcPct val="95000"/>
              </a:lnSpc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ru-RU" sz="2400" b="1">
              <a:solidFill>
                <a:srgbClr val="2300DC"/>
              </a:solidFill>
              <a:latin typeface="Times New Roman" pitchFamily="16" charset="0"/>
            </a:endParaRPr>
          </a:p>
          <a:p>
            <a:pPr marL="0" indent="0" algn="ctr">
              <a:lnSpc>
                <a:spcPct val="95000"/>
              </a:lnSpc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endParaRPr lang="ru-RU" sz="2400" b="1">
              <a:solidFill>
                <a:srgbClr val="2300DC"/>
              </a:solidFill>
              <a:latin typeface="Times New Roman" pitchFamily="16" charset="0"/>
            </a:endParaRPr>
          </a:p>
          <a:p>
            <a:pPr marL="0" indent="0" algn="ctr">
              <a:lnSpc>
                <a:spcPct val="95000"/>
              </a:lnSpc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ru-RU" sz="2400" b="1">
                <a:solidFill>
                  <a:srgbClr val="800080"/>
                </a:solidFill>
                <a:latin typeface="Times New Roman" pitchFamily="16" charset="0"/>
              </a:rPr>
              <a:t>ДИДАКТИЧЕСКАЯ ИГРА</a:t>
            </a:r>
          </a:p>
          <a:p>
            <a:pPr marL="0" indent="0" algn="ctr">
              <a:lnSpc>
                <a:spcPct val="95000"/>
              </a:lnSpc>
              <a:spcAft>
                <a:spcPct val="0"/>
              </a:spcAft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ru-RU" sz="2400" b="1">
                <a:solidFill>
                  <a:srgbClr val="800080"/>
                </a:solidFill>
                <a:latin typeface="Times New Roman" pitchFamily="16" charset="0"/>
              </a:rPr>
              <a:t>«ТОМ И ТИМ»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468800" y="1620170"/>
            <a:ext cx="6003360" cy="678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14858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 algn="ctr">
              <a:lnSpc>
                <a:spcPct val="95000"/>
              </a:lnSpc>
            </a:pPr>
            <a:r>
              <a:rPr lang="ru-RU" sz="2400" b="1" dirty="0">
                <a:solidFill>
                  <a:srgbClr val="0000FF"/>
                </a:solidFill>
                <a:latin typeface="Times New Roman" pitchFamily="16" charset="0"/>
              </a:rPr>
              <a:t>РАЗЛИЧИЕ ТВЕРДЫХ И МЯГКИХ СОГЛАСНЫХ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680" y="2285521"/>
            <a:ext cx="2122560" cy="2122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01" y="4082829"/>
            <a:ext cx="855360" cy="1451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280" y="3918652"/>
            <a:ext cx="1019520" cy="1244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480" y="2122783"/>
            <a:ext cx="1468800" cy="1468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031984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720" y="27364"/>
            <a:ext cx="93067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6481" y="313953"/>
            <a:ext cx="8228160" cy="1062832"/>
          </a:xfrm>
          <a:ln/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ru-RU">
                <a:solidFill>
                  <a:srgbClr val="000080"/>
                </a:solidFill>
              </a:rPr>
              <a:t> Как выглядят Том и Тим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456481" y="1646094"/>
            <a:ext cx="8228160" cy="4444307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25602" rIns="0" bIns="0" anchor="ctr"/>
          <a:lstStyle/>
          <a:p>
            <a:endParaRPr lang="ru-RU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081" y="1633132"/>
            <a:ext cx="6367680" cy="359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727680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720" y="0"/>
            <a:ext cx="93067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6481" y="313953"/>
            <a:ext cx="8228160" cy="1062832"/>
          </a:xfrm>
          <a:ln/>
        </p:spPr>
        <p:txBody>
          <a:bodyPr tIns="35203"/>
          <a:lstStyle/>
          <a:p>
            <a:pPr>
              <a:tabLst>
                <a:tab pos="656650" algn="l"/>
                <a:tab pos="1313299" algn="l"/>
                <a:tab pos="1969949" algn="l"/>
                <a:tab pos="2626599" algn="l"/>
                <a:tab pos="3283248" algn="l"/>
                <a:tab pos="3939898" algn="l"/>
                <a:tab pos="4596548" algn="l"/>
                <a:tab pos="5253198" algn="l"/>
                <a:tab pos="5909847" algn="l"/>
                <a:tab pos="6566497" algn="l"/>
                <a:tab pos="7223147" algn="l"/>
                <a:tab pos="7879796" algn="l"/>
              </a:tabLst>
            </a:pPr>
            <a:r>
              <a:rPr lang="ru-RU" b="1">
                <a:solidFill>
                  <a:srgbClr val="000080"/>
                </a:solidFill>
              </a:rPr>
              <a:t>ИГРА «СОБЕРИ УРОЖАЙ»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456481" y="1646094"/>
            <a:ext cx="8228160" cy="4444307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25602" rIns="0" bIns="0" anchor="ctr"/>
          <a:lstStyle/>
          <a:p>
            <a:endParaRPr lang="ru-RU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795681" y="2122783"/>
            <a:ext cx="6114240" cy="4177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39" tIns="59107" rIns="81639" bIns="4082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SimSun" charset="-122"/>
              </a:defRPr>
            </a:lvl9pPr>
          </a:lstStyle>
          <a:p>
            <a:pPr>
              <a:lnSpc>
                <a:spcPct val="95000"/>
              </a:lnSpc>
            </a:pPr>
            <a:r>
              <a:rPr lang="ru-RU" sz="2900" b="1">
                <a:solidFill>
                  <a:srgbClr val="800000"/>
                </a:solidFill>
                <a:latin typeface="Times New Roman" pitchFamily="16" charset="0"/>
                <a:cs typeface="Times New Roman" pitchFamily="16" charset="0"/>
              </a:rPr>
              <a:t>Для Тима </a:t>
            </a:r>
          </a:p>
          <a:p>
            <a:pPr>
              <a:lnSpc>
                <a:spcPct val="95000"/>
              </a:lnSpc>
            </a:pPr>
            <a:endParaRPr lang="ru-RU" sz="2900" b="1">
              <a:solidFill>
                <a:srgbClr val="800000"/>
              </a:solidFill>
              <a:latin typeface="Times New Roman" pitchFamily="16" charset="0"/>
              <a:cs typeface="Times New Roman" pitchFamily="16" charset="0"/>
            </a:endParaRPr>
          </a:p>
          <a:p>
            <a:pPr>
              <a:lnSpc>
                <a:spcPct val="95000"/>
              </a:lnSpc>
            </a:pPr>
            <a:endParaRPr lang="ru-RU" sz="2900" b="1">
              <a:solidFill>
                <a:srgbClr val="800000"/>
              </a:solidFill>
              <a:latin typeface="Times New Roman" pitchFamily="16" charset="0"/>
              <a:cs typeface="Times New Roman" pitchFamily="16" charset="0"/>
            </a:endParaRPr>
          </a:p>
          <a:p>
            <a:pPr>
              <a:lnSpc>
                <a:spcPct val="95000"/>
              </a:lnSpc>
            </a:pPr>
            <a:r>
              <a:rPr lang="ru-RU" sz="2900" b="1">
                <a:solidFill>
                  <a:srgbClr val="800000"/>
                </a:solidFill>
                <a:latin typeface="Times New Roman" pitchFamily="16" charset="0"/>
                <a:cs typeface="Times New Roman" pitchFamily="16" charset="0"/>
              </a:rPr>
              <a:t>нужно собрать овощи и фрукты </a:t>
            </a:r>
          </a:p>
          <a:p>
            <a:pPr>
              <a:lnSpc>
                <a:spcPct val="95000"/>
              </a:lnSpc>
            </a:pPr>
            <a:r>
              <a:rPr lang="ru-RU" sz="2900" b="1">
                <a:solidFill>
                  <a:srgbClr val="800000"/>
                </a:solidFill>
                <a:latin typeface="Times New Roman" pitchFamily="16" charset="0"/>
                <a:cs typeface="Times New Roman" pitchFamily="16" charset="0"/>
              </a:rPr>
              <a:t>с мягкими согласными, </a:t>
            </a:r>
          </a:p>
          <a:p>
            <a:pPr>
              <a:lnSpc>
                <a:spcPct val="95000"/>
              </a:lnSpc>
            </a:pPr>
            <a:endParaRPr lang="ru-RU" sz="2900" b="1">
              <a:solidFill>
                <a:srgbClr val="800000"/>
              </a:solidFill>
              <a:latin typeface="Times New Roman" pitchFamily="16" charset="0"/>
              <a:cs typeface="Times New Roman" pitchFamily="16" charset="0"/>
            </a:endParaRPr>
          </a:p>
          <a:p>
            <a:pPr>
              <a:lnSpc>
                <a:spcPct val="95000"/>
              </a:lnSpc>
            </a:pPr>
            <a:endParaRPr lang="ru-RU" sz="2900" b="1">
              <a:solidFill>
                <a:srgbClr val="800000"/>
              </a:solidFill>
              <a:latin typeface="Times New Roman" pitchFamily="16" charset="0"/>
              <a:cs typeface="Times New Roman" pitchFamily="16" charset="0"/>
            </a:endParaRPr>
          </a:p>
          <a:p>
            <a:pPr>
              <a:lnSpc>
                <a:spcPct val="95000"/>
              </a:lnSpc>
            </a:pPr>
            <a:endParaRPr lang="ru-RU" sz="2900" b="1">
              <a:solidFill>
                <a:srgbClr val="800000"/>
              </a:solidFill>
              <a:latin typeface="Times New Roman" pitchFamily="16" charset="0"/>
              <a:cs typeface="Times New Roman" pitchFamily="16" charset="0"/>
            </a:endParaRPr>
          </a:p>
          <a:p>
            <a:pPr>
              <a:lnSpc>
                <a:spcPct val="95000"/>
              </a:lnSpc>
            </a:pPr>
            <a:endParaRPr lang="ru-RU" sz="2900" b="1">
              <a:solidFill>
                <a:srgbClr val="800000"/>
              </a:solidFill>
              <a:latin typeface="Times New Roman" pitchFamily="16" charset="0"/>
              <a:cs typeface="Times New Roman" pitchFamily="16" charset="0"/>
            </a:endParaRPr>
          </a:p>
          <a:p>
            <a:pPr>
              <a:lnSpc>
                <a:spcPct val="95000"/>
              </a:lnSpc>
            </a:pPr>
            <a:r>
              <a:rPr lang="ru-RU" sz="2900" b="1">
                <a:solidFill>
                  <a:srgbClr val="800000"/>
                </a:solidFill>
                <a:latin typeface="Times New Roman" pitchFamily="16" charset="0"/>
                <a:cs typeface="Times New Roman" pitchFamily="16" charset="0"/>
              </a:rPr>
              <a:t>а для Тома с твердыми согласными</a:t>
            </a: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681" y="4245566"/>
            <a:ext cx="855360" cy="1451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200" y="1368143"/>
            <a:ext cx="1019520" cy="1244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1600" y="4572481"/>
            <a:ext cx="1486080" cy="898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761" y="2122783"/>
            <a:ext cx="1834560" cy="114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800" y="4437107"/>
            <a:ext cx="708480" cy="1114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273545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Азбука малышка. Уроки тетушки Сов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496944" cy="58156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2777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1794</TotalTime>
  <Words>308</Words>
  <Application>Microsoft Office PowerPoint</Application>
  <PresentationFormat>Экран (4:3)</PresentationFormat>
  <Paragraphs>79</Paragraphs>
  <Slides>17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ГБОУ школа-интернат с. Малый Толкай</vt:lpstr>
      <vt:lpstr>Слайд 2</vt:lpstr>
      <vt:lpstr>Слайд 3</vt:lpstr>
      <vt:lpstr>Слайд 4</vt:lpstr>
      <vt:lpstr>Слайд 5</vt:lpstr>
      <vt:lpstr>РАЗВИТИЕ РЕЧИ</vt:lpstr>
      <vt:lpstr> Как выглядят Том и Тим</vt:lpstr>
      <vt:lpstr>ИГРА «СОБЕРИ УРОЖАЙ»</vt:lpstr>
      <vt:lpstr>Слайд 9</vt:lpstr>
      <vt:lpstr>Иван Сергеевич Соколов-Микитов</vt:lpstr>
      <vt:lpstr> </vt:lpstr>
      <vt:lpstr>Слайд 12</vt:lpstr>
      <vt:lpstr>Слайд 13</vt:lpstr>
      <vt:lpstr>Слайд 14</vt:lpstr>
      <vt:lpstr>Вскопали землю и сформировали клумбу</vt:lpstr>
      <vt:lpstr>Слайд 16</vt:lpstr>
      <vt:lpstr>Использование ЦОР позволяет проводить уроки: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Астраханова</dc:creator>
  <cp:lastModifiedBy>Лариса Николаевна</cp:lastModifiedBy>
  <cp:revision>96</cp:revision>
  <dcterms:created xsi:type="dcterms:W3CDTF">2013-04-10T01:12:49Z</dcterms:created>
  <dcterms:modified xsi:type="dcterms:W3CDTF">2021-12-03T08:24:52Z</dcterms:modified>
</cp:coreProperties>
</file>