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7"/>
  </p:notesMasterIdLst>
  <p:sldIdLst>
    <p:sldId id="1151" r:id="rId2"/>
    <p:sldId id="1189" r:id="rId3"/>
    <p:sldId id="1183" r:id="rId4"/>
    <p:sldId id="1181" r:id="rId5"/>
    <p:sldId id="1185" r:id="rId6"/>
    <p:sldId id="1187" r:id="rId7"/>
    <p:sldId id="1182" r:id="rId8"/>
    <p:sldId id="1188" r:id="rId9"/>
    <p:sldId id="1186" r:id="rId10"/>
    <p:sldId id="1171" r:id="rId11"/>
    <p:sldId id="1180" r:id="rId12"/>
    <p:sldId id="1179" r:id="rId13"/>
    <p:sldId id="1178" r:id="rId14"/>
    <p:sldId id="1177" r:id="rId15"/>
    <p:sldId id="1176" r:id="rId16"/>
  </p:sldIdLst>
  <p:sldSz cx="7797800" cy="43815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4E5F16A7-0C58-4EB6-8A84-6C34C4FD4C82}">
          <p14:sldIdLst>
            <p14:sldId id="1151"/>
            <p14:sldId id="1183"/>
            <p14:sldId id="1181"/>
            <p14:sldId id="1185"/>
            <p14:sldId id="1187"/>
            <p14:sldId id="1182"/>
            <p14:sldId id="1188"/>
            <p14:sldId id="1186"/>
            <p14:sldId id="1171"/>
            <p14:sldId id="1180"/>
            <p14:sldId id="1179"/>
            <p14:sldId id="1178"/>
            <p14:sldId id="1177"/>
            <p14:sldId id="11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380">
          <p15:clr>
            <a:srgbClr val="A4A3A4"/>
          </p15:clr>
        </p15:guide>
        <p15:guide id="2" pos="245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02B9C"/>
    <a:srgbClr val="243AA8"/>
    <a:srgbClr val="112EA7"/>
    <a:srgbClr val="2525B1"/>
    <a:srgbClr val="013497"/>
    <a:srgbClr val="003399"/>
    <a:srgbClr val="1D1D8B"/>
    <a:srgbClr val="1230AE"/>
    <a:srgbClr val="2A41A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86199" autoAdjust="0"/>
  </p:normalViewPr>
  <p:slideViewPr>
    <p:cSldViewPr>
      <p:cViewPr varScale="1">
        <p:scale>
          <a:sx n="98" d="100"/>
          <a:sy n="98" d="100"/>
        </p:scale>
        <p:origin x="-972" y="-90"/>
      </p:cViewPr>
      <p:guideLst>
        <p:guide orient="horz" pos="1380"/>
        <p:guide pos="2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rgbClr val="00B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Региональный чемпионат</c:v>
                </c:pt>
                <c:pt idx="1">
                  <c:v>2022 Региональный чемпионат</c:v>
                </c:pt>
                <c:pt idx="2">
                  <c:v>2023 Региональный чемпионат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Региональный чемпионат</c:v>
                </c:pt>
                <c:pt idx="1">
                  <c:v>2022 Региональный чемпионат</c:v>
                </c:pt>
                <c:pt idx="2">
                  <c:v>2023 Региональный чемпионат</c:v>
                </c:pt>
              </c:strCache>
            </c:strRef>
          </c:cat>
          <c:val>
            <c:numRef>
              <c:f>Лист1!$C$2:$C$4</c:f>
              <c:numCache>
                <c:formatCode>@</c:formatCode>
                <c:ptCount val="3"/>
                <c:pt idx="0" formatCode="General">
                  <c:v>1</c:v>
                </c:pt>
                <c:pt idx="1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призеры</c:v>
                </c:pt>
              </c:strCache>
            </c:strRef>
          </c:tx>
          <c:dLbls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Региональный чемпионат</c:v>
                </c:pt>
                <c:pt idx="1">
                  <c:v>2022 Региональный чемпионат</c:v>
                </c:pt>
                <c:pt idx="2">
                  <c:v>2023 Региональный чемпионат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1">
                  <c:v>2</c:v>
                </c:pt>
                <c:pt idx="2">
                  <c:v>3</c:v>
                </c:pt>
              </c:numCache>
            </c:numRef>
          </c:val>
        </c:ser>
        <c:shape val="cylinder"/>
        <c:axId val="53561984"/>
        <c:axId val="88113536"/>
        <c:axId val="0"/>
      </c:bar3DChart>
      <c:catAx>
        <c:axId val="535619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17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113536"/>
        <c:crosses val="autoZero"/>
        <c:auto val="1"/>
        <c:lblAlgn val="ctr"/>
        <c:lblOffset val="100"/>
      </c:catAx>
      <c:valAx>
        <c:axId val="881135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561984"/>
        <c:crosses val="autoZero"/>
        <c:crossBetween val="between"/>
      </c:valAx>
      <c:spPr>
        <a:noFill/>
        <a:ln w="18582">
          <a:noFill/>
        </a:ln>
      </c:spPr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316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</c:v>
                </c:pt>
              </c:strCache>
            </c:strRef>
          </c:tx>
          <c:spPr>
            <a:solidFill>
              <a:srgbClr val="0099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победители и призеры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4</c:v>
                </c:pt>
              </c:numCache>
            </c:numRef>
          </c:val>
        </c:ser>
        <c:shape val="cylinder"/>
        <c:axId val="86567168"/>
        <c:axId val="88420352"/>
        <c:axId val="0"/>
      </c:bar3DChart>
      <c:catAx>
        <c:axId val="865671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8420352"/>
        <c:crosses val="autoZero"/>
        <c:auto val="1"/>
        <c:lblAlgn val="ctr"/>
        <c:lblOffset val="100"/>
      </c:catAx>
      <c:valAx>
        <c:axId val="8842035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6567168"/>
        <c:crosses val="autoZero"/>
        <c:crossBetween val="between"/>
      </c:valAx>
      <c:spPr>
        <a:noFill/>
        <a:ln w="20076">
          <a:noFill/>
        </a:ln>
      </c:spPr>
    </c:plotArea>
    <c:legend>
      <c:legendPos val="r"/>
      <c:layout>
        <c:manualLayout>
          <c:xMode val="edge"/>
          <c:yMode val="edge"/>
          <c:x val="0.7215224296360141"/>
          <c:y val="0.42560298426862847"/>
          <c:w val="0.18574820187775765"/>
          <c:h val="0.44392323763489411"/>
        </c:manualLayout>
      </c:layout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422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17616-0F33-4478-9080-F9128018BD0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08EE1C1-D396-4A6D-8A56-EEC4D7A04D6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2022-2023</a:t>
          </a:r>
          <a:endParaRPr lang="ru-RU" sz="1800" b="1" dirty="0">
            <a:solidFill>
              <a:schemeClr val="tx1"/>
            </a:solidFill>
            <a:latin typeface="Comic Sans MS" pitchFamily="66" charset="0"/>
            <a:cs typeface="Times New Roman" pitchFamily="18" charset="0"/>
          </a:endParaRPr>
        </a:p>
      </dgm:t>
    </dgm:pt>
    <dgm:pt modelId="{1DB16F91-3624-434D-9596-2C8BCF7F688A}" type="parTrans" cxnId="{5D578D75-FEB4-4F63-969A-9F0D07B916BE}">
      <dgm:prSet/>
      <dgm:spPr/>
      <dgm:t>
        <a:bodyPr/>
        <a:lstStyle/>
        <a:p>
          <a:endParaRPr lang="ru-RU"/>
        </a:p>
      </dgm:t>
    </dgm:pt>
    <dgm:pt modelId="{626BABF7-B213-4D71-8053-97CA74B79513}" type="sibTrans" cxnId="{5D578D75-FEB4-4F63-969A-9F0D07B916BE}">
      <dgm:prSet/>
      <dgm:spPr/>
      <dgm:t>
        <a:bodyPr/>
        <a:lstStyle/>
        <a:p>
          <a:endParaRPr lang="ru-RU"/>
        </a:p>
      </dgm:t>
    </dgm:pt>
    <dgm:pt modelId="{4DC7C844-0BB8-44E9-B5B6-7A2A52A9812B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Количество программ </a:t>
          </a:r>
          <a:r>
            <a:rPr lang="ru-RU" sz="1200" b="1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 </a:t>
          </a:r>
        </a:p>
        <a:p>
          <a:r>
            <a:rPr lang="ru-RU" sz="1400" b="1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23</a:t>
          </a:r>
          <a:endParaRPr lang="ru-RU" sz="1400" b="1" dirty="0">
            <a:solidFill>
              <a:schemeClr val="tx1"/>
            </a:solidFill>
            <a:latin typeface="Comic Sans MS" pitchFamily="66" charset="0"/>
            <a:cs typeface="Times New Roman" pitchFamily="18" charset="0"/>
          </a:endParaRPr>
        </a:p>
      </dgm:t>
    </dgm:pt>
    <dgm:pt modelId="{11FEDED5-1D84-446C-8411-885421FE9857}" type="parTrans" cxnId="{DED7B84C-3CC3-4554-823D-DAC2F01CE4DD}">
      <dgm:prSet/>
      <dgm:spPr/>
      <dgm:t>
        <a:bodyPr/>
        <a:lstStyle/>
        <a:p>
          <a:endParaRPr lang="ru-RU"/>
        </a:p>
      </dgm:t>
    </dgm:pt>
    <dgm:pt modelId="{2AC1FA18-EE1A-408B-A6AA-FCC3404FA63A}" type="sibTrans" cxnId="{DED7B84C-3CC3-4554-823D-DAC2F01CE4DD}">
      <dgm:prSet/>
      <dgm:spPr/>
      <dgm:t>
        <a:bodyPr/>
        <a:lstStyle/>
        <a:p>
          <a:endParaRPr lang="ru-RU"/>
        </a:p>
      </dgm:t>
    </dgm:pt>
    <dgm:pt modelId="{9EBB2E3B-89FC-4E99-93F2-03F3C8D0EFA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Охват обучающихся</a:t>
          </a:r>
          <a:r>
            <a:rPr lang="ru-RU" sz="1400" b="1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  65%</a:t>
          </a:r>
          <a:endParaRPr lang="ru-RU" sz="1400" b="1" dirty="0">
            <a:solidFill>
              <a:schemeClr val="tx1"/>
            </a:solidFill>
            <a:latin typeface="Comic Sans MS" pitchFamily="66" charset="0"/>
            <a:cs typeface="Times New Roman" pitchFamily="18" charset="0"/>
          </a:endParaRPr>
        </a:p>
      </dgm:t>
    </dgm:pt>
    <dgm:pt modelId="{2A3CF698-B5EC-485A-8E30-DF71635A9DE6}" type="parTrans" cxnId="{452D5BF3-D59D-4A16-B2A2-6050B160DBFD}">
      <dgm:prSet/>
      <dgm:spPr/>
      <dgm:t>
        <a:bodyPr/>
        <a:lstStyle/>
        <a:p>
          <a:endParaRPr lang="ru-RU"/>
        </a:p>
      </dgm:t>
    </dgm:pt>
    <dgm:pt modelId="{18403FA8-E37D-40A5-B2E9-0D78DB366278}" type="sibTrans" cxnId="{452D5BF3-D59D-4A16-B2A2-6050B160DBFD}">
      <dgm:prSet/>
      <dgm:spPr/>
      <dgm:t>
        <a:bodyPr/>
        <a:lstStyle/>
        <a:p>
          <a:endParaRPr lang="ru-RU"/>
        </a:p>
      </dgm:t>
    </dgm:pt>
    <dgm:pt modelId="{F8B54E4B-2A63-4278-97E4-407F6EE93359}" type="pres">
      <dgm:prSet presAssocID="{0BC17616-0F33-4478-9080-F9128018BD06}" presName="CompostProcess" presStyleCnt="0">
        <dgm:presLayoutVars>
          <dgm:dir/>
          <dgm:resizeHandles val="exact"/>
        </dgm:presLayoutVars>
      </dgm:prSet>
      <dgm:spPr/>
    </dgm:pt>
    <dgm:pt modelId="{FEC9F09F-E299-4B82-A795-CC9387E7E4A0}" type="pres">
      <dgm:prSet presAssocID="{0BC17616-0F33-4478-9080-F9128018BD06}" presName="arrow" presStyleLbl="bgShp" presStyleIdx="0" presStyleCnt="1" custLinFactNeighborX="-898" custLinFactNeighborY="-389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AEDADF53-2E51-4FC7-A7EB-90E69748D0D5}" type="pres">
      <dgm:prSet presAssocID="{0BC17616-0F33-4478-9080-F9128018BD06}" presName="linearProcess" presStyleCnt="0"/>
      <dgm:spPr/>
    </dgm:pt>
    <dgm:pt modelId="{807D68EE-DBFE-479D-A69F-A9C38B137B9D}" type="pres">
      <dgm:prSet presAssocID="{C08EE1C1-D396-4A6D-8A56-EEC4D7A04D6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AAF86-44FE-4DB6-B5FC-564504C32C82}" type="pres">
      <dgm:prSet presAssocID="{626BABF7-B213-4D71-8053-97CA74B79513}" presName="sibTrans" presStyleCnt="0"/>
      <dgm:spPr/>
    </dgm:pt>
    <dgm:pt modelId="{967DEB79-50A8-4317-9A32-2699BC310980}" type="pres">
      <dgm:prSet presAssocID="{4DC7C844-0BB8-44E9-B5B6-7A2A52A9812B}" presName="textNode" presStyleLbl="node1" presStyleIdx="1" presStyleCnt="3" custScaleX="123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F20FE-580D-4F76-A13F-DB1C9A4D3B2C}" type="pres">
      <dgm:prSet presAssocID="{2AC1FA18-EE1A-408B-A6AA-FCC3404FA63A}" presName="sibTrans" presStyleCnt="0"/>
      <dgm:spPr/>
    </dgm:pt>
    <dgm:pt modelId="{99077739-A322-423B-B378-D393E71190B8}" type="pres">
      <dgm:prSet presAssocID="{9EBB2E3B-89FC-4E99-93F2-03F3C8D0EFA1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7B84C-3CC3-4554-823D-DAC2F01CE4DD}" srcId="{0BC17616-0F33-4478-9080-F9128018BD06}" destId="{4DC7C844-0BB8-44E9-B5B6-7A2A52A9812B}" srcOrd="1" destOrd="0" parTransId="{11FEDED5-1D84-446C-8411-885421FE9857}" sibTransId="{2AC1FA18-EE1A-408B-A6AA-FCC3404FA63A}"/>
    <dgm:cxn modelId="{CFA3AF21-D748-4B09-BDFC-9FD6D70ADBE9}" type="presOf" srcId="{C08EE1C1-D396-4A6D-8A56-EEC4D7A04D6C}" destId="{807D68EE-DBFE-479D-A69F-A9C38B137B9D}" srcOrd="0" destOrd="0" presId="urn:microsoft.com/office/officeart/2005/8/layout/hProcess9"/>
    <dgm:cxn modelId="{452D5BF3-D59D-4A16-B2A2-6050B160DBFD}" srcId="{0BC17616-0F33-4478-9080-F9128018BD06}" destId="{9EBB2E3B-89FC-4E99-93F2-03F3C8D0EFA1}" srcOrd="2" destOrd="0" parTransId="{2A3CF698-B5EC-485A-8E30-DF71635A9DE6}" sibTransId="{18403FA8-E37D-40A5-B2E9-0D78DB366278}"/>
    <dgm:cxn modelId="{F533DCBD-BCDB-47B2-8512-BF81B65C3792}" type="presOf" srcId="{4DC7C844-0BB8-44E9-B5B6-7A2A52A9812B}" destId="{967DEB79-50A8-4317-9A32-2699BC310980}" srcOrd="0" destOrd="0" presId="urn:microsoft.com/office/officeart/2005/8/layout/hProcess9"/>
    <dgm:cxn modelId="{30B3FC94-33EF-4328-9556-8C66BCAC0DA0}" type="presOf" srcId="{0BC17616-0F33-4478-9080-F9128018BD06}" destId="{F8B54E4B-2A63-4278-97E4-407F6EE93359}" srcOrd="0" destOrd="0" presId="urn:microsoft.com/office/officeart/2005/8/layout/hProcess9"/>
    <dgm:cxn modelId="{989D67AA-1177-4CA8-9AAF-50A818EBE43B}" type="presOf" srcId="{9EBB2E3B-89FC-4E99-93F2-03F3C8D0EFA1}" destId="{99077739-A322-423B-B378-D393E71190B8}" srcOrd="0" destOrd="0" presId="urn:microsoft.com/office/officeart/2005/8/layout/hProcess9"/>
    <dgm:cxn modelId="{5D578D75-FEB4-4F63-969A-9F0D07B916BE}" srcId="{0BC17616-0F33-4478-9080-F9128018BD06}" destId="{C08EE1C1-D396-4A6D-8A56-EEC4D7A04D6C}" srcOrd="0" destOrd="0" parTransId="{1DB16F91-3624-434D-9596-2C8BCF7F688A}" sibTransId="{626BABF7-B213-4D71-8053-97CA74B79513}"/>
    <dgm:cxn modelId="{4A4BF362-71FA-47E2-9B38-7BC967FF4598}" type="presParOf" srcId="{F8B54E4B-2A63-4278-97E4-407F6EE93359}" destId="{FEC9F09F-E299-4B82-A795-CC9387E7E4A0}" srcOrd="0" destOrd="0" presId="urn:microsoft.com/office/officeart/2005/8/layout/hProcess9"/>
    <dgm:cxn modelId="{EAEAFEDF-9A7D-4D1F-B2E4-4F7EC8E2C4BA}" type="presParOf" srcId="{F8B54E4B-2A63-4278-97E4-407F6EE93359}" destId="{AEDADF53-2E51-4FC7-A7EB-90E69748D0D5}" srcOrd="1" destOrd="0" presId="urn:microsoft.com/office/officeart/2005/8/layout/hProcess9"/>
    <dgm:cxn modelId="{9B8AC7EA-9696-412C-A798-9990B2803961}" type="presParOf" srcId="{AEDADF53-2E51-4FC7-A7EB-90E69748D0D5}" destId="{807D68EE-DBFE-479D-A69F-A9C38B137B9D}" srcOrd="0" destOrd="0" presId="urn:microsoft.com/office/officeart/2005/8/layout/hProcess9"/>
    <dgm:cxn modelId="{292D8314-BE69-47C4-8B78-E6D1BC20F207}" type="presParOf" srcId="{AEDADF53-2E51-4FC7-A7EB-90E69748D0D5}" destId="{ECDAAF86-44FE-4DB6-B5FC-564504C32C82}" srcOrd="1" destOrd="0" presId="urn:microsoft.com/office/officeart/2005/8/layout/hProcess9"/>
    <dgm:cxn modelId="{EE030F20-1634-4D64-93BB-5CE42FF6A886}" type="presParOf" srcId="{AEDADF53-2E51-4FC7-A7EB-90E69748D0D5}" destId="{967DEB79-50A8-4317-9A32-2699BC310980}" srcOrd="2" destOrd="0" presId="urn:microsoft.com/office/officeart/2005/8/layout/hProcess9"/>
    <dgm:cxn modelId="{DB58C208-710A-4DD3-8A1C-EF6149658933}" type="presParOf" srcId="{AEDADF53-2E51-4FC7-A7EB-90E69748D0D5}" destId="{1CAF20FE-580D-4F76-A13F-DB1C9A4D3B2C}" srcOrd="3" destOrd="0" presId="urn:microsoft.com/office/officeart/2005/8/layout/hProcess9"/>
    <dgm:cxn modelId="{2E2750DD-A6DA-4056-9922-A0B6980F1893}" type="presParOf" srcId="{AEDADF53-2E51-4FC7-A7EB-90E69748D0D5}" destId="{99077739-A322-423B-B378-D393E71190B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C17616-0F33-4478-9080-F9128018BD0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08EE1C1-D396-4A6D-8A56-EEC4D7A04D6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2023-2024</a:t>
          </a:r>
          <a:endParaRPr lang="ru-RU" sz="1800" b="1" dirty="0">
            <a:solidFill>
              <a:schemeClr val="tx1"/>
            </a:solidFill>
            <a:latin typeface="Comic Sans MS" pitchFamily="66" charset="0"/>
            <a:cs typeface="Times New Roman" pitchFamily="18" charset="0"/>
          </a:endParaRPr>
        </a:p>
      </dgm:t>
    </dgm:pt>
    <dgm:pt modelId="{1DB16F91-3624-434D-9596-2C8BCF7F688A}" type="parTrans" cxnId="{5D578D75-FEB4-4F63-969A-9F0D07B916BE}">
      <dgm:prSet/>
      <dgm:spPr/>
      <dgm:t>
        <a:bodyPr/>
        <a:lstStyle/>
        <a:p>
          <a:endParaRPr lang="ru-RU"/>
        </a:p>
      </dgm:t>
    </dgm:pt>
    <dgm:pt modelId="{626BABF7-B213-4D71-8053-97CA74B79513}" type="sibTrans" cxnId="{5D578D75-FEB4-4F63-969A-9F0D07B916BE}">
      <dgm:prSet/>
      <dgm:spPr/>
      <dgm:t>
        <a:bodyPr/>
        <a:lstStyle/>
        <a:p>
          <a:endParaRPr lang="ru-RU"/>
        </a:p>
      </dgm:t>
    </dgm:pt>
    <dgm:pt modelId="{4DC7C844-0BB8-44E9-B5B6-7A2A52A9812B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Количество программ  </a:t>
          </a:r>
        </a:p>
        <a:p>
          <a:r>
            <a:rPr lang="ru-RU" sz="1400" b="1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24</a:t>
          </a:r>
          <a:endParaRPr lang="ru-RU" sz="2400" b="1" dirty="0">
            <a:solidFill>
              <a:schemeClr val="tx1"/>
            </a:solidFill>
            <a:latin typeface="Comic Sans MS" pitchFamily="66" charset="0"/>
            <a:cs typeface="Times New Roman" pitchFamily="18" charset="0"/>
          </a:endParaRPr>
        </a:p>
      </dgm:t>
    </dgm:pt>
    <dgm:pt modelId="{11FEDED5-1D84-446C-8411-885421FE9857}" type="parTrans" cxnId="{DED7B84C-3CC3-4554-823D-DAC2F01CE4DD}">
      <dgm:prSet/>
      <dgm:spPr/>
      <dgm:t>
        <a:bodyPr/>
        <a:lstStyle/>
        <a:p>
          <a:endParaRPr lang="ru-RU"/>
        </a:p>
      </dgm:t>
    </dgm:pt>
    <dgm:pt modelId="{2AC1FA18-EE1A-408B-A6AA-FCC3404FA63A}" type="sibTrans" cxnId="{DED7B84C-3CC3-4554-823D-DAC2F01CE4DD}">
      <dgm:prSet/>
      <dgm:spPr/>
      <dgm:t>
        <a:bodyPr/>
        <a:lstStyle/>
        <a:p>
          <a:endParaRPr lang="ru-RU"/>
        </a:p>
      </dgm:t>
    </dgm:pt>
    <dgm:pt modelId="{9EBB2E3B-89FC-4E99-93F2-03F3C8D0EFA1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Охват обучающихся</a:t>
          </a:r>
          <a:r>
            <a:rPr lang="ru-RU" sz="1400" b="1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  81%</a:t>
          </a:r>
          <a:endParaRPr lang="ru-RU" sz="1400" b="1" dirty="0">
            <a:solidFill>
              <a:schemeClr val="tx1"/>
            </a:solidFill>
            <a:latin typeface="Comic Sans MS" pitchFamily="66" charset="0"/>
            <a:cs typeface="Times New Roman" pitchFamily="18" charset="0"/>
          </a:endParaRPr>
        </a:p>
      </dgm:t>
    </dgm:pt>
    <dgm:pt modelId="{2A3CF698-B5EC-485A-8E30-DF71635A9DE6}" type="parTrans" cxnId="{452D5BF3-D59D-4A16-B2A2-6050B160DBFD}">
      <dgm:prSet/>
      <dgm:spPr/>
      <dgm:t>
        <a:bodyPr/>
        <a:lstStyle/>
        <a:p>
          <a:endParaRPr lang="ru-RU"/>
        </a:p>
      </dgm:t>
    </dgm:pt>
    <dgm:pt modelId="{18403FA8-E37D-40A5-B2E9-0D78DB366278}" type="sibTrans" cxnId="{452D5BF3-D59D-4A16-B2A2-6050B160DBFD}">
      <dgm:prSet/>
      <dgm:spPr/>
      <dgm:t>
        <a:bodyPr/>
        <a:lstStyle/>
        <a:p>
          <a:endParaRPr lang="ru-RU"/>
        </a:p>
      </dgm:t>
    </dgm:pt>
    <dgm:pt modelId="{F8B54E4B-2A63-4278-97E4-407F6EE93359}" type="pres">
      <dgm:prSet presAssocID="{0BC17616-0F33-4478-9080-F9128018BD06}" presName="CompostProcess" presStyleCnt="0">
        <dgm:presLayoutVars>
          <dgm:dir/>
          <dgm:resizeHandles val="exact"/>
        </dgm:presLayoutVars>
      </dgm:prSet>
      <dgm:spPr/>
    </dgm:pt>
    <dgm:pt modelId="{FEC9F09F-E299-4B82-A795-CC9387E7E4A0}" type="pres">
      <dgm:prSet presAssocID="{0BC17616-0F33-4478-9080-F9128018BD06}" presName="arrow" presStyleLbl="bgShp" presStyleIdx="0" presStyleCn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AEDADF53-2E51-4FC7-A7EB-90E69748D0D5}" type="pres">
      <dgm:prSet presAssocID="{0BC17616-0F33-4478-9080-F9128018BD06}" presName="linearProcess" presStyleCnt="0"/>
      <dgm:spPr/>
    </dgm:pt>
    <dgm:pt modelId="{807D68EE-DBFE-479D-A69F-A9C38B137B9D}" type="pres">
      <dgm:prSet presAssocID="{C08EE1C1-D396-4A6D-8A56-EEC4D7A04D6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AAF86-44FE-4DB6-B5FC-564504C32C82}" type="pres">
      <dgm:prSet presAssocID="{626BABF7-B213-4D71-8053-97CA74B79513}" presName="sibTrans" presStyleCnt="0"/>
      <dgm:spPr/>
    </dgm:pt>
    <dgm:pt modelId="{967DEB79-50A8-4317-9A32-2699BC310980}" type="pres">
      <dgm:prSet presAssocID="{4DC7C844-0BB8-44E9-B5B6-7A2A52A9812B}" presName="textNode" presStyleLbl="node1" presStyleIdx="1" presStyleCnt="3" custScaleX="112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AF20FE-580D-4F76-A13F-DB1C9A4D3B2C}" type="pres">
      <dgm:prSet presAssocID="{2AC1FA18-EE1A-408B-A6AA-FCC3404FA63A}" presName="sibTrans" presStyleCnt="0"/>
      <dgm:spPr/>
    </dgm:pt>
    <dgm:pt modelId="{99077739-A322-423B-B378-D393E71190B8}" type="pres">
      <dgm:prSet presAssocID="{9EBB2E3B-89FC-4E99-93F2-03F3C8D0EFA1}" presName="textNode" presStyleLbl="node1" presStyleIdx="2" presStyleCnt="3" custLinFactNeighborX="-19582" custLinFactNeighborY="-53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7B84C-3CC3-4554-823D-DAC2F01CE4DD}" srcId="{0BC17616-0F33-4478-9080-F9128018BD06}" destId="{4DC7C844-0BB8-44E9-B5B6-7A2A52A9812B}" srcOrd="1" destOrd="0" parTransId="{11FEDED5-1D84-446C-8411-885421FE9857}" sibTransId="{2AC1FA18-EE1A-408B-A6AA-FCC3404FA63A}"/>
    <dgm:cxn modelId="{452D5BF3-D59D-4A16-B2A2-6050B160DBFD}" srcId="{0BC17616-0F33-4478-9080-F9128018BD06}" destId="{9EBB2E3B-89FC-4E99-93F2-03F3C8D0EFA1}" srcOrd="2" destOrd="0" parTransId="{2A3CF698-B5EC-485A-8E30-DF71635A9DE6}" sibTransId="{18403FA8-E37D-40A5-B2E9-0D78DB366278}"/>
    <dgm:cxn modelId="{EC4F58A6-5F51-4617-B12A-EABA4312432C}" type="presOf" srcId="{9EBB2E3B-89FC-4E99-93F2-03F3C8D0EFA1}" destId="{99077739-A322-423B-B378-D393E71190B8}" srcOrd="0" destOrd="0" presId="urn:microsoft.com/office/officeart/2005/8/layout/hProcess9"/>
    <dgm:cxn modelId="{5D578D75-FEB4-4F63-969A-9F0D07B916BE}" srcId="{0BC17616-0F33-4478-9080-F9128018BD06}" destId="{C08EE1C1-D396-4A6D-8A56-EEC4D7A04D6C}" srcOrd="0" destOrd="0" parTransId="{1DB16F91-3624-434D-9596-2C8BCF7F688A}" sibTransId="{626BABF7-B213-4D71-8053-97CA74B79513}"/>
    <dgm:cxn modelId="{4EB18CF4-3042-4B6F-8C32-231C78FEC10A}" type="presOf" srcId="{C08EE1C1-D396-4A6D-8A56-EEC4D7A04D6C}" destId="{807D68EE-DBFE-479D-A69F-A9C38B137B9D}" srcOrd="0" destOrd="0" presId="urn:microsoft.com/office/officeart/2005/8/layout/hProcess9"/>
    <dgm:cxn modelId="{BF576283-C78C-4334-9038-88EFDFC6BB3D}" type="presOf" srcId="{4DC7C844-0BB8-44E9-B5B6-7A2A52A9812B}" destId="{967DEB79-50A8-4317-9A32-2699BC310980}" srcOrd="0" destOrd="0" presId="urn:microsoft.com/office/officeart/2005/8/layout/hProcess9"/>
    <dgm:cxn modelId="{D0F475B9-C392-471D-82C1-78B5ACA6679A}" type="presOf" srcId="{0BC17616-0F33-4478-9080-F9128018BD06}" destId="{F8B54E4B-2A63-4278-97E4-407F6EE93359}" srcOrd="0" destOrd="0" presId="urn:microsoft.com/office/officeart/2005/8/layout/hProcess9"/>
    <dgm:cxn modelId="{1E412851-D2CA-4F91-A698-1D2BEB229FB5}" type="presParOf" srcId="{F8B54E4B-2A63-4278-97E4-407F6EE93359}" destId="{FEC9F09F-E299-4B82-A795-CC9387E7E4A0}" srcOrd="0" destOrd="0" presId="urn:microsoft.com/office/officeart/2005/8/layout/hProcess9"/>
    <dgm:cxn modelId="{F095C3E0-DCBA-41A4-BFA9-48AE29811FDC}" type="presParOf" srcId="{F8B54E4B-2A63-4278-97E4-407F6EE93359}" destId="{AEDADF53-2E51-4FC7-A7EB-90E69748D0D5}" srcOrd="1" destOrd="0" presId="urn:microsoft.com/office/officeart/2005/8/layout/hProcess9"/>
    <dgm:cxn modelId="{4B16AB14-13B8-492A-BF53-478113587843}" type="presParOf" srcId="{AEDADF53-2E51-4FC7-A7EB-90E69748D0D5}" destId="{807D68EE-DBFE-479D-A69F-A9C38B137B9D}" srcOrd="0" destOrd="0" presId="urn:microsoft.com/office/officeart/2005/8/layout/hProcess9"/>
    <dgm:cxn modelId="{EE7A7E8B-68B4-4342-9CCE-043B0A215B76}" type="presParOf" srcId="{AEDADF53-2E51-4FC7-A7EB-90E69748D0D5}" destId="{ECDAAF86-44FE-4DB6-B5FC-564504C32C82}" srcOrd="1" destOrd="0" presId="urn:microsoft.com/office/officeart/2005/8/layout/hProcess9"/>
    <dgm:cxn modelId="{AEB4B9FF-EC79-4FAD-9342-2B3767B3183A}" type="presParOf" srcId="{AEDADF53-2E51-4FC7-A7EB-90E69748D0D5}" destId="{967DEB79-50A8-4317-9A32-2699BC310980}" srcOrd="2" destOrd="0" presId="urn:microsoft.com/office/officeart/2005/8/layout/hProcess9"/>
    <dgm:cxn modelId="{31E4C973-7979-49AA-A8E3-61CB2174C96C}" type="presParOf" srcId="{AEDADF53-2E51-4FC7-A7EB-90E69748D0D5}" destId="{1CAF20FE-580D-4F76-A13F-DB1C9A4D3B2C}" srcOrd="3" destOrd="0" presId="urn:microsoft.com/office/officeart/2005/8/layout/hProcess9"/>
    <dgm:cxn modelId="{522BAA65-EA89-4EC9-8978-767C52039136}" type="presParOf" srcId="{AEDADF53-2E51-4FC7-A7EB-90E69748D0D5}" destId="{99077739-A322-423B-B378-D393E71190B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C9F09F-E299-4B82-A795-CC9387E7E4A0}">
      <dsp:nvSpPr>
        <dsp:cNvPr id="0" name=""/>
        <dsp:cNvSpPr/>
      </dsp:nvSpPr>
      <dsp:spPr>
        <a:xfrm>
          <a:off x="410908" y="0"/>
          <a:ext cx="5184620" cy="1848884"/>
        </a:xfrm>
        <a:prstGeom prst="rightArrow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807D68EE-DBFE-479D-A69F-A9C38B137B9D}">
      <dsp:nvSpPr>
        <dsp:cNvPr id="0" name=""/>
        <dsp:cNvSpPr/>
      </dsp:nvSpPr>
      <dsp:spPr>
        <a:xfrm>
          <a:off x="657" y="554665"/>
          <a:ext cx="1735770" cy="739553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2022-2023</a:t>
          </a:r>
          <a:endParaRPr lang="ru-RU" sz="1800" b="1" kern="1200" dirty="0">
            <a:solidFill>
              <a:schemeClr val="tx1"/>
            </a:solidFill>
            <a:latin typeface="Comic Sans MS" pitchFamily="66" charset="0"/>
            <a:cs typeface="Times New Roman" pitchFamily="18" charset="0"/>
          </a:endParaRPr>
        </a:p>
      </dsp:txBody>
      <dsp:txXfrm>
        <a:off x="657" y="554665"/>
        <a:ext cx="1735770" cy="739553"/>
      </dsp:txXfrm>
    </dsp:sp>
    <dsp:sp modelId="{967DEB79-50A8-4317-9A32-2699BC310980}">
      <dsp:nvSpPr>
        <dsp:cNvPr id="0" name=""/>
        <dsp:cNvSpPr/>
      </dsp:nvSpPr>
      <dsp:spPr>
        <a:xfrm>
          <a:off x="1973798" y="554665"/>
          <a:ext cx="2151955" cy="739553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Количество программ </a:t>
          </a:r>
          <a:r>
            <a:rPr lang="ru-RU" sz="1200" b="1" kern="12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23</a:t>
          </a:r>
          <a:endParaRPr lang="ru-RU" sz="1400" b="1" kern="1200" dirty="0">
            <a:solidFill>
              <a:schemeClr val="tx1"/>
            </a:solidFill>
            <a:latin typeface="Comic Sans MS" pitchFamily="66" charset="0"/>
            <a:cs typeface="Times New Roman" pitchFamily="18" charset="0"/>
          </a:endParaRPr>
        </a:p>
      </dsp:txBody>
      <dsp:txXfrm>
        <a:off x="1973798" y="554665"/>
        <a:ext cx="2151955" cy="739553"/>
      </dsp:txXfrm>
    </dsp:sp>
    <dsp:sp modelId="{99077739-A322-423B-B378-D393E71190B8}">
      <dsp:nvSpPr>
        <dsp:cNvPr id="0" name=""/>
        <dsp:cNvSpPr/>
      </dsp:nvSpPr>
      <dsp:spPr>
        <a:xfrm>
          <a:off x="4363124" y="554665"/>
          <a:ext cx="1735770" cy="739553"/>
        </a:xfrm>
        <a:prstGeom prst="round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Охват обучающихся</a:t>
          </a:r>
          <a:r>
            <a:rPr lang="ru-RU" sz="1400" b="1" kern="12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  65%</a:t>
          </a:r>
          <a:endParaRPr lang="ru-RU" sz="1400" b="1" kern="1200" dirty="0">
            <a:solidFill>
              <a:schemeClr val="tx1"/>
            </a:solidFill>
            <a:latin typeface="Comic Sans MS" pitchFamily="66" charset="0"/>
            <a:cs typeface="Times New Roman" pitchFamily="18" charset="0"/>
          </a:endParaRPr>
        </a:p>
      </dsp:txBody>
      <dsp:txXfrm>
        <a:off x="4363124" y="554665"/>
        <a:ext cx="1735770" cy="73955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EC9F09F-E299-4B82-A795-CC9387E7E4A0}">
      <dsp:nvSpPr>
        <dsp:cNvPr id="0" name=""/>
        <dsp:cNvSpPr/>
      </dsp:nvSpPr>
      <dsp:spPr>
        <a:xfrm>
          <a:off x="497109" y="0"/>
          <a:ext cx="5633910" cy="1703917"/>
        </a:xfrm>
        <a:prstGeom prst="rightArrow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807D68EE-DBFE-479D-A69F-A9C38B137B9D}">
      <dsp:nvSpPr>
        <dsp:cNvPr id="0" name=""/>
        <dsp:cNvSpPr/>
      </dsp:nvSpPr>
      <dsp:spPr>
        <a:xfrm>
          <a:off x="749" y="511175"/>
          <a:ext cx="1927170" cy="681566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2023-2024</a:t>
          </a:r>
          <a:endParaRPr lang="ru-RU" sz="1800" b="1" kern="1200" dirty="0">
            <a:solidFill>
              <a:schemeClr val="tx1"/>
            </a:solidFill>
            <a:latin typeface="Comic Sans MS" pitchFamily="66" charset="0"/>
            <a:cs typeface="Times New Roman" pitchFamily="18" charset="0"/>
          </a:endParaRPr>
        </a:p>
      </dsp:txBody>
      <dsp:txXfrm>
        <a:off x="749" y="511175"/>
        <a:ext cx="1927170" cy="681566"/>
      </dsp:txXfrm>
    </dsp:sp>
    <dsp:sp modelId="{967DEB79-50A8-4317-9A32-2699BC310980}">
      <dsp:nvSpPr>
        <dsp:cNvPr id="0" name=""/>
        <dsp:cNvSpPr/>
      </dsp:nvSpPr>
      <dsp:spPr>
        <a:xfrm>
          <a:off x="2227285" y="511175"/>
          <a:ext cx="2173558" cy="681566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Количество программ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24</a:t>
          </a:r>
          <a:endParaRPr lang="ru-RU" sz="2400" b="1" kern="1200" dirty="0">
            <a:solidFill>
              <a:schemeClr val="tx1"/>
            </a:solidFill>
            <a:latin typeface="Comic Sans MS" pitchFamily="66" charset="0"/>
            <a:cs typeface="Times New Roman" pitchFamily="18" charset="0"/>
          </a:endParaRPr>
        </a:p>
      </dsp:txBody>
      <dsp:txXfrm>
        <a:off x="2227285" y="511175"/>
        <a:ext cx="2173558" cy="681566"/>
      </dsp:txXfrm>
    </dsp:sp>
    <dsp:sp modelId="{99077739-A322-423B-B378-D393E71190B8}">
      <dsp:nvSpPr>
        <dsp:cNvPr id="0" name=""/>
        <dsp:cNvSpPr/>
      </dsp:nvSpPr>
      <dsp:spPr>
        <a:xfrm>
          <a:off x="4641588" y="474629"/>
          <a:ext cx="1927170" cy="681566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Охват обучающихся</a:t>
          </a:r>
          <a:r>
            <a:rPr lang="ru-RU" sz="1400" b="1" kern="12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rPr>
            <a:t>  81%</a:t>
          </a:r>
          <a:endParaRPr lang="ru-RU" sz="1400" b="1" kern="1200" dirty="0">
            <a:solidFill>
              <a:schemeClr val="tx1"/>
            </a:solidFill>
            <a:latin typeface="Comic Sans MS" pitchFamily="66" charset="0"/>
            <a:cs typeface="Times New Roman" pitchFamily="18" charset="0"/>
          </a:endParaRPr>
        </a:p>
      </dsp:txBody>
      <dsp:txXfrm>
        <a:off x="4641588" y="474629"/>
        <a:ext cx="1927170" cy="6815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0.43299</cdr:x>
      <cdr:y>0.016</cdr:y>
    </cdr:from>
    <cdr:to>
      <cdr:x>0.74227</cdr:x>
      <cdr:y>0.04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00400" y="50800"/>
          <a:ext cx="2286000" cy="76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4DCB-35F6-47E6-B046-8A3124B410E3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57585-BC28-4EE9-BFFB-B3656F739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24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49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2DC9FC-826B-4658-9364-527249E57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717065"/>
            <a:ext cx="5848350" cy="1525411"/>
          </a:xfrm>
        </p:spPr>
        <p:txBody>
          <a:bodyPr anchor="b"/>
          <a:lstStyle>
            <a:lvl1pPr algn="ctr"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48C20E0-59C5-4081-96BD-F3EE3865D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25" y="2301302"/>
            <a:ext cx="5848350" cy="1057848"/>
          </a:xfrm>
        </p:spPr>
        <p:txBody>
          <a:bodyPr/>
          <a:lstStyle>
            <a:lvl1pPr marL="0" indent="0" algn="ctr">
              <a:buNone/>
              <a:defRPr sz="1533"/>
            </a:lvl1pPr>
            <a:lvl2pPr marL="292105" indent="0" algn="ctr">
              <a:buNone/>
              <a:defRPr sz="1278"/>
            </a:lvl2pPr>
            <a:lvl3pPr marL="584210" indent="0" algn="ctr">
              <a:buNone/>
              <a:defRPr sz="1150"/>
            </a:lvl3pPr>
            <a:lvl4pPr marL="876315" indent="0" algn="ctr">
              <a:buNone/>
              <a:defRPr sz="1022"/>
            </a:lvl4pPr>
            <a:lvl5pPr marL="1168420" indent="0" algn="ctr">
              <a:buNone/>
              <a:defRPr sz="1022"/>
            </a:lvl5pPr>
            <a:lvl6pPr marL="1460525" indent="0" algn="ctr">
              <a:buNone/>
              <a:defRPr sz="1022"/>
            </a:lvl6pPr>
            <a:lvl7pPr marL="1752630" indent="0" algn="ctr">
              <a:buNone/>
              <a:defRPr sz="1022"/>
            </a:lvl7pPr>
            <a:lvl8pPr marL="2044736" indent="0" algn="ctr">
              <a:buNone/>
              <a:defRPr sz="1022"/>
            </a:lvl8pPr>
            <a:lvl9pPr marL="2336841" indent="0" algn="ctr">
              <a:buNone/>
              <a:defRPr sz="102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ECC646-FC0B-4822-AC8A-696A2E17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6E200A3-9893-41BC-A0E9-C37DF400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D05D24-0F12-4D53-BF94-20898B64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729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60A644-2EA6-4F08-B86C-ADA5BBA9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BB7856E-1096-4F4F-A823-8700C6645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1DCF877-A5BA-4414-81F6-3873D86B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527A82E-A5F4-4B5C-9E26-65C4FCA0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F5F6CC-EB98-4D17-972A-D274FD13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03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0577D2F-1923-4C05-821E-525E12F71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80300" y="233274"/>
            <a:ext cx="1681401" cy="371311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3B98E17-FF5B-4721-85A3-AF3B6F867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6099" y="233274"/>
            <a:ext cx="4946729" cy="37131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EEA7CD-CB64-4D91-90E8-E60A848D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A1DA46D-D785-45CB-93D3-E245E37E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28D4121-DD58-4F45-AB76-12A1DE12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635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208A405-2B76-448B-8BAF-D3237C6A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23C8976-FD92-4E23-930B-F5CB94DB4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83604A-8975-48F3-8DDA-341E074C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AE33AED-85A5-4933-9BCE-DEEDD29D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E87A7D2-33F8-4F03-B7A1-AEF5618D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61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2D63DB-E595-425D-95E0-8E38E9F4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37" y="1092333"/>
            <a:ext cx="6725603" cy="1822582"/>
          </a:xfrm>
        </p:spPr>
        <p:txBody>
          <a:bodyPr anchor="b"/>
          <a:lstStyle>
            <a:lvl1pPr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44B346-6C3D-4FC9-BBD4-E8E42C9B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37" y="2932157"/>
            <a:ext cx="6725603" cy="958453"/>
          </a:xfrm>
        </p:spPr>
        <p:txBody>
          <a:bodyPr/>
          <a:lstStyle>
            <a:lvl1pPr marL="0" indent="0">
              <a:buNone/>
              <a:defRPr sz="1533">
                <a:solidFill>
                  <a:schemeClr val="tx1">
                    <a:tint val="75000"/>
                  </a:schemeClr>
                </a:solidFill>
              </a:defRPr>
            </a:lvl1pPr>
            <a:lvl2pPr marL="292105" indent="0">
              <a:buNone/>
              <a:defRPr sz="1278">
                <a:solidFill>
                  <a:schemeClr val="tx1">
                    <a:tint val="75000"/>
                  </a:schemeClr>
                </a:solidFill>
              </a:defRPr>
            </a:lvl2pPr>
            <a:lvl3pPr marL="58421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3pPr>
            <a:lvl4pPr marL="87631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4pPr>
            <a:lvl5pPr marL="116842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5pPr>
            <a:lvl6pPr marL="146052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6pPr>
            <a:lvl7pPr marL="175263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7pPr>
            <a:lvl8pPr marL="2044736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8pPr>
            <a:lvl9pPr marL="2336841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2300E92-DDA0-433E-8E64-D971C0C8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0C512B2-0455-4F01-9CE3-CE5795F0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828A3B-0DE1-43BC-9AA8-843D86A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24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4771EF2-4808-46EA-A1AC-10AD5D88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1EE7DA-2CF6-4A74-AF3C-002A33F95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99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93564B1-380C-4B96-A8EC-31F0EDAA3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7636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2583CF-38FC-4F2E-BFD0-03C88C13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2F8F1E-0C98-4E0C-9FFA-39E65135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1204550-B69A-4B67-9139-D8E79541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968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C0A0BA-0CA3-4A5D-839D-A717E687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4" y="233275"/>
            <a:ext cx="6725603" cy="846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293A3CB-DBA1-4AEF-BADB-F5AA85C22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115" y="1074076"/>
            <a:ext cx="3298835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55B906E-F5D5-4B1E-9E81-27D4C80A4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115" y="1600465"/>
            <a:ext cx="3298835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3BE29B6-25CA-41AD-8C78-34221D0BD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47636" y="1074076"/>
            <a:ext cx="3315081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13DDAC8-243A-4836-AB23-ADB63983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7636" y="1600465"/>
            <a:ext cx="3315081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04DD196-4250-4E01-B351-920AC488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38115795-F801-4CF5-B856-D02905D1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9CBB026-8B1E-4044-9194-F51BD8D7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69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D1FAA0-F493-4999-A6D1-7F742D1D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960F2B1-CE0F-45C0-B2F5-C13B892B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BE83EAF-92A1-4A2A-B108-6E8F29C8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CA15C73-C440-4F14-8DB3-C00F9A14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98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F89E312-64F7-47CE-991C-772B70EA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A96C050D-4AF0-4F9C-AEAD-8C7A8695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146330F-77C5-4A45-B8BE-F0235342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048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612A04-AD20-45AD-ACC2-84DD5F08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C821D0A-6994-4567-BA0F-DCBFA3C2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>
              <a:defRPr sz="2044"/>
            </a:lvl1pPr>
            <a:lvl2pPr>
              <a:defRPr sz="1789"/>
            </a:lvl2pPr>
            <a:lvl3pPr>
              <a:defRPr sz="1533"/>
            </a:lvl3pPr>
            <a:lvl4pPr>
              <a:defRPr sz="1278"/>
            </a:lvl4pPr>
            <a:lvl5pPr>
              <a:defRPr sz="1278"/>
            </a:lvl5pPr>
            <a:lvl6pPr>
              <a:defRPr sz="1278"/>
            </a:lvl6pPr>
            <a:lvl7pPr>
              <a:defRPr sz="1278"/>
            </a:lvl7pPr>
            <a:lvl8pPr>
              <a:defRPr sz="1278"/>
            </a:lvl8pPr>
            <a:lvl9pPr>
              <a:defRPr sz="12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4AC3A18-20CA-4CF1-8E25-63FE79CD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12AF3A6-8108-469E-8D04-44CB4A4A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CBB8655-D0E2-4516-8DAE-7A97A226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5106BBB-427F-4EE5-9835-793DEE0F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78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DD1B1B-559D-43B0-A888-0F638FF4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100C0EF-3ECE-4393-80B2-EF9217BF0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 marL="0" indent="0">
              <a:buNone/>
              <a:defRPr sz="2044"/>
            </a:lvl1pPr>
            <a:lvl2pPr marL="292105" indent="0">
              <a:buNone/>
              <a:defRPr sz="1789"/>
            </a:lvl2pPr>
            <a:lvl3pPr marL="584210" indent="0">
              <a:buNone/>
              <a:defRPr sz="1533"/>
            </a:lvl3pPr>
            <a:lvl4pPr marL="876315" indent="0">
              <a:buNone/>
              <a:defRPr sz="1278"/>
            </a:lvl4pPr>
            <a:lvl5pPr marL="1168420" indent="0">
              <a:buNone/>
              <a:defRPr sz="1278"/>
            </a:lvl5pPr>
            <a:lvl6pPr marL="1460525" indent="0">
              <a:buNone/>
              <a:defRPr sz="1278"/>
            </a:lvl6pPr>
            <a:lvl7pPr marL="1752630" indent="0">
              <a:buNone/>
              <a:defRPr sz="1278"/>
            </a:lvl7pPr>
            <a:lvl8pPr marL="2044736" indent="0">
              <a:buNone/>
              <a:defRPr sz="1278"/>
            </a:lvl8pPr>
            <a:lvl9pPr marL="2336841" indent="0">
              <a:buNone/>
              <a:defRPr sz="1278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07D8F39-CF13-49F6-B225-F8E09BDC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358E2F0-7623-4A8E-9A03-4F806DD1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86A6BD7-50B1-4B4B-B582-B21AE89B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DDFDBF-2E13-4CA4-82FA-D331297F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996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C16295-54A7-4B6A-9BC7-00F50DA2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99" y="233275"/>
            <a:ext cx="6725603" cy="84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3241F5F-CCB9-413E-B21E-162FA1AD1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99" y="1166371"/>
            <a:ext cx="6725603" cy="278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7610126-36D0-4CD9-B7F1-0424B0549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099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20.11.2023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630FDA-D3A9-4105-A528-FBA66E5BB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3021" y="4061002"/>
            <a:ext cx="2631758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D6414A-76E7-485C-8B44-8945F74D4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7196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556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584210" rtl="0" eaLnBrk="1" latinLnBrk="0" hangingPunct="1">
        <a:lnSpc>
          <a:spcPct val="90000"/>
        </a:lnSpc>
        <a:spcBef>
          <a:spcPct val="0"/>
        </a:spcBef>
        <a:buNone/>
        <a:defRPr sz="2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053" indent="-146053" algn="l" defTabSz="584210" rtl="0" eaLnBrk="1" latinLnBrk="0" hangingPunct="1">
        <a:lnSpc>
          <a:spcPct val="90000"/>
        </a:lnSpc>
        <a:spcBef>
          <a:spcPts val="639"/>
        </a:spcBef>
        <a:buFont typeface="Arial" panose="020B0604020202020204" pitchFamily="34" charset="0"/>
        <a:buChar char="•"/>
        <a:defRPr sz="1789" kern="1200">
          <a:solidFill>
            <a:schemeClr val="tx1"/>
          </a:solidFill>
          <a:latin typeface="+mn-lt"/>
          <a:ea typeface="+mn-ea"/>
          <a:cs typeface="+mn-cs"/>
        </a:defRPr>
      </a:lvl1pPr>
      <a:lvl2pPr marL="43815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3" kern="1200">
          <a:solidFill>
            <a:schemeClr val="tx1"/>
          </a:solidFill>
          <a:latin typeface="+mn-lt"/>
          <a:ea typeface="+mn-ea"/>
          <a:cs typeface="+mn-cs"/>
        </a:defRPr>
      </a:lvl2pPr>
      <a:lvl3pPr marL="73026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3pPr>
      <a:lvl4pPr marL="102236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31447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7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89868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19078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48289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1pPr>
      <a:lvl2pPr marL="29210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2pPr>
      <a:lvl3pPr marL="58421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3pPr>
      <a:lvl4pPr marL="87631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2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46052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75263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36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336841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565907B-F6D4-4493-9337-0D427503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53" cy="17983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9A817C8-DF50-4F1A-9739-9794D46D9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6" y="174526"/>
            <a:ext cx="1987876" cy="13013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BD69AD5-8FAE-43CF-B60B-51645211D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71" y="2061551"/>
            <a:ext cx="1905755" cy="21454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0AC8FF6-EC9C-4F09-8F67-0D9CE5E9C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23" y="420245"/>
            <a:ext cx="1351081" cy="10556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92BD482-CF20-4C68-80BC-64F023AC00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92" y="389990"/>
            <a:ext cx="1080120" cy="94500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1FD3647-9CA0-40CA-8BA7-10F089EE05D7}"/>
              </a:ext>
            </a:extLst>
          </p:cNvPr>
          <p:cNvSpPr/>
          <p:nvPr/>
        </p:nvSpPr>
        <p:spPr>
          <a:xfrm>
            <a:off x="211703" y="1614686"/>
            <a:ext cx="479464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latin typeface="Comic Sans MS" pitchFamily="66" charset="0"/>
              </a:rPr>
              <a:t>МАРАФОН </a:t>
            </a:r>
          </a:p>
          <a:p>
            <a:pPr algn="ctr"/>
            <a:r>
              <a:rPr lang="ru-RU" sz="1100" dirty="0">
                <a:latin typeface="Comic Sans MS" pitchFamily="66" charset="0"/>
              </a:rPr>
              <a:t>ЛУЧШИХ ПЕДАГОГИЧЕСКИХ И ОБЩЕСТВЕННЫХ ПРАКТИК </a:t>
            </a:r>
          </a:p>
          <a:p>
            <a:pPr algn="ctr"/>
            <a:r>
              <a:rPr lang="ru-RU" sz="1100" dirty="0">
                <a:latin typeface="Comic Sans MS" pitchFamily="66" charset="0"/>
              </a:rPr>
              <a:t>САМАРСКОЙ ОБЛАСТИ</a:t>
            </a:r>
          </a:p>
          <a:p>
            <a:pPr algn="ctr"/>
            <a:r>
              <a:rPr lang="ru-RU" sz="1200" dirty="0">
                <a:solidFill>
                  <a:srgbClr val="112EA7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112EA7"/>
                </a:solidFill>
                <a:latin typeface="Comic Sans MS" pitchFamily="66" charset="0"/>
              </a:rPr>
              <a:t>НАЦИОНАЛЬНЫЕ ПРОЕКТЫ</a:t>
            </a:r>
          </a:p>
          <a:p>
            <a:pPr algn="ctr"/>
            <a:r>
              <a:rPr lang="ru-RU" sz="2400" b="1" dirty="0">
                <a:solidFill>
                  <a:srgbClr val="112EA7"/>
                </a:solidFill>
                <a:latin typeface="Comic Sans MS" pitchFamily="66" charset="0"/>
              </a:rPr>
              <a:t> ДЛЯ ВСЕХ </a:t>
            </a:r>
          </a:p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C97F602-2814-49FD-A6A1-4B201CB676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9" y="279073"/>
            <a:ext cx="1337966" cy="13379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0AC8FF6-EC9C-4F09-8F67-0D9CE5E9C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868" y="390550"/>
            <a:ext cx="1351081" cy="10556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49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586532" y="174526"/>
            <a:ext cx="58312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Лучший по профессии»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latin typeface="Comic Sans MS" pitchFamily="66" charset="0"/>
                <a:cs typeface="Times New Roman" panose="02020603050405020304" pitchFamily="18" charset="0"/>
              </a:rPr>
              <a:t>конкурс среди обучающихся </a:t>
            </a:r>
            <a:r>
              <a:rPr lang="ru-RU" sz="1400" dirty="0" smtClean="0">
                <a:latin typeface="Comic Sans MS" pitchFamily="66" charset="0"/>
                <a:cs typeface="Times New Roman" panose="02020603050405020304" pitchFamily="18" charset="0"/>
              </a:rPr>
              <a:t>с </a:t>
            </a:r>
            <a:r>
              <a:rPr lang="ru-RU" sz="1400" dirty="0">
                <a:latin typeface="Comic Sans MS" pitchFamily="66" charset="0"/>
                <a:cs typeface="Times New Roman" panose="02020603050405020304" pitchFamily="18" charset="0"/>
              </a:rPr>
              <a:t>интеллектуальными нарушениями в возрасте от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14 </a:t>
            </a:r>
            <a:r>
              <a:rPr lang="ru-RU" sz="1400" dirty="0">
                <a:latin typeface="Comic Sans MS" pitchFamily="66" charset="0"/>
                <a:cs typeface="Times New Roman" panose="02020603050405020304" pitchFamily="18" charset="0"/>
              </a:rPr>
              <a:t>до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17 лет</a:t>
            </a:r>
            <a:r>
              <a:rPr lang="ru-RU" sz="1400" dirty="0">
                <a:latin typeface="Comic Sans MS" pitchFamily="66" charset="0"/>
                <a:cs typeface="Times New Roman" panose="02020603050405020304" pitchFamily="18" charset="0"/>
              </a:rPr>
              <a:t>. В рамках конкурса в условия соперничества учащиеся стремятся показать сформированность общих и профессиональных компетенций.</a:t>
            </a:r>
            <a:endParaRPr lang="ru-RU" sz="1400" b="1" dirty="0">
              <a:latin typeface="Comic Sans MS" pitchFamily="66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07" y="30510"/>
            <a:ext cx="1194145" cy="93300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36" t="14729" r="13446" b="15255"/>
          <a:stretch/>
        </p:blipFill>
        <p:spPr>
          <a:xfrm>
            <a:off x="1594644" y="2766814"/>
            <a:ext cx="2112236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97" t="1" r="2288" b="2203"/>
          <a:stretch/>
        </p:blipFill>
        <p:spPr>
          <a:xfrm>
            <a:off x="4042916" y="2838822"/>
            <a:ext cx="1566620" cy="1326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56" y="1110630"/>
            <a:ext cx="135015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8" y="1398662"/>
            <a:ext cx="2687714" cy="1201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876" y="1326654"/>
            <a:ext cx="2432272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9140" y="3054846"/>
            <a:ext cx="1368152" cy="114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9818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306612" y="3198862"/>
            <a:ext cx="6264696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</a:t>
            </a: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у обучающихся с интеллектуальными нарушениями </a:t>
            </a:r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мотивации</a:t>
            </a:r>
            <a:r>
              <a:rPr lang="ru-RU" sz="1600" dirty="0" smtClean="0">
                <a:solidFill>
                  <a:schemeClr val="tx1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к трудовой и профессиональной деятельности, уважения к труду, мастерству, рабочим профессиям, к людям труда.</a:t>
            </a:r>
            <a:endParaRPr lang="ru-RU" sz="1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6532" y="2190750"/>
            <a:ext cx="7056784" cy="9361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0000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распространение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b="1" dirty="0" smtClean="0">
                <a:solidFill>
                  <a:srgbClr val="000000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популяризация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знаний о рабочих профессиях, </a:t>
            </a:r>
            <a:r>
              <a:rPr lang="ru-RU" sz="1600" b="1" dirty="0" smtClean="0">
                <a:solidFill>
                  <a:srgbClr val="000000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интереса </a:t>
            </a:r>
            <a:r>
              <a:rPr lang="ru-RU" sz="1600" dirty="0" smtClean="0">
                <a:solidFill>
                  <a:srgbClr val="000000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трудовой и профессиональной деятельности у обучающихся с интеллектуальными нарушениями;</a:t>
            </a:r>
            <a:endParaRPr lang="ru-RU" sz="1600" dirty="0"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6532" y="1182638"/>
            <a:ext cx="6048672" cy="8640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spc="-40" dirty="0" smtClean="0">
                <a:solidFill>
                  <a:schemeClr val="tx1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социальная адаптация </a:t>
            </a:r>
            <a:r>
              <a:rPr lang="ru-RU" sz="1600" spc="-40" dirty="0" smtClean="0">
                <a:solidFill>
                  <a:schemeClr val="tx1"/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интеллектуальными нарушениями и интеграция в общество средствами обучения профильному труду в школах;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 rot="5400000">
            <a:off x="118480" y="3090850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389765" y="3611653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730548" y="0"/>
            <a:ext cx="53490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Цель Конкурса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Comic Sans MS" pitchFamily="66" charset="0"/>
                <a:cs typeface="Times New Roman" panose="02020603050405020304" pitchFamily="18" charset="0"/>
              </a:rPr>
              <a:t>– </a:t>
            </a:r>
            <a:r>
              <a:rPr lang="ru-RU" sz="1400" dirty="0">
                <a:latin typeface="Comic Sans MS" pitchFamily="66" charset="0"/>
                <a:cs typeface="Times New Roman" panose="02020603050405020304" pitchFamily="18" charset="0"/>
              </a:rPr>
              <a:t>психолого-педагогическая коррекция развития личности подростков с интеллектуальными нарушениями и подготовка их к самостоятельной жизни</a:t>
            </a:r>
            <a:r>
              <a:rPr lang="ru-RU" sz="1400" dirty="0" smtClean="0">
                <a:latin typeface="Comic Sans MS" pitchFamily="66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4564" y="678582"/>
            <a:ext cx="2210862" cy="4618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 Конкурса:</a:t>
            </a:r>
            <a:endParaRPr lang="ru-RU" sz="1600" b="1" spc="-40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75164" y="102518"/>
            <a:ext cx="1321691" cy="111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5207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658540" y="1038622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Конкурс проводится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 ежегодно с 2018 года на базе ГБОУ школы-интерната № 3  г.о.Тольятти.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742927" y="93157"/>
            <a:ext cx="54716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Организаторы Конкурса </a:t>
            </a:r>
            <a:r>
              <a:rPr lang="ru-RU" sz="1600" dirty="0" smtClean="0">
                <a:latin typeface="Comic Sans MS" pitchFamily="66" charset="0"/>
                <a:cs typeface="Times New Roman" panose="02020603050405020304" pitchFamily="18" charset="0"/>
              </a:rPr>
              <a:t>–</a:t>
            </a:r>
            <a:r>
              <a:rPr lang="ru-RU" sz="1600" b="1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Comic Sans MS" pitchFamily="66" charset="0"/>
                <a:cs typeface="Times New Roman" panose="02020603050405020304" pitchFamily="18" charset="0"/>
              </a:rPr>
              <a:t>Тольяттинское управление министерства образования и науки Самарской области и ГБОУ школа-интернат № 3 г.о.Тольятти.</a:t>
            </a:r>
            <a:r>
              <a:rPr lang="ru-RU" sz="1400" b="1" dirty="0" smtClean="0">
                <a:latin typeface="Comic Sans MS" pitchFamily="66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013497"/>
              </a:solidFill>
              <a:latin typeface="Comic Sans MS" pitchFamily="66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06612" y="2118742"/>
            <a:ext cx="63367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indent="28575">
              <a:spcAft>
                <a:spcPts val="0"/>
              </a:spcAft>
              <a:tabLst>
                <a:tab pos="681990" algn="l"/>
              </a:tabLst>
            </a:pPr>
            <a:r>
              <a:rPr lang="ru-RU" sz="1600" dirty="0" smtClean="0">
                <a:latin typeface="Comic Sans MS" pitchFamily="66" charset="0"/>
                <a:ea typeface="Times New Roman" panose="02020603050405020304" pitchFamily="18" charset="0"/>
              </a:rPr>
              <a:t>выполнение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anose="02020603050405020304" pitchFamily="18" charset="0"/>
              </a:rPr>
              <a:t>теоретического</a:t>
            </a:r>
            <a:r>
              <a:rPr lang="ru-RU" sz="1600" dirty="0">
                <a:latin typeface="Comic Sans MS" pitchFamily="66" charset="0"/>
                <a:ea typeface="Times New Roman" panose="02020603050405020304" pitchFamily="18" charset="0"/>
              </a:rPr>
              <a:t> и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Times New Roman" panose="02020603050405020304" pitchFamily="18" charset="0"/>
              </a:rPr>
              <a:t>практического заданий </a:t>
            </a:r>
            <a:r>
              <a:rPr lang="ru-RU" sz="1600" dirty="0">
                <a:latin typeface="Comic Sans MS" pitchFamily="66" charset="0"/>
                <a:ea typeface="Times New Roman" panose="02020603050405020304" pitchFamily="18" charset="0"/>
              </a:rPr>
              <a:t>и проводится </a:t>
            </a:r>
            <a:r>
              <a:rPr lang="ru-RU" sz="1600" b="1" dirty="0">
                <a:latin typeface="Comic Sans MS" pitchFamily="66" charset="0"/>
                <a:ea typeface="Times New Roman" panose="02020603050405020304" pitchFamily="18" charset="0"/>
              </a:rPr>
              <a:t>в 2 этапа</a:t>
            </a:r>
            <a:r>
              <a:rPr lang="ru-RU" sz="1600" dirty="0">
                <a:latin typeface="Comic Sans MS" pitchFamily="66" charset="0"/>
                <a:ea typeface="Times New Roman" panose="02020603050405020304" pitchFamily="18" charset="0"/>
              </a:rPr>
              <a:t> (I этап – проверка теоретических знаний; II этап – выполнение практического задания) в соответствии с Требованиями к содержанию конкурсных мероприятий по номинациям </a:t>
            </a:r>
            <a:r>
              <a:rPr lang="ru-RU" sz="1600" dirty="0" smtClean="0">
                <a:latin typeface="Comic Sans MS" pitchFamily="66" charset="0"/>
                <a:ea typeface="Times New Roman" panose="02020603050405020304" pitchFamily="18" charset="0"/>
              </a:rPr>
              <a:t>Конкурса.</a:t>
            </a:r>
            <a:endParaRPr lang="ru-RU" sz="1600" dirty="0">
              <a:effectLst/>
              <a:latin typeface="Comic Sans MS" pitchFamily="66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0548" y="1686694"/>
            <a:ext cx="2090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latin typeface="Comic Sans MS" pitchFamily="66" charset="0"/>
                <a:ea typeface="Times New Roman" panose="02020603050405020304" pitchFamily="18" charset="0"/>
              </a:rPr>
              <a:t>Конкурс включает</a:t>
            </a:r>
            <a:r>
              <a:rPr lang="ru-RU" sz="1600" dirty="0" smtClean="0">
                <a:latin typeface="Comic Sans MS" pitchFamily="66" charset="0"/>
                <a:ea typeface="Times New Roman" panose="02020603050405020304" pitchFamily="18" charset="0"/>
              </a:rPr>
              <a:t>:</a:t>
            </a:r>
            <a:endParaRPr lang="ru-RU" sz="16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59140" y="318542"/>
            <a:ext cx="15424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1580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298500" y="3702918"/>
            <a:ext cx="7344816" cy="504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90588" y="2478782"/>
            <a:ext cx="6480720" cy="115212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4524" y="1614686"/>
            <a:ext cx="6696744" cy="72008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22636" y="822598"/>
            <a:ext cx="5976664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2242716" y="41672"/>
            <a:ext cx="5328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История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Регионального конкурса профессионального ма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терства </a:t>
            </a:r>
          </a:p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Verdana" panose="020B0604030504040204" pitchFamily="34" charset="0"/>
                <a:cs typeface="Times New Roman" panose="02020603050405020304" pitchFamily="18" charset="0"/>
              </a:rPr>
              <a:t>«Лучший по профессии»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94644" y="822598"/>
            <a:ext cx="58326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Открытый городской Конкурс</a:t>
            </a:r>
            <a:r>
              <a:rPr lang="ru-RU" sz="1400" dirty="0" smtClean="0"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1400" dirty="0"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400" dirty="0" smtClean="0"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dirty="0"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образовательных </a:t>
            </a:r>
            <a:r>
              <a:rPr lang="ru-RU" sz="1400" dirty="0" smtClean="0"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учреждений </a:t>
            </a:r>
            <a:r>
              <a:rPr lang="ru-RU" sz="1400" dirty="0"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г.о.Тольятти и г.о</a:t>
            </a:r>
            <a:r>
              <a:rPr lang="ru-RU" sz="1400" dirty="0" smtClean="0"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Жигулевск</a:t>
            </a:r>
            <a:r>
              <a:rPr lang="ru-RU" sz="1400" dirty="0"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omic Sans MS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532" y="1614686"/>
            <a:ext cx="65527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omic Sans MS" pitchFamily="66" charset="0"/>
                <a:ea typeface="Times New Roman" panose="02020603050405020304" pitchFamily="18" charset="0"/>
              </a:rPr>
              <a:t>Конкурсу </a:t>
            </a:r>
            <a:r>
              <a:rPr lang="ru-RU" sz="1400" dirty="0">
                <a:latin typeface="Comic Sans MS" pitchFamily="66" charset="0"/>
                <a:ea typeface="Times New Roman" panose="02020603050405020304" pitchFamily="18" charset="0"/>
              </a:rPr>
              <a:t>присвоен статус </a:t>
            </a:r>
            <a:r>
              <a:rPr lang="ru-RU" sz="1400" b="1" dirty="0" smtClean="0">
                <a:latin typeface="Comic Sans MS" pitchFamily="66" charset="0"/>
                <a:ea typeface="Times New Roman" panose="02020603050405020304" pitchFamily="18" charset="0"/>
              </a:rPr>
              <a:t>Регионального</a:t>
            </a:r>
            <a:r>
              <a:rPr lang="ru-RU" sz="1400" b="1" dirty="0">
                <a:latin typeface="Comic Sans MS" pitchFamily="66" charset="0"/>
                <a:ea typeface="Times New Roman" panose="02020603050405020304" pitchFamily="18" charset="0"/>
              </a:rPr>
              <a:t>.</a:t>
            </a:r>
            <a:r>
              <a:rPr lang="ru-RU" sz="1400" dirty="0">
                <a:latin typeface="Comic Sans MS" pitchFamily="66" charset="0"/>
                <a:ea typeface="Times New Roman" panose="02020603050405020304" pitchFamily="18" charset="0"/>
              </a:rPr>
              <a:t> На базе ГБОУ школы-интерната № 3 г.о.Тольятти </a:t>
            </a:r>
            <a:r>
              <a:rPr lang="ru-RU" sz="1400" b="1" dirty="0">
                <a:latin typeface="Comic Sans MS" pitchFamily="66" charset="0"/>
                <a:ea typeface="Times New Roman" panose="02020603050405020304" pitchFamily="18" charset="0"/>
              </a:rPr>
              <a:t>по 5 номинациям </a:t>
            </a:r>
            <a:r>
              <a:rPr lang="ru-RU" sz="1400" dirty="0">
                <a:latin typeface="Comic Sans MS" pitchFamily="66" charset="0"/>
                <a:ea typeface="Times New Roman" panose="02020603050405020304" pitchFamily="18" charset="0"/>
              </a:rPr>
              <a:t>соревновались 62 участника из 13 образовательных учреждений Самарской </a:t>
            </a:r>
            <a:r>
              <a:rPr lang="ru-RU" sz="1400" dirty="0" smtClean="0">
                <a:latin typeface="Comic Sans MS" pitchFamily="66" charset="0"/>
                <a:ea typeface="Times New Roman" panose="02020603050405020304" pitchFamily="18" charset="0"/>
              </a:rPr>
              <a:t>области.</a:t>
            </a:r>
            <a:endParaRPr lang="ru-RU" sz="1400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2596" y="2478782"/>
            <a:ext cx="63367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 smtClean="0"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География </a:t>
            </a:r>
            <a:r>
              <a:rPr lang="ru-RU" sz="1400" dirty="0"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участников регионального конкурса «Лучший по профессии» расширилась за счет с. Обшаровка.  </a:t>
            </a:r>
            <a:r>
              <a:rPr lang="ru-RU" sz="1400" b="1" dirty="0" smtClean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400" b="1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2021 года</a:t>
            </a:r>
            <a:r>
              <a:rPr lang="ru-RU" sz="14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к участию в рамках Конкурса привлечены </a:t>
            </a:r>
            <a:r>
              <a:rPr lang="ru-RU" sz="1400" dirty="0" smtClean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преподаватели и мастера производственного обучения </a:t>
            </a:r>
            <a:r>
              <a:rPr lang="ru-RU" sz="14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из учреждений среднего профессионального образования.</a:t>
            </a:r>
            <a:endParaRPr lang="ru-RU" sz="1400" dirty="0"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508" y="3702918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400" dirty="0"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проводился</a:t>
            </a:r>
            <a:r>
              <a:rPr lang="ru-RU" sz="1400" dirty="0"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6 видам профессиональной и трудовой деятельности. </a:t>
            </a:r>
            <a:r>
              <a:rPr lang="ru-RU" sz="1400" dirty="0"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Участников 82 человека из 18 </a:t>
            </a:r>
            <a:r>
              <a:rPr lang="ru-RU" sz="1400" dirty="0" smtClean="0">
                <a:latin typeface="Comic Sans MS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Самарской области.</a:t>
            </a:r>
            <a:endParaRPr lang="ru-RU" sz="1400" dirty="0">
              <a:latin typeface="Comic Sans MS" pitchFamily="66" charset="0"/>
              <a:cs typeface="Times New Roman" panose="02020603050405020304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540" y="246534"/>
            <a:ext cx="792088" cy="66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514524" y="1326654"/>
            <a:ext cx="10486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02B9C"/>
                </a:solidFill>
                <a:latin typeface="Comic Sans MS" pitchFamily="66" charset="0"/>
                <a:ea typeface="Times New Roman" panose="02020603050405020304" pitchFamily="18" charset="0"/>
              </a:rPr>
              <a:t>2020 год</a:t>
            </a:r>
            <a:r>
              <a:rPr lang="ru-RU" sz="1400" dirty="0" smtClean="0">
                <a:solidFill>
                  <a:srgbClr val="102B9C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102B9C"/>
              </a:solidFill>
              <a:latin typeface="Comic Sans MS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94644" y="534566"/>
            <a:ext cx="14927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102B9C"/>
                </a:solidFill>
                <a:latin typeface="Comic Sans MS" pitchFamily="66" charset="0"/>
                <a:ea typeface="Times New Roman" panose="02020603050405020304" pitchFamily="18" charset="0"/>
              </a:rPr>
              <a:t>2018-2019г.г.</a:t>
            </a:r>
            <a:endParaRPr lang="ru-RU" sz="1400" dirty="0">
              <a:solidFill>
                <a:srgbClr val="102B9C"/>
              </a:solidFill>
              <a:latin typeface="Comic Sans MS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4484" y="2406774"/>
            <a:ext cx="1048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102B9C"/>
                </a:solidFill>
                <a:latin typeface="Comic Sans MS" pitchFamily="66" charset="0"/>
                <a:ea typeface="Times New Roman" panose="02020603050405020304" pitchFamily="18" charset="0"/>
              </a:rPr>
              <a:t>2021 год</a:t>
            </a:r>
            <a:r>
              <a:rPr lang="ru-RU" sz="1400" dirty="0" smtClean="0">
                <a:solidFill>
                  <a:srgbClr val="102B9C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102B9C"/>
              </a:solidFill>
              <a:latin typeface="Comic Sans MS" pitchFamily="66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3342878"/>
            <a:ext cx="12346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02B9C"/>
                </a:solidFill>
                <a:latin typeface="Comic Sans MS" pitchFamily="66" charset="0"/>
                <a:ea typeface="Times New Roman" panose="02020603050405020304" pitchFamily="18" charset="0"/>
              </a:rPr>
              <a:t>2022 год</a:t>
            </a:r>
            <a:r>
              <a:rPr lang="ru-RU" sz="1400" dirty="0" smtClean="0">
                <a:solidFill>
                  <a:srgbClr val="102B9C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102B9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9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517" cy="226701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756" y="2766814"/>
            <a:ext cx="1920213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980" y="2694806"/>
            <a:ext cx="2016223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16" y="1758702"/>
            <a:ext cx="2197524" cy="988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48" y="534566"/>
            <a:ext cx="1724429" cy="1078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738660" y="102518"/>
            <a:ext cx="1090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102B9C"/>
                </a:solidFill>
                <a:latin typeface="Comic Sans MS" pitchFamily="66" charset="0"/>
                <a:ea typeface="Times New Roman" panose="02020603050405020304" pitchFamily="18" charset="0"/>
              </a:rPr>
              <a:t>2023 год</a:t>
            </a:r>
            <a:r>
              <a:rPr lang="ru-RU" sz="1400" dirty="0" smtClean="0">
                <a:solidFill>
                  <a:srgbClr val="102B9C"/>
                </a:solidFill>
                <a:latin typeface="Comic Sans MS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102B9C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50628" y="89460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890788" y="55345"/>
            <a:ext cx="4680520" cy="24857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 этом году помериться своими знаниями, умениями и навыками собрались ребята из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населенных пунктов Самарской области: Самара, Тольятти, Жигулевск, Новокуйбышевск, Чапаевск, Отрадный, Камышла, Малый Толкай, Сызрань, Старый Буян, Обшаровка, Нефтегорск, Серноводск, с. Гвардейцы, Петровка,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Домашка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Курумоч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 Приехали проверить свои силы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63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обучающихся из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образовательных организаций.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59396" y="2838822"/>
            <a:ext cx="952712" cy="80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Рисунок 17" descr="C:\Users\user\Desktop\IMG-57f23492f42c85b60ddee4e16027d41f-V.jpg"/>
          <p:cNvPicPr/>
          <p:nvPr/>
        </p:nvPicPr>
        <p:blipFill>
          <a:blip r:embed="rId8" cstate="print"/>
          <a:srcRect l="10759" r="7279" b="16292"/>
          <a:stretch>
            <a:fillRect/>
          </a:stretch>
        </p:blipFill>
        <p:spPr bwMode="auto">
          <a:xfrm>
            <a:off x="154484" y="2982838"/>
            <a:ext cx="2013198" cy="1269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0409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7783EAE-ADD4-457B-AC1A-38C365B4DE41}"/>
              </a:ext>
            </a:extLst>
          </p:cNvPr>
          <p:cNvSpPr txBox="1"/>
          <p:nvPr/>
        </p:nvSpPr>
        <p:spPr>
          <a:xfrm>
            <a:off x="735862" y="462558"/>
            <a:ext cx="5035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latin typeface="Comic Sans MS" pitchFamily="66" charset="0"/>
                <a:cs typeface="Times New Roman" panose="02020603050405020304" pitchFamily="18" charset="0"/>
              </a:rPr>
              <a:t>Повышение престижа рабочих профессий, востребованных на рынке труда региона.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035B50F-3E52-42DD-B9DB-E0C13853DD63}"/>
              </a:ext>
            </a:extLst>
          </p:cNvPr>
          <p:cNvSpPr txBox="1"/>
          <p:nvPr/>
        </p:nvSpPr>
        <p:spPr>
          <a:xfrm>
            <a:off x="2818780" y="55406"/>
            <a:ext cx="2738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anose="02020603050405020304" pitchFamily="18" charset="0"/>
              </a:rPr>
              <a:t>Результат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0548" y="980225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latin typeface="Comic Sans MS" pitchFamily="66" charset="0"/>
                <a:ea typeface="Times New Roman" panose="02020603050405020304" pitchFamily="18" charset="0"/>
              </a:rPr>
              <a:t>Содействие в привлечении выпускников школы с интеллектуальными нарушениями для профессионального обучения и дальнейшего трудоустройства.</a:t>
            </a:r>
            <a:endParaRPr lang="ru-RU" sz="1600" dirty="0">
              <a:effectLst/>
              <a:latin typeface="Comic Sans MS" pitchFamily="66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2867" y="1990334"/>
            <a:ext cx="6264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latin typeface="Comic Sans MS" pitchFamily="66" charset="0"/>
                <a:ea typeface="Times New Roman" panose="02020603050405020304" pitchFamily="18" charset="0"/>
              </a:rPr>
              <a:t>Преемственность между общеобразовательными учреждениями и учреждениями среднего профессионального образования (100% выпускников поступают в СПО по выбранной специальности).</a:t>
            </a:r>
            <a:endParaRPr lang="ru-RU" sz="1600" dirty="0">
              <a:effectLst/>
              <a:latin typeface="Comic Sans MS" pitchFamily="66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6612" y="3079859"/>
            <a:ext cx="6310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latin typeface="Comic Sans MS" pitchFamily="66" charset="0"/>
                <a:ea typeface="Times New Roman" panose="02020603050405020304" pitchFamily="18" charset="0"/>
              </a:rPr>
              <a:t>Наличие победителей в Национальном чемпионате по профессиональному мастерству среди лиц с ограниченными возможностями здоровья «</a:t>
            </a:r>
            <a:r>
              <a:rPr lang="ru-RU" sz="1600" dirty="0" err="1">
                <a:latin typeface="Comic Sans MS" pitchFamily="66" charset="0"/>
                <a:ea typeface="Times New Roman" panose="02020603050405020304" pitchFamily="18" charset="0"/>
              </a:rPr>
              <a:t>Абилимпикс</a:t>
            </a:r>
            <a:r>
              <a:rPr lang="ru-RU" sz="1600" dirty="0">
                <a:latin typeface="Comic Sans MS" pitchFamily="66" charset="0"/>
                <a:ea typeface="Times New Roman" panose="02020603050405020304" pitchFamily="18" charset="0"/>
              </a:rPr>
              <a:t>».</a:t>
            </a:r>
            <a:endParaRPr lang="ru-RU" sz="1600" dirty="0">
              <a:effectLst/>
              <a:latin typeface="Comic Sans MS" pitchFamily="66" charset="0"/>
              <a:ea typeface="Times New Roman" panose="02020603050405020304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5204" y="1182638"/>
            <a:ext cx="952712" cy="80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42110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565907B-F6D4-4493-9337-0D427503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53" cy="17983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0AC8FF6-EC9C-4F09-8F67-0D9CE5E9CB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164" y="318542"/>
            <a:ext cx="1351081" cy="10556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524" y="102518"/>
            <a:ext cx="59766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государственное бюджетное общеобразовательное учреждение Самарской области “Школа-интернат №3 для обучающихся с ограниченными возможностями здоровья городского округа Тольятти”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06612" y="1470670"/>
            <a:ext cx="49685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Times New Roman" pitchFamily="18" charset="0"/>
              </a:rPr>
              <a:t>Региональный конкурс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Times New Roman" pitchFamily="18" charset="0"/>
              </a:rPr>
              <a:t>«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Times New Roman" pitchFamily="18" charset="0"/>
              </a:rPr>
              <a:t>Лучший по профессии» как инструмент формирования профессионального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+mj-ea"/>
                <a:cs typeface="Times New Roman" pitchFamily="18" charset="0"/>
              </a:rPr>
              <a:t>самоопределения обучающихся с умственной отсталостью (интеллектуальными нарушениями)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  <a:ea typeface="+mj-ea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34804" y="3273504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Педагог-организатор </a:t>
            </a:r>
            <a:endParaRPr lang="ru-RU" sz="1600" b="1" dirty="0" smtClean="0"/>
          </a:p>
          <a:p>
            <a:pPr algn="r"/>
            <a:r>
              <a:rPr lang="ru-RU" sz="1600" b="1" dirty="0" smtClean="0"/>
              <a:t>ГБОУ </a:t>
            </a:r>
            <a:r>
              <a:rPr lang="ru-RU" sz="1600" b="1" dirty="0" smtClean="0"/>
              <a:t>школы-интерната №3 г.о.Тольятти</a:t>
            </a:r>
          </a:p>
          <a:p>
            <a:pPr algn="r"/>
            <a:r>
              <a:rPr lang="ru-RU" sz="1600" b="1" dirty="0" smtClean="0"/>
              <a:t>Терентьева Марина Вячеславовна</a:t>
            </a:r>
          </a:p>
          <a:p>
            <a:endParaRPr lang="ru-RU" dirty="0"/>
          </a:p>
        </p:txBody>
      </p:sp>
      <p:sp>
        <p:nvSpPr>
          <p:cNvPr id="11" name="Равнобедренный треугольник 10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55235" y="106475"/>
            <a:ext cx="4392488" cy="59441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Федеральный проект «Современная школа» национального проекта «Образование»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8740" y="822598"/>
            <a:ext cx="240377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Comic Sans MS" pitchFamily="66" charset="0"/>
                <a:cs typeface="Times New Roman" pitchFamily="18" charset="0"/>
              </a:rPr>
              <a:t>Финансирование</a:t>
            </a:r>
            <a:endParaRPr lang="ru-RU" b="1" dirty="0">
              <a:latin typeface="Comic Sans MS" pitchFamily="66" charset="0"/>
              <a:cs typeface="Times New Roman" pitchFamily="18" charset="0"/>
            </a:endParaRPr>
          </a:p>
        </p:txBody>
      </p:sp>
      <p:grpSp>
        <p:nvGrpSpPr>
          <p:cNvPr id="11" name="Diagram group"/>
          <p:cNvGrpSpPr/>
          <p:nvPr/>
        </p:nvGrpSpPr>
        <p:grpSpPr>
          <a:xfrm>
            <a:off x="730548" y="1686694"/>
            <a:ext cx="2906271" cy="984893"/>
            <a:chOff x="2133568" y="-117734"/>
            <a:chExt cx="3429062" cy="1184537"/>
          </a:xfrm>
          <a:solidFill>
            <a:schemeClr val="tx2">
              <a:lumMod val="40000"/>
              <a:lumOff val="6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</p:grpSpPr>
        <p:grpSp>
          <p:nvGrpSpPr>
            <p:cNvPr id="12" name="Группа 11"/>
            <p:cNvGrpSpPr/>
            <p:nvPr/>
          </p:nvGrpSpPr>
          <p:grpSpPr>
            <a:xfrm>
              <a:off x="2133568" y="-117734"/>
              <a:ext cx="3429062" cy="1184537"/>
              <a:chOff x="2133568" y="-117734"/>
              <a:chExt cx="3429062" cy="1184537"/>
            </a:xfrm>
            <a:grpFill/>
            <a:scene3d>
              <a:camera prst="orthographicFront"/>
              <a:lightRig rig="threePt" dir="t"/>
            </a:scene3d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133568" y="-117734"/>
                <a:ext cx="3429062" cy="1184537"/>
              </a:xfrm>
              <a:prstGeom prst="roundRect">
                <a:avLst>
                  <a:gd name="adj" fmla="val 10000"/>
                </a:avLst>
              </a:prstGeom>
              <a:grpFill/>
              <a:ln w="9525">
                <a:solidFill>
                  <a:srgbClr val="243AA8"/>
                </a:solidFill>
              </a:ln>
              <a:sp3d>
                <a:bevelT/>
              </a:sp3d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168262" y="-83040"/>
                <a:ext cx="3359674" cy="1115149"/>
              </a:xfrm>
              <a:prstGeom prst="rect">
                <a:avLst/>
              </a:prstGeom>
              <a:grpFill/>
              <a:ln>
                <a:solidFill>
                  <a:srgbClr val="243AA8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kern="1200" dirty="0" smtClean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Общий объём средств </a:t>
                </a:r>
              </a:p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b="1" kern="1200" dirty="0" smtClean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8 565, 1 </a:t>
                </a:r>
                <a:r>
                  <a:rPr lang="ru-RU" kern="1200" dirty="0" smtClean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тыс.рублей</a:t>
                </a:r>
                <a:endParaRPr lang="ru-RU" kern="12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5" name="Diagram group"/>
          <p:cNvGrpSpPr/>
          <p:nvPr/>
        </p:nvGrpSpPr>
        <p:grpSpPr>
          <a:xfrm>
            <a:off x="4474964" y="3126854"/>
            <a:ext cx="2813589" cy="832577"/>
            <a:chOff x="0" y="1981195"/>
            <a:chExt cx="3429062" cy="1184537"/>
          </a:xfrm>
          <a:solidFill>
            <a:schemeClr val="tx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grpSpPr>
        <p:grpSp>
          <p:nvGrpSpPr>
            <p:cNvPr id="16" name="Группа 15"/>
            <p:cNvGrpSpPr/>
            <p:nvPr/>
          </p:nvGrpSpPr>
          <p:grpSpPr>
            <a:xfrm>
              <a:off x="0" y="1981195"/>
              <a:ext cx="3429062" cy="1184537"/>
              <a:chOff x="0" y="1981195"/>
              <a:chExt cx="3429062" cy="1184537"/>
            </a:xfrm>
            <a:grpFill/>
            <a:scene3d>
              <a:camera prst="orthographicFront"/>
              <a:lightRig rig="threePt" dir="t"/>
            </a:scene3d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0" y="1981195"/>
                <a:ext cx="3429062" cy="1184537"/>
              </a:xfrm>
              <a:prstGeom prst="roundRect">
                <a:avLst>
                  <a:gd name="adj" fmla="val 10000"/>
                </a:avLst>
              </a:prstGeom>
              <a:grpFill/>
              <a:ln w="6350">
                <a:solidFill>
                  <a:srgbClr val="243AA8"/>
                </a:solidFill>
              </a:ln>
              <a:sp3d>
                <a:bevelT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34694" y="2015889"/>
                <a:ext cx="3359674" cy="1115149"/>
              </a:xfrm>
              <a:prstGeom prst="rect">
                <a:avLst/>
              </a:prstGeom>
              <a:grpFill/>
              <a:ln w="6350">
                <a:solidFill>
                  <a:srgbClr val="243AA8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Федеральный бюджет </a:t>
                </a:r>
              </a:p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6 721,0 </a:t>
                </a:r>
                <a:r>
                  <a:rPr lang="ru-RU" sz="1600" kern="1200" dirty="0" smtClean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тыс.рублей</a:t>
                </a:r>
                <a:endParaRPr lang="ru-RU" sz="1600" kern="12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" name="Diagram group"/>
          <p:cNvGrpSpPr/>
          <p:nvPr/>
        </p:nvGrpSpPr>
        <p:grpSpPr>
          <a:xfrm>
            <a:off x="4402956" y="1758702"/>
            <a:ext cx="2892042" cy="834155"/>
            <a:chOff x="4267137" y="2057386"/>
            <a:chExt cx="3429062" cy="1184537"/>
          </a:xfrm>
          <a:solidFill>
            <a:schemeClr val="tx2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</p:grpSpPr>
        <p:grpSp>
          <p:nvGrpSpPr>
            <p:cNvPr id="20" name="Группа 19"/>
            <p:cNvGrpSpPr/>
            <p:nvPr/>
          </p:nvGrpSpPr>
          <p:grpSpPr>
            <a:xfrm>
              <a:off x="4267137" y="2057386"/>
              <a:ext cx="3429062" cy="1184537"/>
              <a:chOff x="4267137" y="2057386"/>
              <a:chExt cx="3429062" cy="1184537"/>
            </a:xfrm>
            <a:grpFill/>
            <a:scene3d>
              <a:camera prst="orthographicFront"/>
              <a:lightRig rig="threePt" dir="t"/>
            </a:scene3d>
          </p:grpSpPr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4267137" y="2057386"/>
                <a:ext cx="3429062" cy="1184537"/>
              </a:xfrm>
              <a:prstGeom prst="roundRect">
                <a:avLst>
                  <a:gd name="adj" fmla="val 10000"/>
                </a:avLst>
              </a:prstGeom>
              <a:grpFill/>
              <a:ln w="6350">
                <a:solidFill>
                  <a:srgbClr val="243AA8"/>
                </a:solidFill>
              </a:ln>
              <a:sp3d>
                <a:bevelT/>
              </a:sp3d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22" name="Скругленный прямоугольник 4"/>
              <p:cNvSpPr/>
              <p:nvPr/>
            </p:nvSpPr>
            <p:spPr>
              <a:xfrm>
                <a:off x="4301832" y="2092081"/>
                <a:ext cx="3359674" cy="1115149"/>
              </a:xfrm>
              <a:prstGeom prst="rect">
                <a:avLst/>
              </a:prstGeom>
              <a:grpFill/>
              <a:ln w="6350">
                <a:solidFill>
                  <a:srgbClr val="243AA8"/>
                </a:solidFill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0010" tIns="80010" rIns="80010" bIns="8001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kern="1200" dirty="0" smtClean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Бюджет Самарской области </a:t>
                </a:r>
              </a:p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1 244,1 </a:t>
                </a:r>
                <a:r>
                  <a:rPr lang="ru-RU" sz="1600" kern="1200" dirty="0" smtClean="0">
                    <a:solidFill>
                      <a:schemeClr val="tx1"/>
                    </a:solidFill>
                    <a:latin typeface="Comic Sans MS" pitchFamily="66" charset="0"/>
                    <a:cs typeface="Times New Roman" pitchFamily="18" charset="0"/>
                  </a:rPr>
                  <a:t>тыс.рублей</a:t>
                </a:r>
                <a:endParaRPr lang="ru-RU" sz="1600" kern="1200" dirty="0">
                  <a:solidFill>
                    <a:schemeClr val="tx1"/>
                  </a:solidFill>
                  <a:latin typeface="Comic Sans MS" pitchFamily="66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" name="Стрелка вправо 24"/>
          <p:cNvSpPr/>
          <p:nvPr/>
        </p:nvSpPr>
        <p:spPr>
          <a:xfrm>
            <a:off x="3808274" y="2040791"/>
            <a:ext cx="522674" cy="28283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718211">
            <a:off x="2665135" y="3027323"/>
            <a:ext cx="1618463" cy="271717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8459402">
            <a:off x="2728716" y="1322109"/>
            <a:ext cx="314538" cy="282834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3" descr="https://schola3i.minobr63.ru/wp-content/uploads/2020/01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652" y="2982838"/>
            <a:ext cx="955700" cy="9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24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30548" y="606574"/>
            <a:ext cx="5256584" cy="16561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546972" y="678582"/>
            <a:ext cx="1152128" cy="504056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90588" y="174526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Обновление материально-технической базы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4564" y="678582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Ремонт и оснащение кабинетов: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  учебные кабинеты (3),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  мастерские (3), 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  кабинеты  коррекционно-развивающей работы (8),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  кабинеты ЛФК (2), </a:t>
            </a:r>
          </a:p>
          <a:p>
            <a:pPr algn="just">
              <a:buFont typeface="Arial" pitchFamily="34" charset="0"/>
              <a:buChar char="•"/>
            </a:pP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  кабинет дополнительного образования (1)</a:t>
            </a:r>
            <a:endParaRPr lang="ru-RU" sz="1400" dirty="0"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58940" y="678582"/>
            <a:ext cx="1751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latin typeface="Comic Sans MS" pitchFamily="66" charset="0"/>
                <a:cs typeface="Times New Roman" pitchFamily="18" charset="0"/>
              </a:rPr>
              <a:t>8190,0 </a:t>
            </a:r>
            <a:r>
              <a:rPr lang="ru-RU" sz="1400" dirty="0" smtClean="0">
                <a:latin typeface="Comic Sans MS" pitchFamily="66" charset="0"/>
                <a:cs typeface="Times New Roman" pitchFamily="18" charset="0"/>
              </a:rPr>
              <a:t>тыс.рублей</a:t>
            </a:r>
            <a:endParaRPr lang="ru-RU" sz="1400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4" name="Picture 2" descr="D:\фото кабинетов\каб. 214 Информационный центр\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484" y="2766814"/>
            <a:ext cx="1716021" cy="1287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2" descr="D:\фото кабинетов\каб. 311 Кабинет цветоводства и декоративного садоводства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6692" y="2478782"/>
            <a:ext cx="1632181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2" descr="D:\фото кабинетов\каб. 240 Сенсорная комната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1148" y="1398662"/>
            <a:ext cx="1536171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2" descr="D:\фото кабинетов\каб. 115 Зал для занятий ЛФК\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98900" y="2766814"/>
            <a:ext cx="1656184" cy="1229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2" descr="D:\фото кабинетов\каб. 105 Кабинет швейного дела\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43116" y="2766814"/>
            <a:ext cx="1649057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2" descr="H:\фото кабинетов\каб. 112 Кабинет психолого-пдагогического сопровождения детей РАС\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1148" y="102518"/>
            <a:ext cx="1524000" cy="114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6688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802557" y="97367"/>
            <a:ext cx="4392488" cy="48683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Дополнительное образование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507" name="Прямоугольник 66"/>
          <p:cNvSpPr>
            <a:spLocks noChangeArrowheads="1"/>
          </p:cNvSpPr>
          <p:nvPr/>
        </p:nvSpPr>
        <p:spPr bwMode="auto">
          <a:xfrm>
            <a:off x="259927" y="1022350"/>
            <a:ext cx="7342928" cy="31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595" tIns="34797" rIns="69595" bIns="34797">
            <a:spAutoFit/>
          </a:bodyPr>
          <a:lstStyle/>
          <a:p>
            <a:pPr algn="just"/>
            <a:r>
              <a:rPr lang="ru-RU" sz="1600" dirty="0">
                <a:latin typeface="Monotype Corsiva" pitchFamily="66" charset="0"/>
              </a:rPr>
              <a:t>	</a:t>
            </a:r>
            <a:endParaRPr lang="ru-RU" sz="2300" b="1" dirty="0">
              <a:latin typeface="Monotype Corsiva" pitchFamily="66" charset="0"/>
            </a:endParaRPr>
          </a:p>
        </p:txBody>
      </p:sp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259927" y="1217084"/>
            <a:ext cx="7277947" cy="33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9595" tIns="34797" rIns="69595" bIns="34797">
            <a:spAutoFit/>
          </a:bodyPr>
          <a:lstStyle/>
          <a:p>
            <a:pPr marL="207818" indent="-207818" algn="just"/>
            <a:r>
              <a:rPr lang="ru-RU" sz="1700" b="1" dirty="0">
                <a:solidFill>
                  <a:srgbClr val="002060"/>
                </a:solidFill>
                <a:latin typeface="Georgia" pitchFamily="18" charset="0"/>
              </a:rPr>
              <a:t>		</a:t>
            </a:r>
            <a:endParaRPr lang="ru-RU" sz="17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039707" y="390551"/>
          <a:ext cx="6099553" cy="1848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1039707" y="2580217"/>
          <a:ext cx="6628130" cy="1703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909744" y="1947334"/>
            <a:ext cx="5003588" cy="9249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9595" tIns="34797" rIns="69595" bIns="34797" anchor="ctr"/>
          <a:lstStyle/>
          <a:p>
            <a:pPr algn="just">
              <a:defRPr/>
            </a:pP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Оснащение кабинетов дополнительного образования современным оборудованием помогает раскрытию творческого  потенциала обучающихся с учетом их индивидуальных возможностей.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1" name="Равнобедренный треугольник 10"/>
          <p:cNvSpPr/>
          <p:nvPr/>
        </p:nvSpPr>
        <p:spPr>
          <a:xfrm rot="5400000">
            <a:off x="118480" y="3018842"/>
            <a:ext cx="936104" cy="86409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389765" y="3395629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77" y="2838822"/>
            <a:ext cx="1658923" cy="12961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2556" y="390550"/>
            <a:ext cx="2808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Оснащение кабинетов профильного труда - кабинет швейного дела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" name="Рисунок 3" descr="https://schola3i.minobr63.ru/wp-content/uploads/2020/01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4964" y="3054846"/>
            <a:ext cx="955700" cy="9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фото кабинетов\каб. 105 Кабинет швейного дела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516" y="1542678"/>
            <a:ext cx="3381805" cy="2536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 descr="D:\фото кабинетов\каб. 105 Кабинет швейного дела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924" y="318542"/>
            <a:ext cx="3312368" cy="2484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771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877" y="2838822"/>
            <a:ext cx="1658923" cy="12961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0548" y="246534"/>
            <a:ext cx="280831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Оснащение кабинетов профильного труда - кабинет подготовки младшего обслуживающего персонала (МОП)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Picture 3" descr="D:\фото кабинетов\каб. 107 Кабинет подготовки младшего обслуживающего персонала (МОП)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516" y="1686694"/>
            <a:ext cx="3312368" cy="24842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2" descr="D:\фото кабинетов\каб. 107 Кабинет подготовки младшего обслуживающего персонала (МОП)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6932" y="174526"/>
            <a:ext cx="3427512" cy="2570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3" descr="https://schola3i.minobr63.ru/wp-content/uploads/2020/01/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4964" y="3054846"/>
            <a:ext cx="955700" cy="9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771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08" y="174526"/>
            <a:ext cx="1474598" cy="11521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46972" y="2982838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Оснащение кабинетов профильного труда - кабинет цветоводства и декоративного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" name="Рисунок 3" descr="https://schola3i.minobr63.ru/wp-content/uploads/2020/01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556" y="246534"/>
            <a:ext cx="955700" cy="9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фото кабинетов\каб. 311 Кабинет цветоводства и декоративного садоводства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2887" y="228490"/>
            <a:ext cx="3288421" cy="2466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2" descr="D:\фото кабинетов\каб. 311 Кабинет цветоводства и декоративного садоводства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524" y="1542678"/>
            <a:ext cx="3401053" cy="25507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771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5" name="Равнобедренный треугольник 4"/>
          <p:cNvSpPr/>
          <p:nvPr/>
        </p:nvSpPr>
        <p:spPr>
          <a:xfrm rot="5400000">
            <a:off x="-36004" y="2946834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389765" y="3395629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066" y="30511"/>
            <a:ext cx="1013785" cy="7920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0548" y="102518"/>
            <a:ext cx="4979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ru-RU" altLang="ko-KR" sz="16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ea typeface="Gulim" pitchFamily="34" charset="-127"/>
                <a:cs typeface="Times New Roman" pitchFamily="18" charset="0"/>
              </a:rPr>
              <a:t>Участие в конкурсах профессионального мастерства среди лиц с ОВЗ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87132" y="894606"/>
            <a:ext cx="18106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АБИЛИМПИКС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5044" y="2190750"/>
            <a:ext cx="26027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ЛУЧШИЙ ПО ПРОФЕССИИ</a:t>
            </a:r>
          </a:p>
        </p:txBody>
      </p:sp>
      <p:pic>
        <p:nvPicPr>
          <p:cNvPr id="12" name="Picture 2" descr="Продолжается регистрация на V Региональный чемпионат «Абилимпикс» - НГПУ  им. К. Минина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979020" y="462558"/>
            <a:ext cx="1145673" cy="860687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13" name="Диаграмма 11"/>
          <p:cNvGraphicFramePr>
            <a:graphicFrameLocks/>
          </p:cNvGraphicFramePr>
          <p:nvPr/>
        </p:nvGraphicFramePr>
        <p:xfrm>
          <a:off x="709340" y="729382"/>
          <a:ext cx="5781848" cy="2037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5"/>
          <p:cNvGraphicFramePr>
            <a:graphicFrameLocks/>
          </p:cNvGraphicFramePr>
          <p:nvPr/>
        </p:nvGraphicFramePr>
        <p:xfrm>
          <a:off x="946572" y="2574156"/>
          <a:ext cx="6163096" cy="1807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47172" y="2550790"/>
            <a:ext cx="864096" cy="72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771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0"/>
  <p:tag name="AS_OS" val="Unix 5.15.0.1041"/>
  <p:tag name="AS_RELEASE_DATE" val="2023.05.14"/>
  <p:tag name="AS_TITLE" val="Aspose.Slides for .NET Standard 2.0"/>
  <p:tag name="AS_VERSION" val="23.5"/>
</p:tagLst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659</Words>
  <Application>Microsoft Office PowerPoint</Application>
  <PresentationFormat>Произвольный</PresentationFormat>
  <Paragraphs>79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4_Тема Office</vt:lpstr>
      <vt:lpstr>Слайд 1</vt:lpstr>
      <vt:lpstr>Слайд 2</vt:lpstr>
      <vt:lpstr>Федеральный проект «Современная школа» национального проекта «Образование»</vt:lpstr>
      <vt:lpstr>Слайд 4</vt:lpstr>
      <vt:lpstr>Дополнительное образование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СИПКРО</dc:creator>
  <cp:lastModifiedBy>user</cp:lastModifiedBy>
  <cp:revision>234</cp:revision>
  <cp:lastPrinted>2023-08-29T08:22:54Z</cp:lastPrinted>
  <dcterms:created xsi:type="dcterms:W3CDTF">2023-08-29T08:22:54Z</dcterms:created>
  <dcterms:modified xsi:type="dcterms:W3CDTF">2023-11-20T10:07:30Z</dcterms:modified>
</cp:coreProperties>
</file>