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57" r:id="rId4"/>
    <p:sldId id="259" r:id="rId5"/>
    <p:sldId id="260" r:id="rId6"/>
    <p:sldId id="262" r:id="rId7"/>
    <p:sldId id="263" r:id="rId8"/>
    <p:sldId id="264" r:id="rId9"/>
    <p:sldId id="276" r:id="rId10"/>
    <p:sldId id="277" r:id="rId11"/>
    <p:sldId id="267" r:id="rId12"/>
    <p:sldId id="268" r:id="rId13"/>
    <p:sldId id="269" r:id="rId14"/>
    <p:sldId id="265" r:id="rId15"/>
    <p:sldId id="266" r:id="rId16"/>
    <p:sldId id="270" r:id="rId17"/>
    <p:sldId id="271" r:id="rId18"/>
    <p:sldId id="272" r:id="rId19"/>
    <p:sldId id="273" r:id="rId20"/>
    <p:sldId id="275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07AF4-9A2D-40DA-A170-5645E6F7E69D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0A3118-D11B-4E1B-A91C-05C1660DA5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62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0A3118-D11B-4E1B-A91C-05C1660DA5E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544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85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55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49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18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425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51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45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3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890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50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F82FE-5D4B-4656-A03D-69E220BA805E}" type="datetimeFigureOut">
              <a:rPr lang="ru-RU" smtClean="0"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03FD9-A402-4601-BF35-067E5EA1E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26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576063"/>
          </a:xfrm>
        </p:spPr>
        <p:txBody>
          <a:bodyPr>
            <a:noAutofit/>
          </a:bodyPr>
          <a:lstStyle/>
          <a:p>
            <a:r>
              <a:rPr lang="ru-RU" sz="2000" dirty="0" smtClean="0"/>
              <a:t>АНО ДО «Планета Детства» </a:t>
            </a:r>
            <a:br>
              <a:rPr lang="ru-RU" sz="2000" dirty="0" smtClean="0"/>
            </a:br>
            <a:r>
              <a:rPr lang="ru-RU" sz="2000" dirty="0" smtClean="0"/>
              <a:t>Детский сад №149 «Елочка»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7920880" cy="5877272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Лексическая тема: </a:t>
            </a:r>
          </a:p>
          <a:p>
            <a:r>
              <a:rPr lang="ru-RU" sz="6000" dirty="0" smtClean="0">
                <a:solidFill>
                  <a:schemeClr val="tx1"/>
                </a:solidFill>
              </a:rPr>
              <a:t>Лето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(Старшая группа с ОНР)</a:t>
            </a:r>
          </a:p>
          <a:p>
            <a:r>
              <a:rPr lang="ru-RU" sz="2600" i="1" dirty="0" smtClean="0">
                <a:solidFill>
                  <a:schemeClr val="tx1"/>
                </a:solidFill>
              </a:rPr>
              <a:t>(</a:t>
            </a:r>
            <a:r>
              <a:rPr lang="ru-RU" sz="2600" i="1" dirty="0">
                <a:solidFill>
                  <a:schemeClr val="tx1"/>
                </a:solidFill>
              </a:rPr>
              <a:t>1</a:t>
            </a:r>
            <a:r>
              <a:rPr lang="ru-RU" sz="2600" i="1" dirty="0" smtClean="0">
                <a:solidFill>
                  <a:schemeClr val="tx1"/>
                </a:solidFill>
              </a:rPr>
              <a:t> занятие)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                                     </a:t>
            </a:r>
            <a:r>
              <a:rPr lang="ru-RU" sz="2800" dirty="0" smtClean="0">
                <a:solidFill>
                  <a:schemeClr val="tx1"/>
                </a:solidFill>
              </a:rPr>
              <a:t>Учитель –логопед:</a:t>
            </a:r>
          </a:p>
          <a:p>
            <a:pPr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</a:rPr>
              <a:t>                                                       Валитова Н.В.</a:t>
            </a: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г. Тольятти, 2020 г . </a:t>
            </a:r>
          </a:p>
          <a:p>
            <a:endParaRPr lang="ru-RU" i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0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Природа летом. </a:t>
            </a:r>
            <a:r>
              <a:rPr lang="ru-RU" sz="2200" dirty="0" smtClean="0"/>
              <a:t>Летом </a:t>
            </a:r>
            <a:r>
              <a:rPr lang="ru-RU" sz="2200" dirty="0"/>
              <a:t>трава зеленеет, цветы расцветают, на деревьях зеленеют листья, можно купаться в реке. Солнце пригревает, бывает очень жарко. Летом самый длинный день и самая короткая ночь в году. Зреют ягоды и плоды, поспевает урожай.</a:t>
            </a:r>
            <a:r>
              <a:rPr lang="ru-RU" sz="3200" dirty="0"/>
              <a:t/>
            </a:r>
            <a:br>
              <a:rPr lang="ru-RU" sz="3200" dirty="0"/>
            </a:br>
            <a:endParaRPr lang="ru-RU" sz="3600" dirty="0"/>
          </a:p>
        </p:txBody>
      </p:sp>
      <p:pic>
        <p:nvPicPr>
          <p:cNvPr id="4" name="Объект 3" descr="https://sky.zp.ua/wp-content/uploads/2019/07/sinoptiki-rasskazali-kogda-v-zaporozhe-snova-pridet-zhar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60" y="1916832"/>
            <a:ext cx="3168352" cy="19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get-zen_doc/1925657/pub_5d15ef05472da200ad10ff34_5d15ef1fa1c9a700adaefd6a/scale_120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72816"/>
            <a:ext cx="3024335" cy="1944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g-2005-11.photosight.ru/11/112736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" t="1278" r="2045" b="2397"/>
          <a:stretch/>
        </p:blipFill>
        <p:spPr bwMode="auto">
          <a:xfrm>
            <a:off x="6300192" y="2305329"/>
            <a:ext cx="2182043" cy="20842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avatars.mds.yandex.net/get-pdb/1641066/b6627b54-01aa-449e-9b70-05f47cbd6f60/s120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84" y="4394156"/>
            <a:ext cx="345638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mtdata.ru/u4/photo6F9A/20131918453-0/original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" t="2099" r="3023" b="4390"/>
          <a:stretch/>
        </p:blipFill>
        <p:spPr bwMode="auto">
          <a:xfrm>
            <a:off x="5436096" y="4553744"/>
            <a:ext cx="3600400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4215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dirty="0" smtClean="0"/>
              <a:t>Птицы летом. </a:t>
            </a:r>
            <a:r>
              <a:rPr lang="ru-RU" sz="2800" dirty="0" smtClean="0"/>
              <a:t>Строят гнёзда, откладывают яйца,   растят птенцов.</a:t>
            </a:r>
            <a:endParaRPr lang="ru-RU" sz="2800" dirty="0"/>
          </a:p>
        </p:txBody>
      </p:sp>
      <p:pic>
        <p:nvPicPr>
          <p:cNvPr id="4098" name="Picture 2" descr="https://cdn.pixabay.com/photo/2016/07/10/15/42/blackbird-1507903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44" y="1268761"/>
            <a:ext cx="7306449" cy="513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74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Животные летом</a:t>
            </a:r>
            <a:r>
              <a:rPr lang="ru-RU" sz="2800" dirty="0" smtClean="0"/>
              <a:t>. Растят детенышей</a:t>
            </a:r>
            <a:r>
              <a:rPr lang="ru-RU" sz="3200" dirty="0" smtClean="0"/>
              <a:t>. </a:t>
            </a:r>
            <a:endParaRPr lang="ru-RU" sz="3200" dirty="0"/>
          </a:p>
        </p:txBody>
      </p:sp>
      <p:pic>
        <p:nvPicPr>
          <p:cNvPr id="5122" name="Picture 2" descr="https://s1.1zoom.ru/big3/853/347801-adm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409645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get-pdb/872807/926cdc83-e49a-4d30-9b25-31ef42bf24f2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511" y="4063189"/>
            <a:ext cx="4968552" cy="279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avatars.mds.yandex.net/get-pdb/214107/32b97d0a-13a7-42fe-9c80-2217bca3eb29/s1200?webp=fals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5" t="9528" b="7182"/>
          <a:stretch/>
        </p:blipFill>
        <p:spPr bwMode="auto">
          <a:xfrm>
            <a:off x="5004048" y="1196290"/>
            <a:ext cx="3540968" cy="2305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i.pinimg.com/originals/e9/4a/69/e94a69bc6439776491a9b92b4642cde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5104"/>
            <a:ext cx="3224227" cy="196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31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/>
              <a:t>Что делают люди?  </a:t>
            </a:r>
            <a:r>
              <a:rPr lang="ru-RU" sz="2400" b="1" dirty="0" smtClean="0"/>
              <a:t>- </a:t>
            </a:r>
            <a:r>
              <a:rPr lang="ru-RU" sz="2800" dirty="0" smtClean="0"/>
              <a:t>Отдыхают, ухаживают за растениями, купаются в море</a:t>
            </a:r>
            <a:r>
              <a:rPr lang="ru-RU" sz="3600" dirty="0" smtClean="0"/>
              <a:t>, </a:t>
            </a:r>
            <a:r>
              <a:rPr lang="ru-RU" sz="2800" dirty="0" smtClean="0"/>
              <a:t>речке</a:t>
            </a:r>
            <a:r>
              <a:rPr lang="ru-RU" sz="3600" dirty="0" smtClean="0"/>
              <a:t>, </a:t>
            </a:r>
            <a:r>
              <a:rPr lang="ru-RU" sz="2800" dirty="0" smtClean="0"/>
              <a:t>рыбачат, заготавливают сено</a:t>
            </a:r>
            <a:r>
              <a:rPr lang="ru-RU" sz="3200" dirty="0" smtClean="0"/>
              <a:t>…</a:t>
            </a:r>
            <a:endParaRPr lang="ru-RU" sz="3200" dirty="0"/>
          </a:p>
        </p:txBody>
      </p:sp>
      <p:pic>
        <p:nvPicPr>
          <p:cNvPr id="6146" name="Picture 2" descr="https://avatars.mds.yandex.net/get-pdb/368827/3cdb0d35-e238-4254-9dd8-9b134b34cc47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31" y="4649755"/>
            <a:ext cx="3312368" cy="220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pbs.twimg.com/media/DIyxnv7XYAEVOc3.jp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42650"/>
            <a:ext cx="4410606" cy="248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avatars.mds.yandex.net/get-zen_doc/225901/pub_5cfd9c3792015300af0c331f_5cfd9db195ea7300af21ddc5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63" y="1751692"/>
            <a:ext cx="3004002" cy="240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avatars.mds.yandex.net/get-zen_doc/59919/pub_5bcfa3e1e942ba00abc0f041_5bcfa3f002bbe200aaf8576a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839" y="1646567"/>
            <a:ext cx="2665817" cy="26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11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/>
              <a:t>Игра "Подбери признак»</a:t>
            </a:r>
            <a:r>
              <a:rPr lang="ru-RU" sz="2700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Солнце</a:t>
            </a:r>
            <a:r>
              <a:rPr lang="ru-RU" sz="2700" dirty="0"/>
              <a:t>, какое</a:t>
            </a:r>
            <a:r>
              <a:rPr lang="ru-RU" sz="2700" dirty="0" smtClean="0"/>
              <a:t>? - </a:t>
            </a:r>
            <a:r>
              <a:rPr lang="ru-RU" sz="2700" dirty="0"/>
              <a:t>Яркое</a:t>
            </a:r>
            <a:r>
              <a:rPr lang="ru-RU" sz="2700" dirty="0" smtClean="0"/>
              <a:t>, теплое, желтое,  </a:t>
            </a:r>
            <a:r>
              <a:rPr lang="ru-RU" sz="2700" dirty="0"/>
              <a:t>лучистое, жаркое, </a:t>
            </a:r>
            <a:r>
              <a:rPr lang="ru-RU" sz="2700" dirty="0" smtClean="0"/>
              <a:t>жгучее, палящее</a:t>
            </a:r>
            <a:r>
              <a:rPr lang="ru-RU" sz="4000" dirty="0"/>
              <a:t>…</a:t>
            </a:r>
          </a:p>
        </p:txBody>
      </p:sp>
      <p:pic>
        <p:nvPicPr>
          <p:cNvPr id="4" name="Объект 3" descr="https://avatars.mds.yandex.net/get-zen_doc/39788/pub_5d42905d4735a600acd19a48_5d429068e854a900af13db0c/scale_1200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7920879" cy="4713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027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Игра "Подбери признак»</a:t>
            </a:r>
            <a:r>
              <a:rPr lang="ru-RU" sz="2800" dirty="0" smtClean="0"/>
              <a:t> Небо</a:t>
            </a:r>
            <a:r>
              <a:rPr lang="ru-RU" sz="2800" dirty="0"/>
              <a:t>, какое? - голубое, высокое, </a:t>
            </a:r>
            <a:r>
              <a:rPr lang="ru-RU" sz="2800" dirty="0" smtClean="0"/>
              <a:t>ясное, чистое, облачное…</a:t>
            </a:r>
            <a:endParaRPr lang="ru-RU" sz="2800" dirty="0"/>
          </a:p>
        </p:txBody>
      </p:sp>
      <p:pic>
        <p:nvPicPr>
          <p:cNvPr id="3074" name="Picture 2" descr="https://avatars.mds.yandex.net/get-pdb/222892/91b8c4ff-44e7-4dfc-b348-08686ffb4d67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268760"/>
            <a:ext cx="8206490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2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Игра «Посчитай»</a:t>
            </a:r>
            <a:endParaRPr lang="ru-RU" sz="3200" dirty="0"/>
          </a:p>
        </p:txBody>
      </p:sp>
      <p:pic>
        <p:nvPicPr>
          <p:cNvPr id="7172" name="Picture 4" descr="https://static7.depositphotos.com/1011514/751/i/950/depositphotos_7515392-stock-photo-senior-fisherma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70" b="96484" l="98" r="981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69" t="5989" b="2365"/>
          <a:stretch/>
        </p:blipFill>
        <p:spPr bwMode="auto">
          <a:xfrm>
            <a:off x="5868144" y="980728"/>
            <a:ext cx="217880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static7.depositphotos.com/1011514/751/i/950/depositphotos_7515392-stock-photo-senior-fisherma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0" b="96484" l="98" r="981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69" t="5989" b="2365"/>
          <a:stretch/>
        </p:blipFill>
        <p:spPr bwMode="auto">
          <a:xfrm>
            <a:off x="5508104" y="4048864"/>
            <a:ext cx="217880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static7.depositphotos.com/1011514/751/i/950/depositphotos_7515392-stock-photo-senior-fisherman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70" b="96484" l="98" r="981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69" t="5989" b="2365"/>
          <a:stretch/>
        </p:blipFill>
        <p:spPr bwMode="auto">
          <a:xfrm>
            <a:off x="2987824" y="1304659"/>
            <a:ext cx="2520280" cy="273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static7.depositphotos.com/1011514/751/i/950/depositphotos_7515392-stock-photo-senior-fisherma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70" b="96484" l="98" r="981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69" t="5989" b="2365"/>
          <a:stretch/>
        </p:blipFill>
        <p:spPr bwMode="auto">
          <a:xfrm>
            <a:off x="899592" y="4005064"/>
            <a:ext cx="217880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tatic7.depositphotos.com/1011514/751/i/950/depositphotos_7515392-stock-photo-senior-fisherma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9" t="5989" b="2365"/>
          <a:stretch/>
        </p:blipFill>
        <p:spPr bwMode="auto">
          <a:xfrm>
            <a:off x="467544" y="1161356"/>
            <a:ext cx="217880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6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Игра «Посчитай»</a:t>
            </a:r>
            <a:endParaRPr lang="ru-RU" sz="3600" dirty="0"/>
          </a:p>
        </p:txBody>
      </p:sp>
      <p:pic>
        <p:nvPicPr>
          <p:cNvPr id="8196" name="Picture 4" descr="https://2.bp.blogspot.com/-9EZHcrMlGJA/W4FV86cJe4I/AAAAAAAAAu4/WSJP3gpuj-wMYaXgOrfKBDGJzLUnQSONwCLcBGAs/s1600/Four%2Bhungry%2Bbaby%2Bsparrows%2Bin%2Ba%2Bnest%2Bwanting%2Bthe%2Bmother%2Bbird%2Bto%2Bcome%2Band%2Bfeed%2Bthem%252C%2BBird%2Bnest%2Bwith%2Byoung%2Bbirds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98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7766499" cy="534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3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/>
              <a:t>Игра «Посчитай»</a:t>
            </a:r>
            <a:endParaRPr lang="ru-RU" sz="3600" dirty="0"/>
          </a:p>
        </p:txBody>
      </p:sp>
      <p:pic>
        <p:nvPicPr>
          <p:cNvPr id="9218" name="Picture 2" descr="https://thumbs.dreamstime.com/b/storm-10764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11" l="0" r="98129">
                        <a14:backgroundMark x1="84604" y1="43000" x2="71942" y2="64556"/>
                        <a14:backgroundMark x1="12518" y1="42667" x2="24892" y2="58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1103" r="4653" b="14106"/>
          <a:stretch/>
        </p:blipFill>
        <p:spPr bwMode="auto">
          <a:xfrm>
            <a:off x="323528" y="1956120"/>
            <a:ext cx="1965608" cy="22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thumbs.dreamstime.com/b/storm-10764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11" l="0" r="98129">
                        <a14:backgroundMark x1="84604" y1="43000" x2="71942" y2="64556"/>
                        <a14:backgroundMark x1="12518" y1="42667" x2="24892" y2="58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1103" r="4653" b="14106"/>
          <a:stretch/>
        </p:blipFill>
        <p:spPr bwMode="auto">
          <a:xfrm>
            <a:off x="5580112" y="1670720"/>
            <a:ext cx="1965608" cy="22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thumbs.dreamstime.com/b/storm-10764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11" l="0" r="98129">
                        <a14:backgroundMark x1="84604" y1="43000" x2="71942" y2="64556"/>
                        <a14:backgroundMark x1="12518" y1="42667" x2="24892" y2="58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1103" r="4653" b="14106"/>
          <a:stretch/>
        </p:blipFill>
        <p:spPr bwMode="auto">
          <a:xfrm>
            <a:off x="5364088" y="4332127"/>
            <a:ext cx="1965608" cy="22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thumbs.dreamstime.com/b/storm-10764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11" l="0" r="98129">
                        <a14:backgroundMark x1="84604" y1="43000" x2="71942" y2="64556"/>
                        <a14:backgroundMark x1="12518" y1="42667" x2="24892" y2="58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1103" r="4653" b="14106"/>
          <a:stretch/>
        </p:blipFill>
        <p:spPr bwMode="auto">
          <a:xfrm>
            <a:off x="1907704" y="4479397"/>
            <a:ext cx="1965608" cy="22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thumbs.dreamstime.com/b/storm-1076428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111" l="0" r="98129">
                        <a14:backgroundMark x1="84604" y1="43000" x2="71942" y2="64556"/>
                        <a14:backgroundMark x1="12518" y1="42667" x2="24892" y2="58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7" t="11103" r="4653" b="14106"/>
          <a:stretch/>
        </p:blipFill>
        <p:spPr bwMode="auto">
          <a:xfrm>
            <a:off x="3267316" y="1903838"/>
            <a:ext cx="1965608" cy="220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6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ru-RU" sz="3600" dirty="0"/>
              <a:t>«Скажи наоборот» (слова-антонимы</a:t>
            </a:r>
            <a:r>
              <a:rPr lang="ru-RU" sz="3600" dirty="0" smtClean="0"/>
              <a:t>):</a:t>
            </a:r>
            <a:br>
              <a:rPr lang="ru-RU" sz="3600" dirty="0" smtClean="0"/>
            </a:br>
            <a:r>
              <a:rPr lang="ru-RU" sz="3600" dirty="0" smtClean="0"/>
              <a:t>Зимой погода холодная, а летом..(теплая).</a:t>
            </a:r>
            <a:endParaRPr lang="ru-RU" sz="3600" dirty="0"/>
          </a:p>
        </p:txBody>
      </p:sp>
      <p:pic>
        <p:nvPicPr>
          <p:cNvPr id="3" name="Рисунок 2" descr="https://ds02.infourok.ru/uploads/ex/0c50/0000f6af-72fd600b/img40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78" b="99306" l="6563" r="43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84" t="29992" r="56527"/>
          <a:stretch/>
        </p:blipFill>
        <p:spPr bwMode="auto">
          <a:xfrm>
            <a:off x="323528" y="4308884"/>
            <a:ext cx="2520280" cy="26357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ds02.infourok.ru/uploads/ex/0c50/0000f6af-72fd600b/img40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44" b="99306" l="53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47" t="18337"/>
          <a:stretch/>
        </p:blipFill>
        <p:spPr bwMode="auto">
          <a:xfrm>
            <a:off x="4572000" y="3861048"/>
            <a:ext cx="2304256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893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Лексическая тема: </a:t>
            </a:r>
            <a:r>
              <a:rPr lang="ru-RU" sz="2800" b="1" dirty="0" smtClean="0"/>
              <a:t>Лето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600" b="1" dirty="0" err="1"/>
              <a:t>Коррекционно</a:t>
            </a:r>
            <a:r>
              <a:rPr lang="ru-RU" sz="3600" b="1" dirty="0"/>
              <a:t> –образовательные цели</a:t>
            </a:r>
            <a:r>
              <a:rPr lang="ru-RU" sz="3600" dirty="0" smtClean="0"/>
              <a:t>. Закреплять представление о лете и его приметах. </a:t>
            </a:r>
            <a:r>
              <a:rPr lang="ru-RU" sz="3600" dirty="0"/>
              <a:t>Уточнять и активизировать словарь по теме </a:t>
            </a:r>
            <a:r>
              <a:rPr lang="ru-RU" sz="3600" dirty="0" smtClean="0"/>
              <a:t>«Лето». </a:t>
            </a:r>
            <a:r>
              <a:rPr lang="ru-RU" sz="3600" dirty="0"/>
              <a:t>Совершенствовать грамматический строй речи</a:t>
            </a:r>
            <a:r>
              <a:rPr lang="ru-RU" sz="3600" dirty="0" smtClean="0"/>
              <a:t>:;  </a:t>
            </a:r>
            <a:r>
              <a:rPr lang="ru-RU" sz="3600" dirty="0"/>
              <a:t>упражнять в согласовании существительных с </a:t>
            </a:r>
            <a:r>
              <a:rPr lang="ru-RU" sz="3600" dirty="0" smtClean="0"/>
              <a:t>числительными; учить   </a:t>
            </a:r>
            <a:r>
              <a:rPr lang="ru-RU" sz="3600" dirty="0"/>
              <a:t>составлять  простые   и </a:t>
            </a:r>
            <a:r>
              <a:rPr lang="ru-RU" sz="3600"/>
              <a:t>сложноподчиненные </a:t>
            </a:r>
            <a:r>
              <a:rPr lang="ru-RU" sz="3600" smtClean="0"/>
              <a:t>предложения с </a:t>
            </a:r>
            <a:r>
              <a:rPr lang="ru-RU" sz="3600" dirty="0" smtClean="0"/>
              <a:t>противительным союзом «а» </a:t>
            </a:r>
            <a:r>
              <a:rPr lang="ru-RU" sz="3600" dirty="0"/>
              <a:t>с опорой на  картинки. </a:t>
            </a:r>
            <a:endParaRPr lang="ru-RU" sz="3600" dirty="0" smtClean="0"/>
          </a:p>
          <a:p>
            <a:r>
              <a:rPr lang="ru-RU" sz="3600" b="1" dirty="0" err="1" smtClean="0"/>
              <a:t>Коррекционно</a:t>
            </a:r>
            <a:r>
              <a:rPr lang="ru-RU" sz="3600" b="1" dirty="0" smtClean="0"/>
              <a:t> </a:t>
            </a:r>
            <a:r>
              <a:rPr lang="ru-RU" sz="3600" b="1" dirty="0"/>
              <a:t>–образовательные цели. </a:t>
            </a:r>
            <a:r>
              <a:rPr lang="ru-RU" sz="3600" dirty="0"/>
              <a:t>Развивать общую  и мелкую моторики; </a:t>
            </a:r>
            <a:r>
              <a:rPr lang="ru-RU" sz="3600" dirty="0" smtClean="0"/>
              <a:t>координацию </a:t>
            </a:r>
            <a:r>
              <a:rPr lang="ru-RU" sz="3600" dirty="0"/>
              <a:t>речи с движением.</a:t>
            </a:r>
          </a:p>
          <a:p>
            <a:r>
              <a:rPr lang="ru-RU" sz="3600" b="1" dirty="0" smtClean="0"/>
              <a:t>Коррекционно-воспитательные </a:t>
            </a:r>
            <a:r>
              <a:rPr lang="ru-RU" sz="3600" b="1" dirty="0"/>
              <a:t>цели</a:t>
            </a:r>
            <a:r>
              <a:rPr lang="ru-RU" sz="3600" i="1" dirty="0"/>
              <a:t>.</a:t>
            </a:r>
            <a:r>
              <a:rPr lang="ru-RU" sz="3600" dirty="0"/>
              <a:t>  Воспитывать навыки самостоятельности, инициативности, ответственности, бережного отношения к природе.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58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«Скажи наоборот»</a:t>
            </a:r>
            <a:r>
              <a:rPr lang="ru-RU" sz="3600" dirty="0" smtClean="0"/>
              <a:t> (слова-антонимы):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ru-RU" dirty="0"/>
              <a:t>Зимой погода холодная, а летом..(теплая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Осенью небо пасмурное, а летом..(ясное).</a:t>
            </a:r>
          </a:p>
          <a:p>
            <a:r>
              <a:rPr lang="ru-RU" dirty="0" smtClean="0"/>
              <a:t>Зимой день короткий, а лето</a:t>
            </a:r>
            <a:r>
              <a:rPr lang="ru-RU" smtClean="0"/>
              <a:t>..(</a:t>
            </a:r>
            <a:r>
              <a:rPr lang="ru-RU" smtClean="0"/>
              <a:t>длинное).</a:t>
            </a:r>
            <a:endParaRPr lang="ru-RU" dirty="0" smtClean="0"/>
          </a:p>
          <a:p>
            <a:r>
              <a:rPr lang="ru-RU" dirty="0" smtClean="0"/>
              <a:t>  Зима морозная, а лето …( жаркое).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s://ds02.infourok.ru/uploads/ex/0c50/0000f6af-72fd600b/img40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78" b="99306" l="6563" r="430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84" t="29992" r="56527"/>
          <a:stretch/>
        </p:blipFill>
        <p:spPr bwMode="auto">
          <a:xfrm>
            <a:off x="467544" y="3623358"/>
            <a:ext cx="3096344" cy="3102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2.infourok.ru/uploads/ex/0c50/0000f6af-72fd600b/img40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444" b="99306" l="533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47" t="18337"/>
          <a:stretch/>
        </p:blipFill>
        <p:spPr bwMode="auto">
          <a:xfrm>
            <a:off x="5436096" y="3842360"/>
            <a:ext cx="2304256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64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778694"/>
            <a:ext cx="4042792" cy="2362274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42" name="Picture 2" descr="https://www.zastavki.com/pictures/originals/2013/Nature___Plants_Bouquet_strawberries_047179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4270508" cy="320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586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Вспомни название каждого времени года.</a:t>
            </a:r>
            <a:endParaRPr lang="ru-RU" sz="2800" dirty="0"/>
          </a:p>
        </p:txBody>
      </p:sp>
      <p:pic>
        <p:nvPicPr>
          <p:cNvPr id="4" name="Объект 3" descr="https://ds04.infourok.ru/uploads/ex/11e4/00065373-0ae6d6a2/img10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t="53147" r="58159" b="14529"/>
          <a:stretch/>
        </p:blipFill>
        <p:spPr bwMode="auto">
          <a:xfrm>
            <a:off x="251520" y="908720"/>
            <a:ext cx="3422652" cy="230425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t="8097" r="59982" b="61253"/>
          <a:stretch/>
        </p:blipFill>
        <p:spPr bwMode="auto">
          <a:xfrm>
            <a:off x="251520" y="4005064"/>
            <a:ext cx="3355580" cy="255628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8" t="10431" r="11089" b="60630"/>
          <a:stretch/>
        </p:blipFill>
        <p:spPr bwMode="auto">
          <a:xfrm>
            <a:off x="5724283" y="980728"/>
            <a:ext cx="3168195" cy="211264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8" t="53839" r="9572" b="12710"/>
          <a:stretch/>
        </p:blipFill>
        <p:spPr bwMode="auto">
          <a:xfrm>
            <a:off x="5727299" y="4005064"/>
            <a:ext cx="3168195" cy="255628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3995936" y="2037048"/>
            <a:ext cx="1152128" cy="311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308380" y="3284984"/>
            <a:ext cx="28795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лево 11"/>
          <p:cNvSpPr/>
          <p:nvPr/>
        </p:nvSpPr>
        <p:spPr>
          <a:xfrm>
            <a:off x="3995936" y="4941168"/>
            <a:ext cx="1296144" cy="342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1691680" y="3284984"/>
            <a:ext cx="237630" cy="5040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50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Назови время года предшествующее  лету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pic>
        <p:nvPicPr>
          <p:cNvPr id="3" name="Рисунок 2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8" t="10431" r="11089" b="60630"/>
          <a:stretch/>
        </p:blipFill>
        <p:spPr bwMode="auto">
          <a:xfrm>
            <a:off x="251520" y="1389544"/>
            <a:ext cx="3600400" cy="2284688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8" t="53839" r="9572" b="12710"/>
          <a:stretch/>
        </p:blipFill>
        <p:spPr bwMode="auto">
          <a:xfrm>
            <a:off x="5724128" y="1412776"/>
            <a:ext cx="3024179" cy="228468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4067944" y="2531888"/>
            <a:ext cx="1512168" cy="393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1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Назови время года,  последующее за летом 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pic>
        <p:nvPicPr>
          <p:cNvPr id="4" name="Рисунок 3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8" t="53839" r="9572" b="12710"/>
          <a:stretch/>
        </p:blipFill>
        <p:spPr bwMode="auto">
          <a:xfrm>
            <a:off x="251519" y="1772816"/>
            <a:ext cx="3240361" cy="246974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3707904" y="2728416"/>
            <a:ext cx="1296144" cy="393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t="8097" r="59982" b="61253"/>
          <a:stretch/>
        </p:blipFill>
        <p:spPr bwMode="auto">
          <a:xfrm>
            <a:off x="5220072" y="1626716"/>
            <a:ext cx="3715620" cy="288240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159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Июнь.  </a:t>
            </a:r>
            <a:r>
              <a:rPr lang="ru-RU" sz="2400" dirty="0" smtClean="0"/>
              <a:t>Прошла весна. На дворе месяц  июнь – зачинатель лета. Месяц цветов, птенцов и светлых ночей, начала лета.</a:t>
            </a:r>
            <a:endParaRPr lang="ru-RU" sz="2400" dirty="0"/>
          </a:p>
        </p:txBody>
      </p:sp>
      <p:pic>
        <p:nvPicPr>
          <p:cNvPr id="3" name="Рисунок 2" descr="https://s3.nat-geo.ru/images/2019/5/15/178b8bb45ed44acfa2e0a90edae3550f.max-1200x80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74441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ds04.infourok.ru/uploads/ex/0326/000f9385-f08c4ede/640/img1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1" t="7460" r="12937" b="30069"/>
          <a:stretch/>
        </p:blipFill>
        <p:spPr bwMode="auto">
          <a:xfrm>
            <a:off x="2722069" y="4149080"/>
            <a:ext cx="3650131" cy="2520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avatars.mds.yandex.net/get-pdb/215709/99e896f3-e74b-4fc2-a5e3-91678c3c91cf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15" y="1669563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42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>Июль. </a:t>
            </a:r>
            <a:r>
              <a:rPr lang="ru-RU" sz="3100" dirty="0" smtClean="0"/>
              <a:t>Макушка лета, ее середина. Месяц меда, ягод, самого большого тепла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bizshid.com/images/news/_cover/282/me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792" y="1340768"/>
            <a:ext cx="3444160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avatars.mds.yandex.net/get-pdb/202366/69fb6535-cdd5-463f-9223-121dda679c0b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84955"/>
            <a:ext cx="4032448" cy="268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-s2.onedio.com/id-5979ce471b2af59f0e9f7c99/rev-0/raw/s-4b6c127b220008c6616b8352524478fa5fcad1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34049"/>
            <a:ext cx="3265578" cy="245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96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8417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Август</a:t>
            </a:r>
            <a:r>
              <a:rPr lang="ru-RU" sz="2800" dirty="0" smtClean="0"/>
              <a:t>. Завершающий месяц лета. В народе про месяц август говорят: это хлебосол, когда все созревает и поспевает. Это месяц жатвы, грибов и первых темных ночей.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 descr="https://ds04.infourok.ru/uploads/ex/0509/000ee5a0-f3d56c64/img8.jpg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50" t="17560" r="2798" b="12820"/>
          <a:stretch/>
        </p:blipFill>
        <p:spPr bwMode="auto">
          <a:xfrm>
            <a:off x="6300192" y="1916832"/>
            <a:ext cx="2520280" cy="4035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4.infourok.ru/uploads/ex/125c/00120033-b8ebb87a/img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4" t="58430" r="18182" b="1868"/>
          <a:stretch/>
        </p:blipFill>
        <p:spPr bwMode="auto">
          <a:xfrm>
            <a:off x="474715" y="1871142"/>
            <a:ext cx="3920346" cy="23956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avatars.mds.yandex.net/get-pdb/1927558/d5f5bfd9-a9c4-45f9-a9dc-d1d6ed59fb42/s1200?webp=fals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509120"/>
            <a:ext cx="3312368" cy="2107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929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Динамическая пауза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4186808" cy="500141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В синем небе облака,</a:t>
            </a:r>
            <a:r>
              <a:rPr lang="ru-RU" sz="1800" dirty="0"/>
              <a:t> </a:t>
            </a:r>
            <a:r>
              <a:rPr lang="ru-RU" sz="1800" i="1" dirty="0"/>
              <a:t>(встаём на носочки, поднимаем руки вверх)</a:t>
            </a:r>
            <a:br>
              <a:rPr lang="ru-RU" sz="1800" i="1" dirty="0"/>
            </a:br>
            <a:r>
              <a:rPr lang="ru-RU" sz="2400" dirty="0"/>
              <a:t>Под горой бежит река. </a:t>
            </a:r>
            <a:r>
              <a:rPr lang="ru-RU" sz="1800" i="1" dirty="0" smtClean="0"/>
              <a:t>(,плавные движения  руками)</a:t>
            </a:r>
            <a:endParaRPr lang="ru-RU" sz="1800" dirty="0"/>
          </a:p>
          <a:p>
            <a:pPr marL="0" indent="0">
              <a:buNone/>
            </a:pPr>
            <a:r>
              <a:rPr lang="ru-RU" sz="2400" dirty="0"/>
              <a:t>Рано утром из реки </a:t>
            </a:r>
            <a:r>
              <a:rPr lang="ru-RU" sz="2400" i="1" dirty="0" smtClean="0"/>
              <a:t> </a:t>
            </a:r>
            <a:r>
              <a:rPr lang="ru-RU" sz="1800" i="1" dirty="0" smtClean="0"/>
              <a:t>(имитируем движение, как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Тянут </a:t>
            </a:r>
            <a:r>
              <a:rPr lang="ru-RU" sz="2400" dirty="0"/>
              <a:t>сети рыбаки, </a:t>
            </a:r>
            <a:r>
              <a:rPr lang="ru-RU" sz="1800" dirty="0" smtClean="0"/>
              <a:t>    (</a:t>
            </a:r>
            <a:r>
              <a:rPr lang="ru-RU" sz="1800" i="1" dirty="0" smtClean="0"/>
              <a:t>бы </a:t>
            </a:r>
            <a:r>
              <a:rPr lang="ru-RU" sz="1800" i="1" dirty="0"/>
              <a:t>перебирая руками сеть)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Много рыбы наловили, </a:t>
            </a:r>
            <a:r>
              <a:rPr lang="ru-RU" sz="1800" i="1" dirty="0"/>
              <a:t>(разводим руки в стороны)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Вкусную уху сварили, </a:t>
            </a:r>
            <a:r>
              <a:rPr lang="ru-RU" sz="1800" i="1" dirty="0"/>
              <a:t>(выполняем круговые движения </a:t>
            </a:r>
            <a:r>
              <a:rPr lang="ru-RU" sz="1800" i="1" dirty="0" smtClean="0"/>
              <a:t> рукой</a:t>
            </a:r>
            <a:r>
              <a:rPr lang="ru-RU" sz="1800" i="1" dirty="0"/>
              <a:t>, как бы помешивая уху в</a:t>
            </a:r>
            <a:endParaRPr lang="ru-RU" sz="1800" dirty="0"/>
          </a:p>
          <a:p>
            <a:pPr marL="0" indent="0">
              <a:buNone/>
            </a:pPr>
            <a:r>
              <a:rPr lang="ru-RU" sz="1800" i="1" dirty="0"/>
              <a:t>котелке)</a:t>
            </a:r>
            <a:r>
              <a:rPr lang="ru-RU" sz="1800" dirty="0"/>
              <a:t> </a:t>
            </a:r>
            <a:endParaRPr lang="ru-RU" sz="1800" dirty="0" smtClean="0"/>
          </a:p>
          <a:p>
            <a:pPr marL="0" indent="0">
              <a:buNone/>
            </a:pPr>
            <a:r>
              <a:rPr lang="ru-RU" sz="2400" dirty="0" smtClean="0"/>
              <a:t>Ах</a:t>
            </a:r>
            <a:r>
              <a:rPr lang="ru-RU" sz="2400" dirty="0"/>
              <a:t>!</a:t>
            </a:r>
          </a:p>
        </p:txBody>
      </p:sp>
      <p:pic>
        <p:nvPicPr>
          <p:cNvPr id="4" name="Рисунок 3" descr="https://ds04.infourok.ru/uploads/ex/076c/0019d0fb-11d3c85b/img1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1" t="16805" r="34764" b="1038"/>
          <a:stretch/>
        </p:blipFill>
        <p:spPr bwMode="auto">
          <a:xfrm>
            <a:off x="5024968" y="1628800"/>
            <a:ext cx="3816424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2377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395</Words>
  <Application>Microsoft Office PowerPoint</Application>
  <PresentationFormat>Экран (4:3)</PresentationFormat>
  <Paragraphs>45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АНО ДО «Планета Детства»  Детский сад №149 «Елочка»</vt:lpstr>
      <vt:lpstr>Лексическая тема: Лето</vt:lpstr>
      <vt:lpstr>Вспомни название каждого времени года.</vt:lpstr>
      <vt:lpstr>Назови время года предшествующее  лету.</vt:lpstr>
      <vt:lpstr>Назови время года,  последующее за летом .</vt:lpstr>
      <vt:lpstr>Июнь.  Прошла весна. На дворе месяц  июнь – зачинатель лета. Месяц цветов, птенцов и светлых ночей, начала лета.</vt:lpstr>
      <vt:lpstr>Июль. Макушка лета, ее середина. Месяц меда, ягод, самого большого тепла.</vt:lpstr>
      <vt:lpstr>Август. Завершающий месяц лета. В народе про месяц август говорят: это хлебосол, когда все созревает и поспевает. Это месяц жатвы, грибов и первых темных ночей.</vt:lpstr>
      <vt:lpstr>Динамическая пауза</vt:lpstr>
      <vt:lpstr>Природа летом. Летом трава зеленеет, цветы расцветают, на деревьях зеленеют листья, можно купаться в реке. Солнце пригревает, бывает очень жарко. Летом самый длинный день и самая короткая ночь в году. Зреют ягоды и плоды, поспевает урожай. </vt:lpstr>
      <vt:lpstr>Птицы летом. Строят гнёзда, откладывают яйца,   растят птенцов.</vt:lpstr>
      <vt:lpstr>Животные летом. Растят детенышей. </vt:lpstr>
      <vt:lpstr>Что делают люди?  - Отдыхают, ухаживают за растениями, купаются в море, речке, рыбачат, заготавливают сено…</vt:lpstr>
      <vt:lpstr>Игра "Подбери признак»  Солнце, какое? - Яркое, теплое, желтое,  лучистое, жаркое, жгучее, палящее…</vt:lpstr>
      <vt:lpstr>Игра "Подбери признак» Небо, какое? - голубое, высокое, ясное, чистое, облачное…</vt:lpstr>
      <vt:lpstr>Игра «Посчитай»</vt:lpstr>
      <vt:lpstr>Игра «Посчитай»</vt:lpstr>
      <vt:lpstr>Игра «Посчитай»</vt:lpstr>
      <vt:lpstr>«Скажи наоборот» (слова-антонимы): Зимой погода холодная, а летом..(теплая).</vt:lpstr>
      <vt:lpstr>«Скажи наоборот» (слова-антонимы):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44</cp:revision>
  <dcterms:created xsi:type="dcterms:W3CDTF">2020-05-25T14:34:58Z</dcterms:created>
  <dcterms:modified xsi:type="dcterms:W3CDTF">2021-04-12T13:38:14Z</dcterms:modified>
</cp:coreProperties>
</file>