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8" r:id="rId3"/>
    <p:sldId id="287" r:id="rId4"/>
    <p:sldId id="263" r:id="rId5"/>
    <p:sldId id="265" r:id="rId6"/>
    <p:sldId id="266" r:id="rId7"/>
    <p:sldId id="282" r:id="rId8"/>
    <p:sldId id="292" r:id="rId9"/>
    <p:sldId id="290" r:id="rId10"/>
    <p:sldId id="267" r:id="rId11"/>
    <p:sldId id="281" r:id="rId12"/>
    <p:sldId id="268" r:id="rId13"/>
    <p:sldId id="269" r:id="rId14"/>
    <p:sldId id="270" r:id="rId15"/>
    <p:sldId id="271" r:id="rId16"/>
    <p:sldId id="284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3" r:id="rId25"/>
    <p:sldId id="29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86" autoAdjust="0"/>
    <p:restoredTop sz="94622" autoAdjust="0"/>
  </p:normalViewPr>
  <p:slideViewPr>
    <p:cSldViewPr>
      <p:cViewPr varScale="1">
        <p:scale>
          <a:sx n="110" d="100"/>
          <a:sy n="110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99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643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14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65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070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69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803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460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757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328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944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A6DAD-3E0B-4B75-A414-9E440E5FB1CA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18B7C-D72B-4125-92F5-3BE0B5DF9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49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АНО ДО «Планета Детства» </a:t>
            </a:r>
            <a:br>
              <a:rPr lang="ru-RU" sz="1600" dirty="0"/>
            </a:br>
            <a:r>
              <a:rPr lang="ru-RU" sz="1600" dirty="0"/>
              <a:t>Детский сад №149 «Елочка»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               </a:t>
            </a:r>
          </a:p>
          <a:p>
            <a:pPr marL="0" indent="0" algn="ctr">
              <a:buNone/>
            </a:pPr>
            <a:r>
              <a:rPr lang="ru-RU" dirty="0" smtClean="0"/>
              <a:t>Лексическая </a:t>
            </a:r>
            <a:r>
              <a:rPr lang="ru-RU" dirty="0"/>
              <a:t>тема: </a:t>
            </a:r>
          </a:p>
          <a:p>
            <a:pPr marL="0" indent="0" algn="ctr">
              <a:buNone/>
            </a:pPr>
            <a:r>
              <a:rPr lang="ru-RU" sz="4800" dirty="0" smtClean="0"/>
              <a:t>Весна </a:t>
            </a:r>
            <a:endParaRPr lang="ru-RU" sz="4800" dirty="0"/>
          </a:p>
          <a:p>
            <a:pPr marL="0" indent="0" algn="ctr">
              <a:buNone/>
            </a:pPr>
            <a:r>
              <a:rPr lang="ru-RU" sz="1800" i="1" dirty="0"/>
              <a:t> </a:t>
            </a:r>
            <a:r>
              <a:rPr lang="ru-RU" sz="1800" i="1" dirty="0" smtClean="0"/>
              <a:t>                                                                                                                        </a:t>
            </a:r>
            <a:r>
              <a:rPr lang="ru-RU" sz="2000" dirty="0" smtClean="0"/>
              <a:t>Учитель </a:t>
            </a:r>
            <a:r>
              <a:rPr lang="ru-RU" sz="2000" dirty="0" smtClean="0"/>
              <a:t>–логопед: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000" dirty="0" smtClean="0"/>
              <a:t>                                </a:t>
            </a:r>
            <a:r>
              <a:rPr lang="ru-RU" sz="2000" dirty="0" smtClean="0"/>
              <a:t> </a:t>
            </a:r>
            <a:r>
              <a:rPr lang="ru-RU" sz="2000" dirty="0" smtClean="0"/>
              <a:t>Валитова Н.В.</a:t>
            </a: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/>
          </a:p>
          <a:p>
            <a:pPr marL="0" indent="0">
              <a:spcBef>
                <a:spcPts val="0"/>
              </a:spcBef>
              <a:buNone/>
            </a:pPr>
            <a:endParaRPr lang="ru-RU" sz="1800" dirty="0"/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1800" dirty="0" smtClean="0"/>
              <a:t>г</a:t>
            </a:r>
            <a:r>
              <a:rPr lang="ru-RU" sz="1800" dirty="0"/>
              <a:t>. Тольятти, </a:t>
            </a:r>
            <a:r>
              <a:rPr lang="ru-RU" sz="1800" dirty="0" smtClean="0"/>
              <a:t>2021 </a:t>
            </a:r>
            <a:r>
              <a:rPr lang="ru-RU" sz="1800" dirty="0"/>
              <a:t>г 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8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Апрель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Объект 3" descr="https://lentachel.ru/netcat_files/Image/foto/2020/02/18/Rannyaya_vesna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33" y="1268760"/>
            <a:ext cx="4176464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fmvolna.ru/images/news/big/14_01_2020/5e1db76ba4bb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779" y="3068960"/>
            <a:ext cx="377116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3233" y="4581128"/>
            <a:ext cx="33514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В </a:t>
            </a:r>
            <a:r>
              <a:rPr lang="ru-RU" sz="2400" dirty="0"/>
              <a:t>апреле солнце </a:t>
            </a:r>
            <a:r>
              <a:rPr lang="ru-RU" sz="2400" dirty="0" smtClean="0"/>
              <a:t>сгоняет</a:t>
            </a:r>
          </a:p>
          <a:p>
            <a:r>
              <a:rPr lang="ru-RU" sz="2400" dirty="0" smtClean="0"/>
              <a:t>последний </a:t>
            </a:r>
            <a:r>
              <a:rPr lang="ru-RU" sz="2400" dirty="0"/>
              <a:t>снег</a:t>
            </a:r>
            <a:r>
              <a:rPr lang="ru-RU" sz="2000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04048" y="1268760"/>
            <a:ext cx="3744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Апрель- </a:t>
            </a:r>
            <a:r>
              <a:rPr lang="ru-RU" sz="2000" dirty="0"/>
              <a:t>середина весны. </a:t>
            </a:r>
          </a:p>
          <a:p>
            <a:r>
              <a:rPr lang="ru-RU" sz="2000" dirty="0"/>
              <a:t>Повсюду тает снег, бегут ручьи. </a:t>
            </a:r>
          </a:p>
          <a:p>
            <a:r>
              <a:rPr lang="ru-RU" sz="2000" dirty="0"/>
              <a:t>Не напрасно апрель называют</a:t>
            </a:r>
          </a:p>
          <a:p>
            <a:r>
              <a:rPr lang="ru-RU" sz="2000" dirty="0" smtClean="0"/>
              <a:t>«</a:t>
            </a:r>
            <a:r>
              <a:rPr lang="ru-RU" sz="2000" dirty="0"/>
              <a:t>Месяцем живой воды</a:t>
            </a:r>
            <a:r>
              <a:rPr lang="ru-RU" sz="2000" dirty="0" smtClean="0"/>
              <a:t>».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401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В апреле на реке начинается </a:t>
            </a:r>
            <a:r>
              <a:rPr lang="ru-RU" sz="2000" b="1" dirty="0" smtClean="0"/>
              <a:t>ледоход.</a:t>
            </a:r>
            <a:br>
              <a:rPr lang="ru-RU" sz="2000" b="1" dirty="0" smtClean="0"/>
            </a:br>
            <a:r>
              <a:rPr lang="ru-RU" sz="2000" dirty="0" smtClean="0"/>
              <a:t>(Это активное движение льда на поверхности реки)</a:t>
            </a:r>
            <a:endParaRPr lang="ru-RU" sz="2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/>
              <a:t>Шумит река,</a:t>
            </a:r>
          </a:p>
          <a:p>
            <a:pPr marL="0" indent="0">
              <a:buNone/>
            </a:pPr>
            <a:r>
              <a:rPr lang="ru-RU" sz="2000" dirty="0" smtClean="0"/>
              <a:t>Сильна, гроза,</a:t>
            </a:r>
          </a:p>
          <a:p>
            <a:pPr marL="0" indent="0">
              <a:buNone/>
            </a:pPr>
            <a:r>
              <a:rPr lang="ru-RU" sz="2000" dirty="0" smtClean="0"/>
              <a:t>Большие льдины крушит.</a:t>
            </a:r>
          </a:p>
          <a:p>
            <a:pPr marL="0" indent="0">
              <a:buNone/>
            </a:pPr>
            <a:r>
              <a:rPr lang="ru-RU" sz="2000" dirty="0" smtClean="0"/>
              <a:t>Как широка</a:t>
            </a:r>
          </a:p>
          <a:p>
            <a:pPr marL="0" indent="0">
              <a:buNone/>
            </a:pPr>
            <a:r>
              <a:rPr lang="ru-RU" sz="2000" dirty="0" smtClean="0"/>
              <a:t>Зимой она</a:t>
            </a:r>
          </a:p>
          <a:p>
            <a:pPr marL="0" indent="0">
              <a:buNone/>
            </a:pPr>
            <a:r>
              <a:rPr lang="ru-RU" sz="2000" dirty="0" smtClean="0"/>
              <a:t>Была в три раза уже!</a:t>
            </a:r>
          </a:p>
          <a:p>
            <a:pPr marL="0" indent="0">
              <a:buNone/>
            </a:pPr>
            <a:r>
              <a:rPr lang="ru-RU" dirty="0" smtClean="0"/>
              <a:t>      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С.Егоров</a:t>
            </a:r>
            <a:r>
              <a:rPr lang="ru-RU" sz="2000" i="1" dirty="0" smtClean="0"/>
              <a:t>    </a:t>
            </a:r>
            <a:endParaRPr lang="ru-RU" i="1" dirty="0" smtClean="0"/>
          </a:p>
          <a:p>
            <a:endParaRPr lang="ru-RU" dirty="0"/>
          </a:p>
        </p:txBody>
      </p:sp>
      <p:pic>
        <p:nvPicPr>
          <p:cNvPr id="6" name="Объект 3" descr="https://img.fotokonkurs.ru/cache/photo_1000w/photos/2011/03/08/1/bddc7309f811c9433ab34f58cb1b96b3/b96e6ae0922ca86c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12776"/>
            <a:ext cx="5400600" cy="37444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068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3394720" cy="1354162"/>
          </a:xfrm>
        </p:spPr>
        <p:txBody>
          <a:bodyPr>
            <a:noAutofit/>
          </a:bodyPr>
          <a:lstStyle/>
          <a:p>
            <a:r>
              <a:rPr lang="ru-RU" sz="2000" dirty="0" smtClean="0"/>
              <a:t>Пробуждается и оживает каждый кустик, дерево и травинка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2050" name="Picture 2" descr="https://r4.wallpaperbetter.com/wallpaper/246/230/359/spring-primrose-mother-and-stepmother-wallpaper-30199e33cb910dea0090a72ec8a4ebc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148" y="173269"/>
            <a:ext cx="4361583" cy="290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lutch.ua/images/2019/03/01/o2CFkZWJVImT8eMKSbpl9sDyMTsIUd9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324" y="3501008"/>
            <a:ext cx="4317608" cy="302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4364760"/>
            <a:ext cx="3168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Это первые весенние </a:t>
            </a:r>
            <a:r>
              <a:rPr lang="ru-RU" dirty="0" smtClean="0"/>
              <a:t>цветы.</a:t>
            </a:r>
            <a:endParaRPr lang="ru-RU" dirty="0"/>
          </a:p>
          <a:p>
            <a:r>
              <a:rPr lang="ru-RU" dirty="0"/>
              <a:t>Как они называются</a:t>
            </a:r>
            <a:r>
              <a:rPr lang="ru-RU" dirty="0" smtClean="0"/>
              <a:t>?</a:t>
            </a:r>
          </a:p>
          <a:p>
            <a:r>
              <a:rPr lang="ru-RU" dirty="0" smtClean="0"/>
              <a:t>(Крокусы,  Мать-и-мачеха, подснежники).   </a:t>
            </a:r>
            <a:endParaRPr lang="ru-RU" dirty="0"/>
          </a:p>
        </p:txBody>
      </p:sp>
      <p:pic>
        <p:nvPicPr>
          <p:cNvPr id="9" name="Рисунок 8" descr="https://avatars.mds.yandex.net/get-pdb/224463/6fc11f34-e8ca-4f67-b7ac-6e4f9eb92cf1/s1200?webp=fals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276129" cy="221706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3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200" dirty="0" smtClean="0"/>
              <a:t>Весной просыпаются деревья, на их ветвях набухают почки</a:t>
            </a:r>
            <a:r>
              <a:rPr lang="ru-RU" sz="2700" dirty="0" smtClean="0"/>
              <a:t>.</a:t>
            </a:r>
            <a:endParaRPr lang="ru-RU" sz="27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mds.yandex.net/get-zen_doc/40456/pub_5ab1ebbc2f578c10271e4531_5ab1ec889f43471ceba8649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4392488" cy="291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static.tildacdn.com/tild3066-3365-4331-a534-373437363438/479553_IMG_761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43" r="14743" b="24955"/>
          <a:stretch/>
        </p:blipFill>
        <p:spPr bwMode="auto">
          <a:xfrm>
            <a:off x="5292080" y="4005064"/>
            <a:ext cx="3555132" cy="20696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645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74638"/>
            <a:ext cx="5987008" cy="11430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Появляются первые зеленые листочки.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fonstola.ru/download.php?file=201705/1280x720/fonstola.ru-26240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1" r="7051"/>
          <a:stretch/>
        </p:blipFill>
        <p:spPr bwMode="auto">
          <a:xfrm>
            <a:off x="611560" y="761735"/>
            <a:ext cx="2780917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00" name="Picture 4" descr="http://kartik.ru/wp-content/uploads/2017/05/verba-kartinki-dlya-detey-612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540" y="1484784"/>
            <a:ext cx="4448791" cy="333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cdn.photosight.ru/img/0/440/4591432_larg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" t="6537" r="3639" b="4763"/>
          <a:stretch/>
        </p:blipFill>
        <p:spPr bwMode="auto">
          <a:xfrm>
            <a:off x="467544" y="3789040"/>
            <a:ext cx="3367158" cy="224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95936" y="517145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Начинают цвести деревья . На ветках ивы и вербы появляются пушинки.</a:t>
            </a:r>
          </a:p>
        </p:txBody>
      </p:sp>
    </p:spTree>
    <p:extLst>
      <p:ext uri="{BB962C8B-B14F-4D97-AF65-F5344CB8AC3E}">
        <p14:creationId xmlns:p14="http://schemas.microsoft.com/office/powerpoint/2010/main" val="26112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000" dirty="0"/>
              <a:t>Прилетают скворцы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https://faunistics.com/wp-content/uploads/2020/02/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76872"/>
            <a:ext cx="3384376" cy="286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nauka.club/wp-content/auploads/960439/priletayut_skvorcy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8" name="Picture 8" descr="https://avatars.mds.yandex.net/get-zen_doc/117522/pub_5e942bcb96412e33aac3e2e6_5e942bf4539dae4595bd8ae9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1194673"/>
            <a:ext cx="4979551" cy="245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kafabella.ru/thumb/2/zgr8wqqSbh7A2vv04V37OA/r/d/DSC019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22038"/>
            <a:ext cx="3168352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06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Люди надевают более легкую одежду.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72162"/>
            <a:ext cx="8229600" cy="56971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myslide.ru/documents_7/cbe7febaae58ce999f16ae31ee6f4ee1/img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2" t="8548" r="54487" b="56623"/>
          <a:stretch/>
        </p:blipFill>
        <p:spPr bwMode="auto">
          <a:xfrm>
            <a:off x="251520" y="800708"/>
            <a:ext cx="3672408" cy="24842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myslide.ru/documents_7/cbe7febaae58ce999f16ae31ee6f4ee1/img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5" t="9125" r="8334" b="55983"/>
          <a:stretch/>
        </p:blipFill>
        <p:spPr bwMode="auto">
          <a:xfrm>
            <a:off x="5220072" y="817986"/>
            <a:ext cx="3492388" cy="24497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myslide.ru/documents_7/cbe7febaae58ce999f16ae31ee6f4ee1/img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7" t="62322" r="55610" b="2992"/>
          <a:stretch/>
        </p:blipFill>
        <p:spPr bwMode="auto">
          <a:xfrm>
            <a:off x="3198080" y="3299717"/>
            <a:ext cx="2916324" cy="24845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myslide.ru/documents_7/cbe7febaae58ce999f16ae31ee6f4ee1/img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65" t="61967" r="6570" b="2563"/>
          <a:stretch/>
        </p:blipFill>
        <p:spPr bwMode="auto">
          <a:xfrm>
            <a:off x="231446" y="4766705"/>
            <a:ext cx="2788915" cy="19341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14404" y="3979450"/>
            <a:ext cx="27780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Также появляются много забот: люди перекапывают землю в огороде, высаживают растения, ухаживают за садовыми деревьями.</a:t>
            </a:r>
          </a:p>
        </p:txBody>
      </p:sp>
    </p:spTree>
    <p:extLst>
      <p:ext uri="{BB962C8B-B14F-4D97-AF65-F5344CB8AC3E}">
        <p14:creationId xmlns:p14="http://schemas.microsoft.com/office/powerpoint/2010/main" val="300407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Динамическая пауза </a:t>
            </a:r>
            <a:r>
              <a:rPr lang="ru-RU" sz="2800" b="1" dirty="0"/>
              <a:t>«Весна»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0083" y="980728"/>
            <a:ext cx="8229600" cy="5174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«</a:t>
            </a:r>
            <a:r>
              <a:rPr lang="ru-RU" sz="1800" dirty="0"/>
              <a:t>Кап-кап-кап» - капель звенит - хлопают в ладоши </a:t>
            </a:r>
          </a:p>
          <a:p>
            <a:pPr marL="0" indent="0">
              <a:buNone/>
            </a:pPr>
            <a:r>
              <a:rPr lang="ru-RU" sz="1800" dirty="0"/>
              <a:t>Словно с нами говорит - хлопают ладонями по ногам </a:t>
            </a:r>
          </a:p>
          <a:p>
            <a:pPr marL="0" indent="0">
              <a:buNone/>
            </a:pPr>
            <a:r>
              <a:rPr lang="ru-RU" sz="1800" dirty="0"/>
              <a:t>Плачут от тепла сосульки - собирают слезы в ладошку </a:t>
            </a:r>
          </a:p>
          <a:p>
            <a:pPr marL="0" indent="0">
              <a:buNone/>
            </a:pPr>
            <a:r>
              <a:rPr lang="ru-RU" sz="1800" dirty="0"/>
              <a:t>И на крышах талый снег - гладят себя по голове </a:t>
            </a:r>
          </a:p>
          <a:p>
            <a:pPr marL="0" indent="0">
              <a:buNone/>
            </a:pPr>
            <a:r>
              <a:rPr lang="ru-RU" sz="1800" dirty="0"/>
              <a:t>А у всех людей весною – кружатся вокруг </a:t>
            </a:r>
            <a:r>
              <a:rPr lang="ru-RU" sz="1800" dirty="0" smtClean="0"/>
              <a:t>себя</a:t>
            </a:r>
          </a:p>
          <a:p>
            <a:pPr marL="0" indent="0">
              <a:buNone/>
            </a:pPr>
            <a:r>
              <a:rPr lang="ru-RU" sz="1800" dirty="0" smtClean="0"/>
              <a:t>Это </a:t>
            </a:r>
            <a:r>
              <a:rPr lang="ru-RU" sz="1800" dirty="0"/>
              <a:t>вызывает смех! - поворачиваются к соседу и улыбаются</a:t>
            </a:r>
          </a:p>
        </p:txBody>
      </p:sp>
      <p:pic>
        <p:nvPicPr>
          <p:cNvPr id="4" name="Рисунок 3" descr="https://lh6.googleusercontent.com/uvQWkpQWoKjhUqSQeN3pL4Ij_9gnRE7eqR1E9QaTKFAXSE3X4aTemY538Fjw_WaMCz2KMF0SM2Sufva0E_fVoGEHGedGbqWNYwYbSCh1zukyYAjLEfMkGZpc2Oi6Yi-FN9-CI_UKOyR1csb0pw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0968"/>
            <a:ext cx="5514846" cy="29535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362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Май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3"/>
            <a:ext cx="4042792" cy="129614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400" spc="-100" dirty="0" smtClean="0"/>
              <a:t>В старину этот месяц называют «травник».</a:t>
            </a:r>
          </a:p>
          <a:p>
            <a:pPr marL="0" indent="0">
              <a:buNone/>
            </a:pPr>
            <a:r>
              <a:rPr lang="ru-RU" sz="2400" spc="-100" dirty="0" smtClean="0"/>
              <a:t>Май – это сердце весны.  Дуют теплые ветры, </a:t>
            </a:r>
            <a:r>
              <a:rPr lang="ru-RU" sz="2400" spc="-100" dirty="0"/>
              <a:t>п</a:t>
            </a:r>
            <a:r>
              <a:rPr lang="ru-RU" sz="2400" spc="-100" dirty="0" smtClean="0"/>
              <a:t>о голубому небу, как белые лебеди,  плывут облака. Расцветают деревья и кустарники: тополь, береза, черемуха, сирень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://litsait.ru/upload/comments/ded868a54bdb158fed46a3ff6e90f21c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4248472" cy="2763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s://avatars.mds.yandex.net/get-pdb/368827/328415f7-4a03-4ae6-ad38-631c02d9b13d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31" y="838295"/>
            <a:ext cx="3721696" cy="279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mg-fotki.yandex.ru/get/9112/6919936.31/0_85eb4_2a8d59a8_X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295" y="3940764"/>
            <a:ext cx="3517032" cy="234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1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В лесу распускаются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2000" dirty="0" smtClean="0"/>
              <a:t>Фиалка</a:t>
            </a:r>
            <a:r>
              <a:rPr lang="ru-RU" dirty="0" smtClean="0"/>
              <a:t>    </a:t>
            </a:r>
            <a:r>
              <a:rPr lang="ru-RU" sz="2400" dirty="0" smtClean="0"/>
              <a:t>                                                                </a:t>
            </a:r>
            <a:r>
              <a:rPr lang="ru-RU" sz="2000" dirty="0" smtClean="0"/>
              <a:t>Ландыши</a:t>
            </a:r>
            <a:endParaRPr lang="ru-RU" sz="2000" dirty="0"/>
          </a:p>
          <a:p>
            <a:endParaRPr lang="ru-RU" dirty="0"/>
          </a:p>
        </p:txBody>
      </p:sp>
      <p:pic>
        <p:nvPicPr>
          <p:cNvPr id="7170" name="Picture 2" descr="23. Фиалка душиста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" t="30710" r="2123"/>
          <a:stretch/>
        </p:blipFill>
        <p:spPr bwMode="auto">
          <a:xfrm>
            <a:off x="395535" y="876610"/>
            <a:ext cx="2588267" cy="251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8.Медуниц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1448" r="205" b="21797"/>
          <a:stretch/>
        </p:blipFill>
        <p:spPr bwMode="auto">
          <a:xfrm>
            <a:off x="4932040" y="4077072"/>
            <a:ext cx="2791236" cy="221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6а.ветреница лютичн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1048"/>
            <a:ext cx="2813720" cy="2155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prorastet.ru/wp-content/uploads/2019/09/land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16510"/>
            <a:ext cx="3250881" cy="24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52320" y="5617293"/>
            <a:ext cx="1746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       </a:t>
            </a:r>
            <a:r>
              <a:rPr lang="ru-RU" sz="2000" dirty="0" smtClean="0"/>
              <a:t>Медуница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068976"/>
            <a:ext cx="14051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Ветреница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797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Отгадай загадку.</a:t>
            </a:r>
          </a:p>
        </p:txBody>
      </p:sp>
      <p:pic>
        <p:nvPicPr>
          <p:cNvPr id="4" name="Picture 4" descr="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31178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44008" y="3105835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Была белая, седая.</a:t>
            </a:r>
          </a:p>
          <a:p>
            <a:r>
              <a:rPr lang="ru-RU" sz="2400" dirty="0" smtClean="0"/>
              <a:t>Пришла зеленая</a:t>
            </a:r>
            <a:r>
              <a:rPr lang="ru-RU" sz="2400" dirty="0"/>
              <a:t>, молодая.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34371" y="5517232"/>
            <a:ext cx="1529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Весна </a:t>
            </a:r>
          </a:p>
        </p:txBody>
      </p:sp>
    </p:spTree>
    <p:extLst>
      <p:ext uri="{BB962C8B-B14F-4D97-AF65-F5344CB8AC3E}">
        <p14:creationId xmlns:p14="http://schemas.microsoft.com/office/powerpoint/2010/main" val="63177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8588F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altLang="ru-RU" b="1" dirty="0" smtClean="0">
                <a:solidFill>
                  <a:srgbClr val="8588F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solidFill>
                  <a:srgbClr val="8588F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1" dirty="0">
                <a:solidFill>
                  <a:srgbClr val="8588F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200" dirty="0" smtClean="0"/>
              <a:t>В </a:t>
            </a:r>
            <a:r>
              <a:rPr lang="ru-RU" altLang="ru-RU" sz="2200" dirty="0"/>
              <a:t>садах зацветают нарциссы, тюльпаны, </a:t>
            </a:r>
            <a:r>
              <a:rPr lang="ru-RU" altLang="ru-RU" sz="2200" dirty="0" smtClean="0"/>
              <a:t>маргаритки</a:t>
            </a:r>
            <a:r>
              <a:rPr lang="ru-RU" altLang="ru-RU" sz="3100" dirty="0" smtClean="0"/>
              <a:t>.</a:t>
            </a:r>
            <a:r>
              <a:rPr lang="ru-RU" altLang="ru-RU" b="1" dirty="0">
                <a:solidFill>
                  <a:srgbClr val="8588F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>
                <a:solidFill>
                  <a:srgbClr val="8588F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13" descr="http://im3-tub-ru.yandex.net/i?id=116164021-54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56" y="1412776"/>
            <a:ext cx="3096344" cy="2276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5" descr="http://im1-tub-ru.yandex.net/i?id=410421104-36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3756"/>
            <a:ext cx="3024336" cy="226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 descr="http://im2-tub-ru.yandex.net/i?id=293085551-22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77072"/>
            <a:ext cx="3090664" cy="231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295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</a:t>
            </a:r>
            <a:r>
              <a:rPr lang="ru-RU" sz="2000" dirty="0"/>
              <a:t>конце весны у </a:t>
            </a:r>
            <a:r>
              <a:rPr lang="ru-RU" sz="2000" dirty="0" smtClean="0"/>
              <a:t>лисиц  </a:t>
            </a:r>
            <a:r>
              <a:rPr lang="ru-RU" sz="2000" dirty="0"/>
              <a:t>и волков появляются </a:t>
            </a:r>
            <a:r>
              <a:rPr lang="ru-RU" sz="2000" dirty="0" smtClean="0"/>
              <a:t>детеныши.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://lisaland.ru/wp-content/uploads/2020/04/lisa700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https://img3.goodfon.ru/wallpaper/nbig/0/19/lisa-lisiata-detionyshi-vyvodok-semeika-vetk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27" y="1484784"/>
            <a:ext cx="4238873" cy="2813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6" name="Picture 4" descr="https://avatars.mds.yandex.net/get-pdb/1088712/31f8f856-89cd-49a3-a368-ed6862da0a54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40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94122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мае часто бывают грозы: сверкают молнии, сердито гремит гром.  После майского дождя в небе часто </a:t>
            </a:r>
            <a:r>
              <a:rPr lang="ru-RU" sz="2000" dirty="0"/>
              <a:t>п</a:t>
            </a:r>
            <a:r>
              <a:rPr lang="ru-RU" sz="2000" dirty="0" smtClean="0"/>
              <a:t>оявляется разноцветная радуга.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zvestiaur.ru/upload/iblock/400/z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4752528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https://stihi.ru/pics/2020/05/24/47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2776"/>
            <a:ext cx="275430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6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ds05.infourok.ru/uploads/ex/06e1/00086b50-6f582961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0" t="23286" r="14717" b="10289"/>
          <a:stretch/>
        </p:blipFill>
        <p:spPr bwMode="auto">
          <a:xfrm>
            <a:off x="1733908" y="1846052"/>
            <a:ext cx="5934436" cy="409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476672"/>
            <a:ext cx="547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Весной дни становятся длиннее, а ночи короче.</a:t>
            </a:r>
          </a:p>
        </p:txBody>
      </p:sp>
    </p:spTree>
    <p:extLst>
      <p:ext uri="{BB962C8B-B14F-4D97-AF65-F5344CB8AC3E}">
        <p14:creationId xmlns:p14="http://schemas.microsoft.com/office/powerpoint/2010/main" val="139519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700" b="1" dirty="0" smtClean="0"/>
              <a:t>Игра «Почемучка»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2200" i="1" dirty="0" smtClean="0"/>
              <a:t>( установление элементарных причинно- следственных связей)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Почему весной тает снег? (Снег </a:t>
            </a:r>
            <a:r>
              <a:rPr lang="ru-RU" sz="2000" i="1" dirty="0"/>
              <a:t>тает</a:t>
            </a:r>
            <a:r>
              <a:rPr lang="ru-RU" sz="2000" dirty="0"/>
              <a:t>, </a:t>
            </a:r>
            <a:r>
              <a:rPr lang="ru-RU" sz="2000" b="1" dirty="0"/>
              <a:t>потому что </a:t>
            </a:r>
            <a:r>
              <a:rPr lang="ru-RU" sz="2000" b="1"/>
              <a:t>пригревает </a:t>
            </a:r>
            <a:r>
              <a:rPr lang="ru-RU" sz="2000" b="1" smtClean="0"/>
              <a:t>солнышко.</a:t>
            </a:r>
            <a:r>
              <a:rPr lang="ru-RU" sz="2000" smtClean="0"/>
              <a:t>) </a:t>
            </a:r>
            <a:endParaRPr lang="ru-RU" sz="2000" dirty="0" smtClean="0"/>
          </a:p>
          <a:p>
            <a:r>
              <a:rPr lang="ru-RU" sz="2000" dirty="0"/>
              <a:t>Почему бегут ручьи?  </a:t>
            </a:r>
            <a:endParaRPr lang="ru-RU" sz="2000" dirty="0" smtClean="0"/>
          </a:p>
          <a:p>
            <a:r>
              <a:rPr lang="ru-RU" sz="2000" dirty="0"/>
              <a:t> Почему трескается лед? </a:t>
            </a:r>
            <a:endParaRPr lang="ru-RU" sz="2000" dirty="0" smtClean="0"/>
          </a:p>
          <a:p>
            <a:r>
              <a:rPr lang="ru-RU" sz="2000" dirty="0"/>
              <a:t>Почему лопаются почки? </a:t>
            </a:r>
            <a:endParaRPr lang="ru-RU" sz="2000" dirty="0" smtClean="0"/>
          </a:p>
          <a:p>
            <a:r>
              <a:rPr lang="ru-RU" sz="2000" dirty="0"/>
              <a:t>Почему прилетают птицы? </a:t>
            </a:r>
            <a:endParaRPr lang="ru-RU" sz="2000" dirty="0" smtClean="0"/>
          </a:p>
          <a:p>
            <a:r>
              <a:rPr lang="ru-RU" sz="2000" dirty="0"/>
              <a:t>Почему радуются люди</a:t>
            </a:r>
            <a:r>
              <a:rPr lang="ru-RU" sz="2000" dirty="0" smtClean="0"/>
              <a:t>?</a:t>
            </a:r>
          </a:p>
          <a:p>
            <a:r>
              <a:rPr lang="ru-RU" sz="2000" dirty="0"/>
              <a:t>Почему люди одеваются легче, чем зимой</a:t>
            </a:r>
            <a:r>
              <a:rPr lang="ru-RU" sz="2000" dirty="0" smtClean="0"/>
              <a:t>?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3909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0" y="1196752"/>
            <a:ext cx="3898776" cy="178621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  <p:pic>
        <p:nvPicPr>
          <p:cNvPr id="4" name="Picture 2" descr="https://image2.slideserve.com/3912561/slide18-l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0" t="31712" r="19781" b="15394"/>
          <a:stretch/>
        </p:blipFill>
        <p:spPr bwMode="auto">
          <a:xfrm>
            <a:off x="4284663" y="3022780"/>
            <a:ext cx="4413250" cy="296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15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Весенние месяцы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Март                         Апрель                   Май</a:t>
            </a:r>
            <a:endParaRPr lang="ru-RU" dirty="0"/>
          </a:p>
        </p:txBody>
      </p:sp>
      <p:pic>
        <p:nvPicPr>
          <p:cNvPr id="4" name="Рисунок 3" descr="https://art-bay.ru/files/solnechnym_martovskim_dnem___2011g.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2695575" cy="2021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s03.infourok.ru/uploads/ex/09e0/0003653f-5d03ffcd/img1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60" t="46153" r="39423" b="10542"/>
          <a:stretch/>
        </p:blipFill>
        <p:spPr bwMode="auto">
          <a:xfrm>
            <a:off x="3347864" y="2564904"/>
            <a:ext cx="2664296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s03.infourok.ru/uploads/ex/09e0/0003653f-5d03ffcd/img1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55" t="46024" r="3846" b="11646"/>
          <a:stretch/>
        </p:blipFill>
        <p:spPr bwMode="auto">
          <a:xfrm>
            <a:off x="6516216" y="2603581"/>
            <a:ext cx="2304256" cy="20882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3270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Март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Первый весенний месяц. </a:t>
            </a:r>
          </a:p>
          <a:p>
            <a:pPr marL="0" indent="0">
              <a:buNone/>
            </a:pPr>
            <a:r>
              <a:rPr lang="ru-RU" sz="2000" dirty="0" smtClean="0"/>
              <a:t>Начало весны. </a:t>
            </a:r>
          </a:p>
          <a:p>
            <a:pPr marL="0" indent="0">
              <a:buNone/>
            </a:pPr>
            <a:r>
              <a:rPr lang="ru-RU" sz="2000" dirty="0" smtClean="0"/>
              <a:t>Этот месяц в народе</a:t>
            </a:r>
          </a:p>
          <a:p>
            <a:pPr marL="0" indent="0">
              <a:buNone/>
            </a:pPr>
            <a:r>
              <a:rPr lang="ru-RU" sz="2000" dirty="0" smtClean="0"/>
              <a:t> называют </a:t>
            </a:r>
          </a:p>
          <a:p>
            <a:pPr marL="0" indent="0">
              <a:buNone/>
            </a:pPr>
            <a:r>
              <a:rPr lang="ru-RU" sz="2000" dirty="0" smtClean="0"/>
              <a:t>капельником,  </a:t>
            </a:r>
          </a:p>
          <a:p>
            <a:pPr marL="0" indent="0">
              <a:buNone/>
            </a:pPr>
            <a:r>
              <a:rPr lang="ru-RU" sz="2000" dirty="0" smtClean="0"/>
              <a:t>а дни со звонкими </a:t>
            </a:r>
          </a:p>
          <a:p>
            <a:pPr marL="0" indent="0">
              <a:buNone/>
            </a:pPr>
            <a:r>
              <a:rPr lang="ru-RU" sz="2000" dirty="0" smtClean="0"/>
              <a:t>капельками-</a:t>
            </a:r>
          </a:p>
          <a:p>
            <a:pPr marL="0" indent="0">
              <a:buNone/>
            </a:pPr>
            <a:r>
              <a:rPr lang="ru-RU" sz="2000" dirty="0" smtClean="0"/>
              <a:t>солнечниками.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Рисунок 3" descr="https://lh4.googleusercontent.com/proxy/t_bKj6lWrYeubnFG-8e43XQuJOUK3tnbdKJiKX3y9fLwQiJd5TJOfaUCY1ayUIFLg7XC9cWENNnq-J7jDRU8B5vKj1VXq4dz5JzwVlFYzuc2C3eTh2My=w1200-h630-p-k-no-nu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44824"/>
            <a:ext cx="5544616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50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82752" cy="922114"/>
          </a:xfrm>
        </p:spPr>
        <p:txBody>
          <a:bodyPr>
            <a:noAutofit/>
          </a:bodyPr>
          <a:lstStyle/>
          <a:p>
            <a:r>
              <a:rPr lang="ru-RU" sz="2000" dirty="0" smtClean="0"/>
              <a:t> В марте </a:t>
            </a:r>
            <a:r>
              <a:rPr lang="ru-RU" sz="2000" dirty="0"/>
              <a:t>появляются</a:t>
            </a:r>
            <a:br>
              <a:rPr lang="ru-RU" sz="2000" dirty="0"/>
            </a:br>
            <a:r>
              <a:rPr lang="ru-RU" sz="2000" dirty="0"/>
              <a:t> первые проталины</a:t>
            </a:r>
            <a:r>
              <a:rPr lang="ru-RU" sz="2400" dirty="0"/>
              <a:t>.</a:t>
            </a:r>
          </a:p>
        </p:txBody>
      </p:sp>
      <p:pic>
        <p:nvPicPr>
          <p:cNvPr id="4" name="Picture 2" descr="https://artnow.ru/img/1222000/12228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361546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illustrators.ru/uploads/illustration/image/887195/main_%D1%81%D0%BE%D1%81%D1%83%D0%BB%D1%8C%D0%BA%D0%B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4075212" cy="305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8104" y="3933056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Звенит </a:t>
            </a:r>
            <a:r>
              <a:rPr lang="ru-RU" sz="2000" dirty="0" smtClean="0"/>
              <a:t>капель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9246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5040560" cy="1570186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Еще лежит снег, а зимующие </a:t>
            </a:r>
            <a:br>
              <a:rPr lang="ru-RU" sz="2400" dirty="0" smtClean="0"/>
            </a:br>
            <a:r>
              <a:rPr lang="ru-RU" sz="2400" dirty="0" smtClean="0"/>
              <a:t>птицы почувствовали </a:t>
            </a:r>
            <a:br>
              <a:rPr lang="ru-RU" sz="2400" dirty="0" smtClean="0"/>
            </a:br>
            <a:r>
              <a:rPr lang="ru-RU" sz="2400" dirty="0" smtClean="0"/>
              <a:t>пробуждение весны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Объект 3" descr="https://i01.fotocdn.net/s115/13439c152b3c880e/public_pin_l/261528300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3960440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s://ds04.infourok.ru/uploads/ex/004b/0004f5d2-67958d2d/img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" t="6914" r="8130" b="5347"/>
          <a:stretch/>
        </p:blipFill>
        <p:spPr bwMode="auto">
          <a:xfrm>
            <a:off x="5018313" y="724888"/>
            <a:ext cx="3700687" cy="292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1" y="4077072"/>
            <a:ext cx="34822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Грачи </a:t>
            </a:r>
            <a:r>
              <a:rPr lang="ru-RU" sz="2400" dirty="0"/>
              <a:t>прилетают раньше всех.</a:t>
            </a:r>
          </a:p>
          <a:p>
            <a:r>
              <a:rPr lang="ru-RU" sz="2400" dirty="0"/>
              <a:t>Считается, что с их прилета и начинается весна.</a:t>
            </a:r>
          </a:p>
        </p:txBody>
      </p:sp>
    </p:spTree>
    <p:extLst>
      <p:ext uri="{BB962C8B-B14F-4D97-AF65-F5344CB8AC3E}">
        <p14:creationId xmlns:p14="http://schemas.microsoft.com/office/powerpoint/2010/main" val="325013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Просыпается медведь и  вылезает из берлоги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5.infourok.ru/uploads/ex/0aec/0010fadb-12040dd9/img1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9" t="21581" r="11218" b="4060"/>
          <a:stretch/>
        </p:blipFill>
        <p:spPr bwMode="auto">
          <a:xfrm>
            <a:off x="539552" y="1628800"/>
            <a:ext cx="7920880" cy="47525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5407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sz="3100" dirty="0" smtClean="0"/>
              <a:t>В марте заяц начинает менять свою белую шубку на серую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 descr="https://pbs.twimg.com/media/EXPaM-iWsAAOk5r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240360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ds05.infourok.ru/uploads/ex/0c2c/0010e893-53d41160/img1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384" y="2492896"/>
            <a:ext cx="4050332" cy="2648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0-tub-ru.yandex.net/i?id=0cfc28a798448c2ae30510f789215964-l&amp;ref=rim&amp;n=13&amp;w=1080&amp;h=84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93096"/>
            <a:ext cx="2898204" cy="21880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560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В марте празднуют международный женский день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pic>
        <p:nvPicPr>
          <p:cNvPr id="4" name="Объект 3" descr="https://ds04.infourok.ru/uploads/ex/07fb/00096a52-db31256f/1/img15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" t="15302" r="1439" b="10656"/>
          <a:stretch/>
        </p:blipFill>
        <p:spPr bwMode="auto">
          <a:xfrm>
            <a:off x="767751" y="1699404"/>
            <a:ext cx="7798279" cy="45202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328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432</Words>
  <Application>Microsoft Office PowerPoint</Application>
  <PresentationFormat>Экран (4:3)</PresentationFormat>
  <Paragraphs>88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АНО ДО «Планета Детства»  Детский сад №149 «Елочка»</vt:lpstr>
      <vt:lpstr>Отгадай загадку.</vt:lpstr>
      <vt:lpstr>Весенние месяцы </vt:lpstr>
      <vt:lpstr>Март</vt:lpstr>
      <vt:lpstr> В марте появляются  первые проталины.</vt:lpstr>
      <vt:lpstr>Еще лежит снег, а зимующие  птицы почувствовали  пробуждение весны.</vt:lpstr>
      <vt:lpstr>Просыпается медведь и  вылезает из берлоги.</vt:lpstr>
      <vt:lpstr>  В марте заяц начинает менять свою белую шубку на серую.</vt:lpstr>
      <vt:lpstr> В марте празднуют международный женский день.</vt:lpstr>
      <vt:lpstr>Апрель </vt:lpstr>
      <vt:lpstr>В апреле на реке начинается ледоход. (Это активное движение льда на поверхности реки)</vt:lpstr>
      <vt:lpstr>Пробуждается и оживает каждый кустик, дерево и травинка. </vt:lpstr>
      <vt:lpstr> Весной просыпаются деревья, на их ветвях набухают почки.</vt:lpstr>
      <vt:lpstr>Появляются первые зеленые листочки. </vt:lpstr>
      <vt:lpstr>Прилетают скворцы</vt:lpstr>
      <vt:lpstr>Люди надевают более легкую одежду.</vt:lpstr>
      <vt:lpstr>Динамическая пауза «Весна» </vt:lpstr>
      <vt:lpstr>Май</vt:lpstr>
      <vt:lpstr>В лесу распускаются:</vt:lpstr>
      <vt:lpstr>   В садах зацветают нарциссы, тюльпаны, маргаритки. </vt:lpstr>
      <vt:lpstr>В конце весны у лисиц  и волков появляются детеныши.</vt:lpstr>
      <vt:lpstr>В мае часто бывают грозы: сверкают молнии, сердито гремит гром.  После майского дождя в небе часто появляется разноцветная радуга.</vt:lpstr>
      <vt:lpstr>Презентация PowerPoint</vt:lpstr>
      <vt:lpstr>   Игра «Почемучка» ( установление элементарных причинно- следственных связей)  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43</cp:revision>
  <dcterms:created xsi:type="dcterms:W3CDTF">2021-03-03T08:20:20Z</dcterms:created>
  <dcterms:modified xsi:type="dcterms:W3CDTF">2021-03-10T18:56:56Z</dcterms:modified>
</cp:coreProperties>
</file>