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22" autoAdjust="0"/>
  </p:normalViewPr>
  <p:slideViewPr>
    <p:cSldViewPr>
      <p:cViewPr varScale="1">
        <p:scale>
          <a:sx n="110" d="100"/>
          <a:sy n="110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B343A-1DCE-4469-B981-315BA809D9EA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20EDB-7A50-4CBD-89CC-61AC8902A2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55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20EDB-7A50-4CBD-89CC-61AC8902A21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131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527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253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889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15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399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424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731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221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200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922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62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1FDE6-D24D-4A3C-A4F2-517523D941B4}" type="datetimeFigureOut">
              <a:rPr lang="ru-RU" smtClean="0"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D731D-758A-42AB-A29C-F75360E999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0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25.png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microsoft.com/office/2007/relationships/hdphoto" Target="../media/hdphoto5.wdp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648071"/>
          </a:xfrm>
        </p:spPr>
        <p:txBody>
          <a:bodyPr>
            <a:noAutofit/>
          </a:bodyPr>
          <a:lstStyle/>
          <a:p>
            <a:r>
              <a:rPr lang="ru-RU" sz="1800" smtClean="0"/>
              <a:t>АНО ДО «Планета Детства» </a:t>
            </a:r>
            <a:br>
              <a:rPr lang="ru-RU" sz="1800" smtClean="0"/>
            </a:br>
            <a:r>
              <a:rPr lang="ru-RU" sz="1800" smtClean="0"/>
              <a:t>Детский сад №149 «Елочка»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84784"/>
            <a:ext cx="6400800" cy="4608512"/>
          </a:xfrm>
        </p:spPr>
        <p:txBody>
          <a:bodyPr>
            <a:normAutofit fontScale="92500" lnSpcReduction="1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Лексическая тема: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   </a:t>
            </a:r>
            <a:r>
              <a:rPr lang="ru-RU" sz="3900" dirty="0" smtClean="0">
                <a:solidFill>
                  <a:schemeClr val="tx1"/>
                </a:solidFill>
              </a:rPr>
              <a:t>Весна</a:t>
            </a:r>
          </a:p>
          <a:p>
            <a:r>
              <a:rPr lang="ru-RU" sz="2600" dirty="0" smtClean="0">
                <a:solidFill>
                  <a:schemeClr val="tx1"/>
                </a:solidFill>
              </a:rPr>
              <a:t>(</a:t>
            </a:r>
            <a:r>
              <a:rPr lang="ru-RU" sz="2600" i="1" dirty="0" smtClean="0">
                <a:solidFill>
                  <a:schemeClr val="tx1"/>
                </a:solidFill>
              </a:rPr>
              <a:t>развитие связной речи</a:t>
            </a:r>
            <a:r>
              <a:rPr lang="ru-RU" sz="2600" dirty="0" smtClean="0">
                <a:solidFill>
                  <a:schemeClr val="tx1"/>
                </a:solidFill>
              </a:rPr>
              <a:t>)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(Подготовительная группа с ОНР) </a:t>
            </a: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i="1" dirty="0" smtClean="0">
              <a:solidFill>
                <a:schemeClr val="tx1"/>
              </a:solidFill>
            </a:endParaRPr>
          </a:p>
          <a:p>
            <a:endParaRPr lang="ru-RU" sz="1600" i="1" dirty="0" smtClean="0">
              <a:solidFill>
                <a:schemeClr val="tx1"/>
              </a:solidFill>
            </a:endParaRP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Учитель –логопед: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Валитова Н.В</a:t>
            </a:r>
            <a:r>
              <a:rPr lang="ru-RU" sz="1600" dirty="0" smtClean="0"/>
              <a:t>.</a:t>
            </a: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Тольятти, 2021 г 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34045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Посчитай от 1 до 5  со словами : ручей, дерево.</a:t>
            </a:r>
            <a:endParaRPr lang="ru-RU" sz="2800" dirty="0"/>
          </a:p>
        </p:txBody>
      </p:sp>
      <p:pic>
        <p:nvPicPr>
          <p:cNvPr id="4" name="Объект 3" descr="https://cf.ppt-online.org/files1/slide/w/wRKgA2iyVZ47Jhf5mWOlse6QnNjFXtqdrP1YTau8E/slide-0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9" t="214" r="44826"/>
          <a:stretch/>
        </p:blipFill>
        <p:spPr bwMode="auto">
          <a:xfrm>
            <a:off x="1115616" y="1196752"/>
            <a:ext cx="1944216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i.pinimg.com/736x/a3/23/83/a32383f81d0830ddea24469dc5ba53e7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9" b="99907" l="0" r="99321">
                        <a14:foregroundMark x1="36821" y1="72770" x2="32201" y2="66171"/>
                        <a14:foregroundMark x1="42663" y1="66543" x2="39266" y2="57993"/>
                        <a14:foregroundMark x1="25815" y1="20446" x2="21196" y2="12918"/>
                        <a14:foregroundMark x1="32201" y1="13569" x2="33424" y2="5948"/>
                        <a14:foregroundMark x1="43071" y1="19238" x2="44293" y2="13569"/>
                        <a14:foregroundMark x1="48098" y1="18866" x2="52717" y2="15706"/>
                        <a14:foregroundMark x1="52717" y1="15706" x2="47690" y2="10409"/>
                        <a14:foregroundMark x1="53533" y1="12918" x2="55299" y2="5948"/>
                        <a14:foregroundMark x1="48913" y1="8829" x2="48098" y2="4740"/>
                        <a14:foregroundMark x1="60734" y1="17937" x2="63995" y2="5669"/>
                        <a14:foregroundMark x1="67391" y1="21468" x2="75408" y2="12918"/>
                        <a14:foregroundMark x1="77853" y1="19238" x2="82880" y2="15428"/>
                        <a14:foregroundMark x1="74185" y1="28346" x2="83424" y2="26115"/>
                        <a14:foregroundMark x1="82065" y1="37546" x2="85054" y2="43216"/>
                        <a14:foregroundMark x1="87092" y1="44145" x2="91304" y2="39684"/>
                        <a14:foregroundMark x1="94701" y1="44145" x2="95516" y2="45353"/>
                        <a14:foregroundMark x1="80435" y1="44424" x2="79620" y2="36896"/>
                        <a14:foregroundMark x1="55707" y1="57063" x2="61549" y2="47862"/>
                        <a14:foregroundMark x1="51495" y1="31506" x2="51087" y2="25558"/>
                        <a14:foregroundMark x1="16168" y1="30576" x2="11549" y2="15706"/>
                        <a14:foregroundMark x1="16576" y1="33086" x2="20380" y2="27695"/>
                        <a14:foregroundMark x1="8288" y1="36245" x2="8288" y2="36245"/>
                        <a14:foregroundMark x1="16984" y1="37546" x2="4891" y2="31227"/>
                        <a14:foregroundMark x1="19565" y1="54554" x2="13723" y2="59851"/>
                        <a14:foregroundMark x1="12364" y1="63011" x2="15353" y2="64591"/>
                        <a14:foregroundMark x1="19565" y1="63662" x2="16168" y2="57342"/>
                        <a14:foregroundMark x1="12364" y1="49814" x2="19158" y2="49442"/>
                        <a14:foregroundMark x1="35462" y1="46004" x2="30435" y2="40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052736"/>
            <a:ext cx="2055490" cy="2736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вал 5"/>
          <p:cNvSpPr/>
          <p:nvPr/>
        </p:nvSpPr>
        <p:spPr>
          <a:xfrm>
            <a:off x="467544" y="3749043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403648" y="4113076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403221" y="3941523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305910" y="3670028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681661" y="2862152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664833" y="2538116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580112" y="3465004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300192" y="3994064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236296" y="4293096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8211666" y="3625788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2806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Игра «Один-несколько-много»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Подснежник- подснежники –много подснежников.</a:t>
            </a:r>
          </a:p>
          <a:p>
            <a:r>
              <a:rPr lang="ru-RU" sz="2400" dirty="0" smtClean="0"/>
              <a:t>Сосулька- сосульки-много сосулек.</a:t>
            </a:r>
          </a:p>
          <a:p>
            <a:r>
              <a:rPr lang="ru-RU" sz="2400" dirty="0" smtClean="0"/>
              <a:t>Ручей-ручьи – много ручьев.</a:t>
            </a:r>
          </a:p>
          <a:p>
            <a:r>
              <a:rPr lang="ru-RU" sz="2400" dirty="0" smtClean="0"/>
              <a:t>Льдина-льдины- много льдин.</a:t>
            </a:r>
          </a:p>
          <a:p>
            <a:r>
              <a:rPr lang="ru-RU" sz="2400" dirty="0" smtClean="0"/>
              <a:t>Гнездо- гнезда –много гнезд.</a:t>
            </a:r>
          </a:p>
          <a:p>
            <a:r>
              <a:rPr lang="ru-RU" sz="2400" dirty="0" smtClean="0"/>
              <a:t>Почка- почки – много почек.</a:t>
            </a:r>
          </a:p>
          <a:p>
            <a:r>
              <a:rPr lang="ru-RU" sz="2400" dirty="0" smtClean="0"/>
              <a:t>Лист- листья –много листьев.</a:t>
            </a:r>
          </a:p>
          <a:p>
            <a:r>
              <a:rPr lang="ru-RU" sz="2400" dirty="0" smtClean="0"/>
              <a:t>Цветок- цветы- много цветов.</a:t>
            </a:r>
          </a:p>
          <a:p>
            <a:r>
              <a:rPr lang="ru-RU" sz="2400" dirty="0" smtClean="0"/>
              <a:t>Облако- облака- много облаков.</a:t>
            </a:r>
          </a:p>
        </p:txBody>
      </p:sp>
      <p:pic>
        <p:nvPicPr>
          <p:cNvPr id="1026" name="Picture 2" descr="https://stihi.ru/pics/2019/04/01/886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0" t="2546" r="25187" b="4814"/>
          <a:stretch/>
        </p:blipFill>
        <p:spPr bwMode="auto">
          <a:xfrm>
            <a:off x="6503690" y="3356992"/>
            <a:ext cx="2030599" cy="262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62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Продолжи предложение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85336"/>
            <a:ext cx="8229600" cy="4840827"/>
          </a:xfrm>
        </p:spPr>
        <p:txBody>
          <a:bodyPr/>
          <a:lstStyle/>
          <a:p>
            <a:r>
              <a:rPr lang="ru-RU" dirty="0" smtClean="0"/>
              <a:t>На дереве гнездо, а на деревьях ….</a:t>
            </a:r>
          </a:p>
          <a:p>
            <a:r>
              <a:rPr lang="ru-RU" dirty="0" smtClean="0"/>
              <a:t>На ветке сук, а на ветках…</a:t>
            </a:r>
          </a:p>
          <a:p>
            <a:r>
              <a:rPr lang="ru-RU" dirty="0" smtClean="0"/>
              <a:t>Во дворе дерево, а в лесу…</a:t>
            </a:r>
          </a:p>
          <a:p>
            <a:r>
              <a:rPr lang="ru-RU" dirty="0" smtClean="0"/>
              <a:t>У дерева ствол, а у деревьев…</a:t>
            </a:r>
            <a:endParaRPr lang="ru-RU" dirty="0"/>
          </a:p>
        </p:txBody>
      </p:sp>
      <p:pic>
        <p:nvPicPr>
          <p:cNvPr id="5" name="Рисунок 4" descr="https://i.pinimg.com/736x/9d/11/1c/9d111c2347ae4d683967fe8ec6b66457--watercolor-ideas-watercolor-paintin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08720"/>
            <a:ext cx="1743075" cy="232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ouizumo.n-varsh.obr55.ru/site/images/a4f0694546c5c27132f52f06865bef2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89040"/>
            <a:ext cx="4039889" cy="25763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872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Отгадай загадки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836712"/>
            <a:ext cx="44644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1.</a:t>
            </a:r>
            <a:r>
              <a:rPr lang="ru-RU" dirty="0" smtClean="0"/>
              <a:t>К </a:t>
            </a:r>
            <a:r>
              <a:rPr lang="ru-RU" dirty="0"/>
              <a:t>маме речке я бегу и молчать не могу.</a:t>
            </a:r>
          </a:p>
          <a:p>
            <a:r>
              <a:rPr lang="ru-RU" dirty="0"/>
              <a:t>Я сын ее родной,  а родился я весной.</a:t>
            </a:r>
          </a:p>
        </p:txBody>
      </p:sp>
      <p:pic>
        <p:nvPicPr>
          <p:cNvPr id="5" name="Объект 3" descr="https://cf.ppt-online.org/files1/slide/w/wRKgA2iyVZ47Jhf5mWOlse6QnNjFXtqdrP1YTau8E/slide-0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9" t="214" r="44826"/>
          <a:stretch/>
        </p:blipFill>
        <p:spPr bwMode="auto">
          <a:xfrm>
            <a:off x="5940152" y="836712"/>
            <a:ext cx="1728192" cy="25202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7028" y="1916832"/>
            <a:ext cx="36468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2.Н</a:t>
            </a:r>
            <a:r>
              <a:rPr lang="ru-RU" dirty="0" smtClean="0"/>
              <a:t>а </a:t>
            </a:r>
            <a:r>
              <a:rPr lang="ru-RU" dirty="0"/>
              <a:t>ветках плотные комочки</a:t>
            </a:r>
          </a:p>
          <a:p>
            <a:r>
              <a:rPr lang="ru-RU" dirty="0"/>
              <a:t>В них </a:t>
            </a:r>
            <a:r>
              <a:rPr lang="ru-RU" dirty="0" smtClean="0"/>
              <a:t>дремлют </a:t>
            </a:r>
            <a:r>
              <a:rPr lang="ru-RU" dirty="0"/>
              <a:t>клейкие листочки</a:t>
            </a:r>
            <a:r>
              <a:rPr lang="ru-RU" sz="2000" dirty="0"/>
              <a:t>.</a:t>
            </a:r>
          </a:p>
        </p:txBody>
      </p:sp>
      <p:pic>
        <p:nvPicPr>
          <p:cNvPr id="7" name="Рисунок 6" descr="https://ds01.infourok.ru/uploads/ex/0cc6/0000957d-371773bf/1/img28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569" b="90107" l="35789" r="581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38" t="18376" r="41024" b="9403"/>
          <a:stretch/>
        </p:blipFill>
        <p:spPr bwMode="auto">
          <a:xfrm>
            <a:off x="3923927" y="1639835"/>
            <a:ext cx="858391" cy="196976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923927" y="3854062"/>
            <a:ext cx="280268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3.Без рук, без </a:t>
            </a:r>
            <a:r>
              <a:rPr kumimoji="0" lang="ru-RU" alt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топоренка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alt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Построена избенка.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s://img2.freepng.ru/20171211/0e6/yellow-nest-pet-house-5a2e1a064f9ac5.2681380215129707583261.jpg"/>
          <p:cNvPicPr/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997" b="90889" l="8952" r="805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81" t="20088" r="16430" b="25444"/>
          <a:stretch/>
        </p:blipFill>
        <p:spPr bwMode="auto">
          <a:xfrm>
            <a:off x="683568" y="3570226"/>
            <a:ext cx="2284357" cy="1080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53268" y="53732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4.Из </a:t>
            </a:r>
            <a:r>
              <a:rPr lang="ru-RU" dirty="0"/>
              <a:t>под снега расцветает,</a:t>
            </a:r>
          </a:p>
          <a:p>
            <a:r>
              <a:rPr lang="ru-RU" dirty="0"/>
              <a:t>Раньше всех  весну встречает.</a:t>
            </a:r>
          </a:p>
        </p:txBody>
      </p:sp>
      <p:pic>
        <p:nvPicPr>
          <p:cNvPr id="12" name="Рисунок 11" descr="https://gymn1-sochi.ru/800/600/https/3.bp.blogspot.com/-rIqg1mIPgJw/XJGrSbTM5sI/AAAAAAAANF0/SKhQBf-ONasFdjVS4v4TdfjSNsKm_0B1gCLcBGAs/s1600/kogda_sajat_podsnejniki_2019_posadka_i_uhod_v_otkritom_grunte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650346"/>
            <a:ext cx="2704217" cy="18045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2954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Пересказ рассказа  </a:t>
            </a:r>
            <a:r>
              <a:rPr lang="ru-RU" sz="3200" dirty="0" smtClean="0"/>
              <a:t>«Весна» </a:t>
            </a:r>
            <a:r>
              <a:rPr lang="ru-RU" sz="3200" dirty="0"/>
              <a:t>по </a:t>
            </a:r>
            <a:r>
              <a:rPr lang="ru-RU" sz="3200" dirty="0" err="1"/>
              <a:t>мнемотаблице</a:t>
            </a:r>
            <a:r>
              <a:rPr lang="ru-RU" sz="3200" dirty="0"/>
              <a:t>.</a:t>
            </a:r>
            <a:endParaRPr lang="ru-RU" sz="2800" dirty="0"/>
          </a:p>
        </p:txBody>
      </p:sp>
      <p:pic>
        <p:nvPicPr>
          <p:cNvPr id="4" name="Объект 3" descr="https://ds05.infourok.ru/uploads/ex/01c7/0012b2ee-9b378545/hello_html_m67887095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8" r="7372"/>
          <a:stretch/>
        </p:blipFill>
        <p:spPr bwMode="auto">
          <a:xfrm>
            <a:off x="1043608" y="1412776"/>
            <a:ext cx="6840760" cy="5040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2595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Литературный </a:t>
            </a:r>
            <a:r>
              <a:rPr lang="ru-RU" sz="3600" dirty="0" smtClean="0"/>
              <a:t>материал: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В.Тютчев</a:t>
            </a:r>
            <a:r>
              <a:rPr lang="ru-RU" dirty="0"/>
              <a:t>.  «Весна</a:t>
            </a:r>
            <a:r>
              <a:rPr lang="ru-RU" dirty="0" smtClean="0"/>
              <a:t>»,</a:t>
            </a:r>
          </a:p>
          <a:p>
            <a:r>
              <a:rPr lang="ru-RU" dirty="0" err="1" smtClean="0"/>
              <a:t>А.Толстой</a:t>
            </a:r>
            <a:r>
              <a:rPr lang="ru-RU" dirty="0" smtClean="0"/>
              <a:t> </a:t>
            </a:r>
            <a:r>
              <a:rPr lang="ru-RU" dirty="0"/>
              <a:t>«Вот уж снег последний в поле тает..», </a:t>
            </a:r>
            <a:endParaRPr lang="ru-RU" dirty="0" smtClean="0"/>
          </a:p>
          <a:p>
            <a:r>
              <a:rPr lang="ru-RU" dirty="0" err="1" smtClean="0"/>
              <a:t>Е.Бартынкий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«Весна,! Весна!», </a:t>
            </a:r>
            <a:endParaRPr lang="ru-RU" dirty="0" smtClean="0"/>
          </a:p>
          <a:p>
            <a:r>
              <a:rPr lang="ru-RU" dirty="0" err="1" smtClean="0"/>
              <a:t>Р.Бородулин</a:t>
            </a:r>
            <a:r>
              <a:rPr lang="ru-RU" dirty="0" smtClean="0"/>
              <a:t>  «</a:t>
            </a:r>
            <a:r>
              <a:rPr lang="ru-RU" dirty="0"/>
              <a:t>Вербные сережки</a:t>
            </a:r>
            <a:r>
              <a:rPr lang="ru-RU" dirty="0" smtClean="0"/>
              <a:t>»,</a:t>
            </a:r>
          </a:p>
          <a:p>
            <a:r>
              <a:rPr lang="ru-RU" dirty="0" err="1" smtClean="0"/>
              <a:t>С.Скребицкий</a:t>
            </a:r>
            <a:r>
              <a:rPr lang="ru-RU" dirty="0" smtClean="0"/>
              <a:t> </a:t>
            </a:r>
            <a:r>
              <a:rPr lang="ru-RU" dirty="0"/>
              <a:t>«Март» , </a:t>
            </a:r>
            <a:endParaRPr lang="ru-RU" dirty="0" smtClean="0"/>
          </a:p>
          <a:p>
            <a:r>
              <a:rPr lang="ru-RU" dirty="0" smtClean="0"/>
              <a:t>Рус</a:t>
            </a:r>
            <a:r>
              <a:rPr lang="ru-RU" dirty="0"/>
              <a:t>. Нар. Сказка «Кот, петух и лиса!.</a:t>
            </a:r>
          </a:p>
        </p:txBody>
      </p:sp>
    </p:spTree>
    <p:extLst>
      <p:ext uri="{BB962C8B-B14F-4D97-AF65-F5344CB8AC3E}">
        <p14:creationId xmlns:p14="http://schemas.microsoft.com/office/powerpoint/2010/main" val="351969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3933056"/>
            <a:ext cx="2818656" cy="2218258"/>
          </a:xfrm>
        </p:spPr>
        <p:txBody>
          <a:bodyPr>
            <a:norm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Объект 3" descr="https://ds05.infourok.ru/uploads/ex/0da5/000c080c-d4acc674/img15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611" l="20156" r="82188">
                        <a14:foregroundMark x1="41953" y1="26111" x2="36563" y2="6250"/>
                        <a14:foregroundMark x1="47266" y1="22639" x2="46797" y2="5139"/>
                        <a14:foregroundMark x1="55156" y1="23333" x2="60156" y2="6944"/>
                        <a14:foregroundMark x1="60078" y1="30000" x2="69219" y2="12500"/>
                        <a14:foregroundMark x1="64219" y1="38333" x2="73984" y2="27917"/>
                        <a14:foregroundMark x1="65781" y1="51528" x2="73828" y2="50833"/>
                        <a14:foregroundMark x1="65234" y1="63333" x2="73125" y2="70000"/>
                        <a14:foregroundMark x1="61875" y1="72083" x2="66797" y2="83472"/>
                        <a14:foregroundMark x1="56328" y1="75278" x2="61875" y2="96528"/>
                        <a14:foregroundMark x1="50234" y1="80139" x2="51719" y2="93611"/>
                        <a14:foregroundMark x1="45547" y1="79722" x2="39922" y2="91528"/>
                        <a14:foregroundMark x1="38906" y1="74861" x2="33281" y2="82917"/>
                        <a14:foregroundMark x1="35703" y1="68194" x2="27266" y2="72361"/>
                        <a14:foregroundMark x1="33984" y1="55278" x2="25703" y2="58472"/>
                        <a14:foregroundMark x1="34609" y1="46250" x2="23047" y2="35556"/>
                        <a14:foregroundMark x1="37734" y1="34028" x2="29297" y2="23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92" r="18590"/>
          <a:stretch/>
        </p:blipFill>
        <p:spPr bwMode="auto">
          <a:xfrm>
            <a:off x="467544" y="404813"/>
            <a:ext cx="4320479" cy="36002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95581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>Посмотри на картинку и скажи, какое это время года?  Почему?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 descr="https://fsd.multiurok.ru/html/2019/10/21/s_5dade4aa72687/1230511_2.jpe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" t="3341" r="2237" b="2227"/>
          <a:stretch/>
        </p:blipFill>
        <p:spPr bwMode="auto">
          <a:xfrm>
            <a:off x="1187625" y="1556792"/>
            <a:ext cx="6597418" cy="45693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198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Ответь на вопросы: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происходит со снегом весной?</a:t>
            </a:r>
          </a:p>
          <a:p>
            <a:r>
              <a:rPr lang="ru-RU" dirty="0" smtClean="0"/>
              <a:t>Как называется место, где снег растаял?</a:t>
            </a:r>
          </a:p>
          <a:p>
            <a:r>
              <a:rPr lang="ru-RU" dirty="0" smtClean="0"/>
              <a:t>Откуда берутся ручейки?</a:t>
            </a:r>
          </a:p>
          <a:p>
            <a:r>
              <a:rPr lang="ru-RU" dirty="0" smtClean="0"/>
              <a:t>Как называются птицы, которые весной прилетают из теплых стран?</a:t>
            </a:r>
          </a:p>
          <a:p>
            <a:r>
              <a:rPr lang="ru-RU" dirty="0" smtClean="0"/>
              <a:t>Назови месяцы весны.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109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Игра: «Какой, какая, какие?»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Весна какая?</a:t>
            </a:r>
          </a:p>
          <a:p>
            <a:r>
              <a:rPr lang="ru-RU" dirty="0" err="1"/>
              <a:t>р</a:t>
            </a:r>
            <a:r>
              <a:rPr lang="ru-RU" dirty="0" err="1" smtClean="0"/>
              <a:t>аняя</a:t>
            </a:r>
            <a:endParaRPr lang="ru-RU" dirty="0" smtClean="0"/>
          </a:p>
          <a:p>
            <a:r>
              <a:rPr lang="ru-RU" dirty="0"/>
              <a:t>п</a:t>
            </a:r>
            <a:r>
              <a:rPr lang="ru-RU" dirty="0" smtClean="0"/>
              <a:t>оздняя</a:t>
            </a:r>
          </a:p>
          <a:p>
            <a:r>
              <a:rPr lang="ru-RU" dirty="0"/>
              <a:t>д</a:t>
            </a:r>
            <a:r>
              <a:rPr lang="ru-RU" dirty="0" smtClean="0"/>
              <a:t>ождливая</a:t>
            </a:r>
          </a:p>
          <a:p>
            <a:r>
              <a:rPr lang="ru-RU" dirty="0" smtClean="0"/>
              <a:t>долгожданная</a:t>
            </a:r>
            <a:endParaRPr lang="ru-RU" dirty="0"/>
          </a:p>
        </p:txBody>
      </p:sp>
      <p:pic>
        <p:nvPicPr>
          <p:cNvPr id="4" name="Рисунок 3" descr="https://avatars.mds.yandex.net/get-pdb/1819331/42301faf-53fe-4794-af7b-f6b29cdfdd77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72816"/>
            <a:ext cx="5436369" cy="36724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080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Игра: «Какой, какая, какие?»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/>
              <a:t>С</a:t>
            </a:r>
            <a:r>
              <a:rPr lang="ru-RU" dirty="0" smtClean="0"/>
              <a:t>олнышко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весной какое?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яркое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весеннее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лучистое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теплое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ласковое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блестящее </a:t>
            </a:r>
          </a:p>
          <a:p>
            <a:pPr>
              <a:spcBef>
                <a:spcPts val="0"/>
              </a:spcBef>
            </a:pPr>
            <a:r>
              <a:rPr lang="ru-RU" smtClean="0"/>
              <a:t>весёлое</a:t>
            </a:r>
            <a:endParaRPr lang="ru-RU" dirty="0" smtClean="0"/>
          </a:p>
          <a:p>
            <a:pPr>
              <a:spcBef>
                <a:spcPts val="0"/>
              </a:spcBef>
            </a:pPr>
            <a:r>
              <a:rPr lang="ru-RU" dirty="0" smtClean="0"/>
              <a:t>большое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радостное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нежное</a:t>
            </a:r>
          </a:p>
          <a:p>
            <a:endParaRPr lang="ru-RU" dirty="0"/>
          </a:p>
        </p:txBody>
      </p:sp>
      <p:pic>
        <p:nvPicPr>
          <p:cNvPr id="4" name="Рисунок 3" descr="https://tlt.jaluzinsk.ru/files/Image/upload/110-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68760"/>
            <a:ext cx="4461842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205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Игра: «Какой, какая, какие?»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/>
              <a:t>Первая </a:t>
            </a:r>
          </a:p>
          <a:p>
            <a:pPr marL="0" indent="0">
              <a:buNone/>
            </a:pPr>
            <a:r>
              <a:rPr lang="ru-RU" sz="2800" dirty="0" smtClean="0"/>
              <a:t>трава какая?</a:t>
            </a:r>
          </a:p>
          <a:p>
            <a:r>
              <a:rPr lang="ru-RU" sz="2800" dirty="0"/>
              <a:t>м</a:t>
            </a:r>
            <a:r>
              <a:rPr lang="ru-RU" sz="2800" dirty="0" smtClean="0"/>
              <a:t>олодая</a:t>
            </a:r>
          </a:p>
          <a:p>
            <a:r>
              <a:rPr lang="ru-RU" sz="2800" dirty="0"/>
              <a:t>з</a:t>
            </a:r>
            <a:r>
              <a:rPr lang="ru-RU" sz="2800" dirty="0" smtClean="0"/>
              <a:t>еленая</a:t>
            </a:r>
          </a:p>
          <a:p>
            <a:r>
              <a:rPr lang="ru-RU" sz="2800" dirty="0"/>
              <a:t>п</a:t>
            </a:r>
            <a:r>
              <a:rPr lang="ru-RU" sz="2800" dirty="0" smtClean="0"/>
              <a:t>ервая</a:t>
            </a:r>
          </a:p>
          <a:p>
            <a:r>
              <a:rPr lang="ru-RU" sz="2800" dirty="0"/>
              <a:t>н</a:t>
            </a:r>
            <a:r>
              <a:rPr lang="ru-RU" sz="2800" dirty="0" smtClean="0"/>
              <a:t>ежная</a:t>
            </a:r>
          </a:p>
          <a:p>
            <a:r>
              <a:rPr lang="ru-RU" sz="2800" dirty="0"/>
              <a:t>д</a:t>
            </a:r>
            <a:r>
              <a:rPr lang="ru-RU" sz="2800" dirty="0" smtClean="0"/>
              <a:t>ушистая.</a:t>
            </a:r>
          </a:p>
          <a:p>
            <a:endParaRPr lang="ru-RU" dirty="0"/>
          </a:p>
        </p:txBody>
      </p:sp>
      <p:pic>
        <p:nvPicPr>
          <p:cNvPr id="4" name="Рисунок 3" descr="https://kuda-mo.ru/uploads/6395f9f1e2f70c104de39bdf82b7d463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12776"/>
            <a:ext cx="5591175" cy="38519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279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Игра «Назови ласково»</a:t>
            </a:r>
            <a:endParaRPr lang="ru-RU" dirty="0"/>
          </a:p>
        </p:txBody>
      </p:sp>
      <p:pic>
        <p:nvPicPr>
          <p:cNvPr id="4" name="Рисунок 3" descr="Скажи ласково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9" t="19058" r="68866" b="56298"/>
          <a:stretch/>
        </p:blipFill>
        <p:spPr bwMode="auto">
          <a:xfrm>
            <a:off x="251520" y="1123622"/>
            <a:ext cx="2232248" cy="16161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Скажи ласково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8" t="46273" r="69187" b="33583"/>
          <a:stretch/>
        </p:blipFill>
        <p:spPr bwMode="auto">
          <a:xfrm>
            <a:off x="251520" y="3062300"/>
            <a:ext cx="2160240" cy="17685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Скажи ласково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936" b="75098" l="65625" r="946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254" t="46433" r="5301" b="23940"/>
          <a:stretch/>
        </p:blipFill>
        <p:spPr bwMode="auto">
          <a:xfrm>
            <a:off x="6444208" y="4005064"/>
            <a:ext cx="2058763" cy="17232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Скажи ласково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316" b="93611" l="8301" r="319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32" t="73954" r="67661" b="5921"/>
          <a:stretch/>
        </p:blipFill>
        <p:spPr bwMode="auto">
          <a:xfrm>
            <a:off x="323528" y="5080958"/>
            <a:ext cx="2307529" cy="15268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Скажи ласково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12" t="16915" r="41258" b="37011"/>
          <a:stretch/>
        </p:blipFill>
        <p:spPr bwMode="auto">
          <a:xfrm>
            <a:off x="3419872" y="1128750"/>
            <a:ext cx="1656184" cy="27363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Объект 8" descr="Скажи ласково"/>
          <p:cNvPicPr>
            <a:picLocks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60" t="16915" r="6427" b="57798"/>
          <a:stretch/>
        </p:blipFill>
        <p:spPr bwMode="auto">
          <a:xfrm>
            <a:off x="5436096" y="1128750"/>
            <a:ext cx="2736304" cy="18722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023828" y="4005064"/>
            <a:ext cx="27723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Проталина- проталинка</a:t>
            </a:r>
          </a:p>
          <a:p>
            <a:r>
              <a:rPr lang="ru-RU" dirty="0"/>
              <a:t>Лужа- лужица</a:t>
            </a:r>
          </a:p>
          <a:p>
            <a:r>
              <a:rPr lang="ru-RU" dirty="0"/>
              <a:t>Ручей- ручеек</a:t>
            </a:r>
          </a:p>
          <a:p>
            <a:r>
              <a:rPr lang="ru-RU" dirty="0"/>
              <a:t>Льдина- льдинка</a:t>
            </a:r>
          </a:p>
          <a:p>
            <a:r>
              <a:rPr lang="ru-RU" dirty="0"/>
              <a:t>Гнездо-</a:t>
            </a:r>
          </a:p>
          <a:p>
            <a:r>
              <a:rPr lang="ru-RU" dirty="0"/>
              <a:t>Гнездышко</a:t>
            </a:r>
          </a:p>
          <a:p>
            <a:r>
              <a:rPr lang="ru-RU" dirty="0" smtClean="0"/>
              <a:t>Ветка- веточка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5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Игра «Назови ласково»</a:t>
            </a:r>
            <a:endParaRPr lang="ru-RU" sz="3600" dirty="0"/>
          </a:p>
        </p:txBody>
      </p:sp>
      <p:pic>
        <p:nvPicPr>
          <p:cNvPr id="7" name="Рисунок 6" descr="Скажи ласково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687" b="49283" l="52051" r="859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167" t="19588" r="14125" b="51569"/>
          <a:stretch/>
        </p:blipFill>
        <p:spPr bwMode="auto">
          <a:xfrm>
            <a:off x="655143" y="1733908"/>
            <a:ext cx="3340793" cy="19111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Скажи ласково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514" b="54498" l="10840" r="410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4" t="18430" r="58427" b="44711"/>
          <a:stretch/>
        </p:blipFill>
        <p:spPr bwMode="auto">
          <a:xfrm>
            <a:off x="5889848" y="1628800"/>
            <a:ext cx="2260848" cy="2232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544108" y="4509120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Лист – листочек</a:t>
            </a:r>
          </a:p>
          <a:p>
            <a:r>
              <a:rPr lang="ru-RU" dirty="0"/>
              <a:t>Трава-травка</a:t>
            </a:r>
          </a:p>
          <a:p>
            <a:r>
              <a:rPr lang="ru-RU" dirty="0"/>
              <a:t>Солнце- солнышко</a:t>
            </a:r>
          </a:p>
          <a:p>
            <a:r>
              <a:rPr lang="ru-RU" dirty="0"/>
              <a:t>Облако- облака</a:t>
            </a:r>
          </a:p>
        </p:txBody>
      </p:sp>
      <p:pic>
        <p:nvPicPr>
          <p:cNvPr id="10" name="Объект 9" descr="https://avatars.mds.yandex.net/get-pdb/1869399/16d7f2c3-d625-4cfd-9ca3-3b0e36a7b336/s1200?webp=false"/>
          <p:cNvPicPr>
            <a:picLocks noGrp="1"/>
          </p:cNvPicPr>
          <p:nvPr>
            <p:ph idx="1"/>
          </p:nvPr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63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-2813" b="-5469"/>
          <a:stretch/>
        </p:blipFill>
        <p:spPr bwMode="auto">
          <a:xfrm>
            <a:off x="981087" y="3882526"/>
            <a:ext cx="3014849" cy="19770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834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Посчитай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" name="Рисунок 11" descr="http://zabavnik.club/wp-content/uploads/2018/07/snowdrops_pinterest_27_12130035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28" b="100000" l="0" r="98806">
                        <a14:foregroundMark x1="48955" y1="53264" x2="39701" y2="28982"/>
                        <a14:foregroundMark x1="40299" y1="54830" x2="34030" y2="28982"/>
                        <a14:foregroundMark x1="46567" y1="44648" x2="49552" y2="46736"/>
                        <a14:foregroundMark x1="40299" y1="54830" x2="40299" y2="54830"/>
                        <a14:foregroundMark x1="42090" y1="60836" x2="45970" y2="49608"/>
                        <a14:foregroundMark x1="29254" y1="33943" x2="14925" y2="43081"/>
                        <a14:foregroundMark x1="15522" y1="49608" x2="23582" y2="39164"/>
                        <a14:foregroundMark x1="13134" y1="47258" x2="18507" y2="44125"/>
                        <a14:foregroundMark x1="12537" y1="49086" x2="9851" y2="46736"/>
                        <a14:foregroundMark x1="31343" y1="37859" x2="18507" y2="449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82" y="414897"/>
            <a:ext cx="1390650" cy="15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s://img2.freepng.ru/20171211/0e6/yellow-nest-pet-house-5a2e1a064f9ac5.2681380215129707583261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97" b="90889" l="8952" r="805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81" t="20088" r="16430" b="25444"/>
          <a:stretch/>
        </p:blipFill>
        <p:spPr bwMode="auto">
          <a:xfrm>
            <a:off x="631459" y="2924944"/>
            <a:ext cx="1406463" cy="6718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Объект 9" descr="https://avatars.mds.yandex.net/get-pdb/1869399/16d7f2c3-d625-4cfd-9ca3-3b0e36a7b336/s1200?webp=false"/>
          <p:cNvPicPr>
            <a:picLocks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63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-2813" b="-5469"/>
          <a:stretch/>
        </p:blipFill>
        <p:spPr bwMode="auto">
          <a:xfrm>
            <a:off x="1714481" y="5085184"/>
            <a:ext cx="1727586" cy="10117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Рисунок 24" descr="https://img2.freepng.ru/20171211/0e6/yellow-nest-pet-house-5a2e1a064f9ac5.2681380215129707583261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97" b="90889" l="8952" r="805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81" t="20088" r="16430" b="25444"/>
          <a:stretch/>
        </p:blipFill>
        <p:spPr bwMode="auto">
          <a:xfrm>
            <a:off x="2578274" y="3522958"/>
            <a:ext cx="1406463" cy="6718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Рисунок 25" descr="https://img2.freepng.ru/20171211/0e6/yellow-nest-pet-house-5a2e1a064f9ac5.2681380215129707583261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97" b="90889" l="8952" r="805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81" t="20088" r="16430" b="25444"/>
          <a:stretch/>
        </p:blipFill>
        <p:spPr bwMode="auto">
          <a:xfrm>
            <a:off x="7370627" y="2515237"/>
            <a:ext cx="1406463" cy="6718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Рисунок 26" descr="https://img2.freepng.ru/20171211/0e6/yellow-nest-pet-house-5a2e1a064f9ac5.2681380215129707583261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997" b="90889" l="8952" r="805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81" t="20088" r="16430" b="25444"/>
          <a:stretch/>
        </p:blipFill>
        <p:spPr bwMode="auto">
          <a:xfrm>
            <a:off x="2411760" y="1006521"/>
            <a:ext cx="1406463" cy="6718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Объект 9" descr="https://avatars.mds.yandex.net/get-pdb/1869399/16d7f2c3-d625-4cfd-9ca3-3b0e36a7b336/s1200?webp=false"/>
          <p:cNvPicPr>
            <a:picLocks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63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-2813" b="-5469"/>
          <a:stretch/>
        </p:blipFill>
        <p:spPr bwMode="auto">
          <a:xfrm>
            <a:off x="2699098" y="2012973"/>
            <a:ext cx="1727586" cy="10117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Объект 9" descr="https://avatars.mds.yandex.net/get-pdb/1869399/16d7f2c3-d625-4cfd-9ca3-3b0e36a7b336/s1200?webp=false"/>
          <p:cNvPicPr>
            <a:picLocks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63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-2813" b="-5469"/>
          <a:stretch/>
        </p:blipFill>
        <p:spPr bwMode="auto">
          <a:xfrm>
            <a:off x="4729302" y="3128043"/>
            <a:ext cx="1727586" cy="10117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Объект 9" descr="https://avatars.mds.yandex.net/get-pdb/1869399/16d7f2c3-d625-4cfd-9ca3-3b0e36a7b336/s1200?webp=false"/>
          <p:cNvPicPr>
            <a:picLocks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63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r="-2813" b="-5469"/>
          <a:stretch/>
        </p:blipFill>
        <p:spPr bwMode="auto">
          <a:xfrm>
            <a:off x="7596336" y="3975960"/>
            <a:ext cx="1727586" cy="10117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1" name="Рисунок 30" descr="Скажи ласково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644" b="56323" l="12109" r="421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4" t="18430" r="58427" b="44711"/>
          <a:stretch/>
        </p:blipFill>
        <p:spPr bwMode="auto">
          <a:xfrm>
            <a:off x="3984737" y="5162434"/>
            <a:ext cx="1346448" cy="11071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http://zabavnik.club/wp-content/uploads/2018/07/snowdrops_pinterest_27_12130035.jpg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28" b="100000" l="0" r="98806">
                        <a14:foregroundMark x1="48955" y1="53264" x2="39701" y2="28982"/>
                        <a14:foregroundMark x1="40299" y1="54830" x2="34030" y2="28982"/>
                        <a14:foregroundMark x1="46567" y1="44648" x2="49552" y2="46736"/>
                        <a14:foregroundMark x1="40299" y1="54830" x2="40299" y2="54830"/>
                        <a14:foregroundMark x1="42090" y1="60836" x2="45970" y2="49608"/>
                        <a14:foregroundMark x1="29254" y1="33943" x2="14925" y2="43081"/>
                        <a14:foregroundMark x1="15522" y1="49608" x2="23582" y2="39164"/>
                        <a14:foregroundMark x1="13134" y1="47258" x2="18507" y2="44125"/>
                        <a14:foregroundMark x1="12537" y1="49086" x2="9851" y2="46736"/>
                        <a14:foregroundMark x1="39701" y1="38642" x2="13134" y2="462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608" y="89819"/>
            <a:ext cx="1390650" cy="15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://zabavnik.club/wp-content/uploads/2018/07/snowdrops_pinterest_27_12130035.jpg"/>
          <p:cNvPicPr/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828" b="100000" l="0" r="98806">
                        <a14:foregroundMark x1="48955" y1="53264" x2="39701" y2="28982"/>
                        <a14:foregroundMark x1="40299" y1="54830" x2="34030" y2="28982"/>
                        <a14:foregroundMark x1="46567" y1="44648" x2="49552" y2="46736"/>
                        <a14:foregroundMark x1="40299" y1="54830" x2="40299" y2="54830"/>
                        <a14:foregroundMark x1="42090" y1="60836" x2="45970" y2="49608"/>
                        <a14:foregroundMark x1="29254" y1="33943" x2="14925" y2="43081"/>
                        <a14:foregroundMark x1="15522" y1="49608" x2="23582" y2="39164"/>
                        <a14:foregroundMark x1="13134" y1="47258" x2="18507" y2="44125"/>
                        <a14:foregroundMark x1="12537" y1="49086" x2="9851" y2="46736"/>
                        <a14:foregroundMark x1="16119" y1="46736" x2="42687" y2="38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64730"/>
            <a:ext cx="1390650" cy="15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Скажи ласково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644" b="56323" l="12109" r="421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4" t="18430" r="58427" b="44711"/>
          <a:stretch/>
        </p:blipFill>
        <p:spPr bwMode="auto">
          <a:xfrm>
            <a:off x="323528" y="3880495"/>
            <a:ext cx="1346448" cy="11071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Рисунок 22" descr="Скажи ласково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644" b="56323" l="12109" r="421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4" t="18430" r="58427" b="44711"/>
          <a:stretch/>
        </p:blipFill>
        <p:spPr bwMode="auto">
          <a:xfrm>
            <a:off x="6561530" y="5178909"/>
            <a:ext cx="1346448" cy="11071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Рисунок 31" descr="Скажи ласково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644" b="56323" l="12109" r="421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4" t="18430" r="58427" b="44711"/>
          <a:stretch/>
        </p:blipFill>
        <p:spPr bwMode="auto">
          <a:xfrm>
            <a:off x="6012160" y="1342428"/>
            <a:ext cx="1346448" cy="11071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3" name="Рисунок 32" descr="Скажи ласково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644" b="56323" l="12109" r="421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54" t="18430" r="58427" b="44711"/>
          <a:stretch/>
        </p:blipFill>
        <p:spPr bwMode="auto">
          <a:xfrm>
            <a:off x="3753460" y="1044587"/>
            <a:ext cx="1346448" cy="11071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7715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370</Words>
  <Application>Microsoft Office PowerPoint</Application>
  <PresentationFormat>Экран (4:3)</PresentationFormat>
  <Paragraphs>109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АНО ДО «Планета Детства»  Детский сад №149 «Елочка»</vt:lpstr>
      <vt:lpstr>  Посмотри на картинку и скажи, какое это время года?  Почему? </vt:lpstr>
      <vt:lpstr>Ответь на вопросы:</vt:lpstr>
      <vt:lpstr>Игра: «Какой, какая, какие?»</vt:lpstr>
      <vt:lpstr>Игра: «Какой, какая, какие?»</vt:lpstr>
      <vt:lpstr>Игра: «Какой, какая, какие?»</vt:lpstr>
      <vt:lpstr>Игра «Назови ласково»</vt:lpstr>
      <vt:lpstr>Игра «Назови ласково»</vt:lpstr>
      <vt:lpstr>Посчитай</vt:lpstr>
      <vt:lpstr>Посчитай от 1 до 5  со словами : ручей, дерево.</vt:lpstr>
      <vt:lpstr>Игра «Один-несколько-много»</vt:lpstr>
      <vt:lpstr>Продолжи предложение</vt:lpstr>
      <vt:lpstr>Отгадай загадки</vt:lpstr>
      <vt:lpstr>Пересказ рассказа  «Весна» по мнемотаблице.</vt:lpstr>
      <vt:lpstr>Литературный материал: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2021-03-04T14:53:35Z</dcterms:created>
  <dcterms:modified xsi:type="dcterms:W3CDTF">2021-03-04T19:07:59Z</dcterms:modified>
</cp:coreProperties>
</file>