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0" r:id="rId2"/>
    <p:sldId id="273" r:id="rId3"/>
    <p:sldId id="264" r:id="rId4"/>
    <p:sldId id="265" r:id="rId5"/>
    <p:sldId id="261" r:id="rId6"/>
    <p:sldId id="262" r:id="rId7"/>
    <p:sldId id="256" r:id="rId8"/>
    <p:sldId id="259" r:id="rId9"/>
    <p:sldId id="269" r:id="rId10"/>
    <p:sldId id="263" r:id="rId11"/>
    <p:sldId id="266" r:id="rId12"/>
    <p:sldId id="267" r:id="rId13"/>
    <p:sldId id="268" r:id="rId14"/>
    <p:sldId id="272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05" autoAdjust="0"/>
    <p:restoredTop sz="94660"/>
  </p:normalViewPr>
  <p:slideViewPr>
    <p:cSldViewPr>
      <p:cViewPr varScale="1">
        <p:scale>
          <a:sx n="110" d="100"/>
          <a:sy n="110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C3A0E-E1E2-4055-87D6-D5C9BE8D9509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1E9A5-B73A-46A1-AFD8-64D957DD2A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68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1E9A5-B73A-46A1-AFD8-64D957DD2A2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473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05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819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3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453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11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907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72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66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95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281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375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3F312-04F0-415B-8AD3-E0F2D7239150}" type="datetimeFigureOut">
              <a:rPr lang="ru-RU" smtClean="0"/>
              <a:t>07.06.2022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35FBC-716E-481F-9D2A-6B79B20B0B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62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jpe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microsoft.com/office/2007/relationships/hdphoto" Target="../media/hdphoto5.wdp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5" Type="http://schemas.microsoft.com/office/2007/relationships/hdphoto" Target="../media/hdphoto7.wdp"/><Relationship Id="rId10" Type="http://schemas.microsoft.com/office/2007/relationships/hdphoto" Target="../media/hdphoto6.wdp"/><Relationship Id="rId4" Type="http://schemas.microsoft.com/office/2007/relationships/hdphoto" Target="../media/hdphoto4.wdp"/><Relationship Id="rId9" Type="http://schemas.openxmlformats.org/officeDocument/2006/relationships/image" Target="../media/image25.png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</p:spPr>
        <p:txBody>
          <a:bodyPr>
            <a:noAutofit/>
          </a:bodyPr>
          <a:lstStyle/>
          <a:p>
            <a:r>
              <a:rPr lang="ru-RU" sz="2400" dirty="0"/>
              <a:t>АНО ДО «Планета Детства» </a:t>
            </a:r>
            <a:br>
              <a:rPr lang="ru-RU" sz="2400" dirty="0"/>
            </a:br>
            <a:r>
              <a:rPr lang="ru-RU" sz="2400" dirty="0"/>
              <a:t>Детский сад №149 «Елочка»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8496944" cy="511256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Лексическая тема: </a:t>
            </a:r>
          </a:p>
          <a:p>
            <a:pPr>
              <a:spcBef>
                <a:spcPts val="0"/>
              </a:spcBef>
            </a:pPr>
            <a:r>
              <a:rPr lang="ru-RU" sz="6000" dirty="0" smtClean="0">
                <a:solidFill>
                  <a:schemeClr val="tx1"/>
                </a:solidFill>
              </a:rPr>
              <a:t>Лето</a:t>
            </a:r>
          </a:p>
          <a:p>
            <a:pPr>
              <a:spcBef>
                <a:spcPts val="0"/>
              </a:spcBef>
            </a:pPr>
            <a:r>
              <a:rPr lang="ru-RU" sz="2400" i="1" dirty="0" smtClean="0">
                <a:solidFill>
                  <a:schemeClr val="tx1"/>
                </a:solidFill>
              </a:rPr>
              <a:t>(2 занятие)</a:t>
            </a:r>
          </a:p>
          <a:p>
            <a:pPr>
              <a:spcBef>
                <a:spcPts val="0"/>
              </a:spcBef>
            </a:pPr>
            <a:endParaRPr lang="ru-RU" sz="60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                                Учитель –логопед: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                                                       Валитова Н.В.</a:t>
            </a:r>
          </a:p>
          <a:p>
            <a:pPr>
              <a:spcBef>
                <a:spcPts val="0"/>
              </a:spcBef>
            </a:pPr>
            <a:endParaRPr lang="ru-RU" sz="2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г. Тольятти, 2020 г . </a:t>
            </a:r>
          </a:p>
          <a:p>
            <a:pPr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01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Продолжи предложение, отвечая на вопрос «Чем?»</a:t>
            </a:r>
            <a:br>
              <a:rPr lang="ru-RU" sz="2800" dirty="0" smtClean="0"/>
            </a:br>
            <a:r>
              <a:rPr lang="ru-RU" sz="2400" dirty="0" smtClean="0"/>
              <a:t>Петя взял удочку. Он будет ловить рыбу(чем?)..удочкой.</a:t>
            </a:r>
            <a:endParaRPr lang="ru-RU" sz="2400" dirty="0"/>
          </a:p>
        </p:txBody>
      </p:sp>
      <p:pic>
        <p:nvPicPr>
          <p:cNvPr id="4" name="Рисунок 3" descr="https://libmir.com/i/32/212732/i_02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6264696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94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922114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Продолжи предложение, отвечая на вопрос «Чем</a:t>
            </a:r>
            <a:r>
              <a:rPr lang="ru-RU" sz="2800" dirty="0" smtClean="0"/>
              <a:t>?»</a:t>
            </a:r>
            <a:br>
              <a:rPr lang="ru-RU" sz="2800" dirty="0" smtClean="0"/>
            </a:br>
            <a:r>
              <a:rPr lang="ru-RU" sz="2400" dirty="0" smtClean="0"/>
              <a:t>Дима взял лопату.  Он будет копать морковку (чем?)… лопатой.</a:t>
            </a:r>
            <a:endParaRPr lang="ru-RU" sz="2400" dirty="0"/>
          </a:p>
        </p:txBody>
      </p:sp>
      <p:pic>
        <p:nvPicPr>
          <p:cNvPr id="4" name="Рисунок 3" descr="http://izbakurnog.ru/books/item/f00/s00/z0000016/pic/000013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67" b="97667" l="8058" r="97934">
                        <a14:foregroundMark x1="58058" y1="4833" x2="70661" y2="6500"/>
                        <a14:foregroundMark x1="55785" y1="12000" x2="68182" y2="16167"/>
                        <a14:foregroundMark x1="55372" y1="21000" x2="63430" y2="26000"/>
                        <a14:foregroundMark x1="61570" y1="28333" x2="65909" y2="47167"/>
                        <a14:foregroundMark x1="72107" y1="34167" x2="73967" y2="30667"/>
                        <a14:foregroundMark x1="52479" y1="39333" x2="54752" y2="24833"/>
                        <a14:foregroundMark x1="52479" y1="42833" x2="55992" y2="50333"/>
                        <a14:foregroundMark x1="47934" y1="92333" x2="59917" y2="94667"/>
                        <a14:foregroundMark x1="68182" y1="91167" x2="80992" y2="92333"/>
                        <a14:foregroundMark x1="8264" y1="21667" x2="25620" y2="22833"/>
                        <a14:foregroundMark x1="11983" y1="26000" x2="20248" y2="28000"/>
                        <a14:foregroundMark x1="50000" y1="94167" x2="58058" y2="96500"/>
                        <a14:foregroundMark x1="48347" y1="94167" x2="65496" y2="97000"/>
                        <a14:foregroundMark x1="71488" y1="93500" x2="84298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5112567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51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/>
              <a:t>Продолжи предложение, отвечая на вопрос «Чем</a:t>
            </a:r>
            <a:r>
              <a:rPr lang="ru-RU" sz="2800" dirty="0" smtClean="0"/>
              <a:t>?»</a:t>
            </a:r>
            <a:br>
              <a:rPr lang="ru-RU" sz="2800" dirty="0" smtClean="0"/>
            </a:br>
            <a:r>
              <a:rPr lang="ru-RU" sz="2400" dirty="0" smtClean="0"/>
              <a:t>Льет дождь. Цветы политы (чем?) дождем.</a:t>
            </a:r>
            <a:endParaRPr lang="ru-RU" sz="2400" dirty="0"/>
          </a:p>
        </p:txBody>
      </p:sp>
      <p:pic>
        <p:nvPicPr>
          <p:cNvPr id="2050" name="Picture 2" descr="https://thumbs.dreamstime.com/b/%D0%BB%D0%B5%D1%82%D0%BE-%D0%B4%D0%BE%D0%B6%D0%B4%D1%8F-%D0%BF%D1%80%D0%B5%D0%B4%D0%BF%D0%BE%D1%81%D1%8B%D0%BB%D0%BA%D0%B8-246687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4968552" cy="4838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1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579296" cy="1156990"/>
          </a:xfrm>
        </p:spPr>
        <p:txBody>
          <a:bodyPr>
            <a:noAutofit/>
          </a:bodyPr>
          <a:lstStyle/>
          <a:p>
            <a:pPr algn="l"/>
            <a:r>
              <a:rPr lang="ru-RU" sz="2800" dirty="0"/>
              <a:t>Продолжи предложение, отвечая на вопрос «Чем</a:t>
            </a:r>
            <a:r>
              <a:rPr lang="ru-RU" sz="2800" dirty="0" smtClean="0"/>
              <a:t>?»</a:t>
            </a:r>
            <a:br>
              <a:rPr lang="ru-RU" sz="2800" dirty="0" smtClean="0"/>
            </a:br>
            <a:r>
              <a:rPr lang="ru-RU" sz="2400" dirty="0" smtClean="0"/>
              <a:t>После дождя появилась радуга. Дети любуются (чем?) радугой.</a:t>
            </a:r>
            <a:endParaRPr lang="ru-RU" sz="2400" dirty="0"/>
          </a:p>
        </p:txBody>
      </p:sp>
      <p:pic>
        <p:nvPicPr>
          <p:cNvPr id="5" name="Рисунок 4" descr="https://static8.depositphotos.com/1007989/1011/i/950/depositphotos_10117982-stock-photo-kids-admiring-a-rainbow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626469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548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dirty="0"/>
              <a:t>Динамическая пауза</a:t>
            </a:r>
          </a:p>
        </p:txBody>
      </p:sp>
      <p:pic>
        <p:nvPicPr>
          <p:cNvPr id="3" name="Рисунок 2" descr="https://ds04.infourok.ru/uploads/ex/076c/0019d0fb-11d3c85b/img1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1" t="16805" r="34764" b="1038"/>
          <a:stretch/>
        </p:blipFill>
        <p:spPr bwMode="auto">
          <a:xfrm>
            <a:off x="5220072" y="1412776"/>
            <a:ext cx="3816424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055633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В синем небе облака,</a:t>
            </a:r>
            <a:r>
              <a:rPr lang="ru-RU" dirty="0"/>
              <a:t> </a:t>
            </a:r>
            <a:r>
              <a:rPr lang="ru-RU" i="1" dirty="0"/>
              <a:t>(встаём на носочки, поднимаем руки вверх)</a:t>
            </a:r>
            <a:br>
              <a:rPr lang="ru-RU" i="1" dirty="0"/>
            </a:br>
            <a:r>
              <a:rPr lang="ru-RU" sz="2400" dirty="0"/>
              <a:t>Под горой бежит река. </a:t>
            </a:r>
            <a:r>
              <a:rPr lang="ru-RU" i="1" dirty="0"/>
              <a:t>(,плавные движения  руками)</a:t>
            </a:r>
            <a:endParaRPr lang="ru-RU" dirty="0"/>
          </a:p>
          <a:p>
            <a:r>
              <a:rPr lang="ru-RU" sz="2400" dirty="0"/>
              <a:t>Рано утром из реки </a:t>
            </a:r>
            <a:r>
              <a:rPr lang="ru-RU" sz="2400" i="1" dirty="0"/>
              <a:t> </a:t>
            </a:r>
            <a:r>
              <a:rPr lang="ru-RU" i="1" dirty="0"/>
              <a:t>(имитируем движение, как </a:t>
            </a:r>
            <a:endParaRPr lang="ru-RU" sz="2400" dirty="0"/>
          </a:p>
          <a:p>
            <a:r>
              <a:rPr lang="ru-RU" sz="2400" dirty="0"/>
              <a:t>Тянут сети рыбаки, </a:t>
            </a:r>
            <a:r>
              <a:rPr lang="ru-RU" dirty="0"/>
              <a:t>    (</a:t>
            </a:r>
            <a:r>
              <a:rPr lang="ru-RU" i="1" dirty="0"/>
              <a:t>бы перебирая руками сеть)</a:t>
            </a:r>
            <a:endParaRPr lang="ru-RU" sz="2400" dirty="0"/>
          </a:p>
          <a:p>
            <a:r>
              <a:rPr lang="ru-RU" sz="2400" dirty="0"/>
              <a:t>Много рыбы наловили, </a:t>
            </a:r>
            <a:r>
              <a:rPr lang="ru-RU" i="1" dirty="0"/>
              <a:t>(разводим руки в стороны)</a:t>
            </a:r>
            <a:endParaRPr lang="ru-RU" sz="2400" dirty="0"/>
          </a:p>
          <a:p>
            <a:r>
              <a:rPr lang="ru-RU" sz="2400" dirty="0"/>
              <a:t>Вкусную уху сварили, </a:t>
            </a:r>
            <a:r>
              <a:rPr lang="ru-RU" i="1" dirty="0"/>
              <a:t>(выполняем круговые движения  рукой, как бы помешивая уху в</a:t>
            </a:r>
            <a:endParaRPr lang="ru-RU" dirty="0"/>
          </a:p>
          <a:p>
            <a:r>
              <a:rPr lang="ru-RU" i="1" dirty="0"/>
              <a:t>котелке)</a:t>
            </a:r>
            <a:r>
              <a:rPr lang="ru-RU" dirty="0"/>
              <a:t> </a:t>
            </a:r>
          </a:p>
          <a:p>
            <a:r>
              <a:rPr lang="ru-RU" sz="2400" smtClean="0"/>
              <a:t>Ах!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987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dirty="0"/>
              <a:t>Пересказ рассказа  «Лето» по </a:t>
            </a:r>
            <a:r>
              <a:rPr lang="ru-RU" sz="2800" dirty="0" err="1"/>
              <a:t>мнемотаблице</a:t>
            </a:r>
            <a:r>
              <a:rPr lang="ru-RU" sz="2800" dirty="0"/>
              <a:t>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55157"/>
              </p:ext>
            </p:extLst>
          </p:nvPr>
        </p:nvGraphicFramePr>
        <p:xfrm>
          <a:off x="395536" y="1196752"/>
          <a:ext cx="8424936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8312"/>
                <a:gridCol w="2808312"/>
                <a:gridCol w="2808312"/>
              </a:tblGrid>
              <a:tr h="270030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Погода</a:t>
                      </a:r>
                      <a:r>
                        <a:rPr lang="ru-RU" baseline="0" dirty="0" smtClean="0"/>
                        <a:t>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baseline="0" dirty="0" smtClean="0"/>
                        <a:t> Одежда 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Труд взрослых </a:t>
                      </a:r>
                      <a:endParaRPr lang="ru-RU" dirty="0"/>
                    </a:p>
                  </a:txBody>
                  <a:tcPr/>
                </a:tc>
              </a:tr>
              <a:tr h="270030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Птицы летом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Животные летом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Детские</a:t>
                      </a:r>
                      <a:r>
                        <a:rPr lang="ru-RU" baseline="0" dirty="0" smtClean="0"/>
                        <a:t> з</a:t>
                      </a:r>
                      <a:r>
                        <a:rPr lang="ru-RU" dirty="0" smtClean="0"/>
                        <a:t>абавы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http://st.depositphotos.com/1001046/3004/v/950/depositphotos_30040589-set-of-summer-clothes-for-girls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97" b="90722" l="0" r="39648">
                        <a14:foregroundMark x1="10254" y1="22680" x2="34375" y2="11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2" r="61993" b="9539"/>
          <a:stretch/>
        </p:blipFill>
        <p:spPr bwMode="auto">
          <a:xfrm>
            <a:off x="3203848" y="1338496"/>
            <a:ext cx="1080120" cy="15702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www.coloring-book.biz/_ph/118/2/644476552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69" b="100000" l="0" r="469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66" r="52750"/>
          <a:stretch/>
        </p:blipFill>
        <p:spPr bwMode="auto">
          <a:xfrm>
            <a:off x="4787582" y="1338496"/>
            <a:ext cx="792530" cy="1226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www.pinclipart.com/picdir/big/263-2636634_shorts-with-t-shirt-euclidean-vector-clothing-women.pn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6" t="68699" r="41239" b="2696"/>
          <a:stretch/>
        </p:blipFill>
        <p:spPr bwMode="auto">
          <a:xfrm>
            <a:off x="4946015" y="2908722"/>
            <a:ext cx="748030" cy="7537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www.pinclipart.com/picdir/big/263-2636634_shorts-with-t-shirt-euclidean-vector-clothing-women.pn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6" t="41149" r="72485" b="47948"/>
          <a:stretch/>
        </p:blipFill>
        <p:spPr bwMode="auto">
          <a:xfrm>
            <a:off x="4315976" y="2403931"/>
            <a:ext cx="669037" cy="3219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i05.fotocdn.net/s111/bdc04cd6b0bc1f4e/public_pin_m/2477468945.jpg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208" b="45519" l="71833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152" t="13379" r="5939" b="54888"/>
          <a:stretch/>
        </p:blipFill>
        <p:spPr bwMode="auto">
          <a:xfrm>
            <a:off x="6300192" y="1338496"/>
            <a:ext cx="2232248" cy="2162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i05.fotocdn.net/s111/bdc04cd6b0bc1f4e/public_pin_m/2477468945.jpg"/>
          <p:cNvPicPr/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3538" b="89623" l="5667" r="33667">
                        <a14:foregroundMark x1="6833" y1="62264" x2="19000" y2="64623"/>
                        <a14:foregroundMark x1="33667" y1="70991" x2="33667" y2="70991"/>
                        <a14:foregroundMark x1="15500" y1="60849" x2="14500" y2="69340"/>
                        <a14:foregroundMark x1="22833" y1="53538" x2="22833" y2="53538"/>
                        <a14:backgroundMark x1="21000" y1="61321" x2="26833" y2="67689"/>
                        <a14:backgroundMark x1="14167" y1="77123" x2="22000" y2="69575"/>
                        <a14:backgroundMark x1="8333" y1="69104" x2="8667" y2="85849"/>
                        <a14:backgroundMark x1="12500" y1="63443" x2="10833" y2="58255"/>
                        <a14:backgroundMark x1="16500" y1="61321" x2="17667" y2="58726"/>
                        <a14:backgroundMark x1="16167" y1="62264" x2="15000" y2="61085"/>
                        <a14:backgroundMark x1="12167" y1="64623" x2="11167" y2="62264"/>
                        <a14:backgroundMark x1="1833" y1="85613" x2="1833" y2="85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39" t="58319" r="69819" b="10807"/>
          <a:stretch/>
        </p:blipFill>
        <p:spPr bwMode="auto">
          <a:xfrm>
            <a:off x="467544" y="4077072"/>
            <a:ext cx="2448272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i05.fotocdn.net/s111/bdc04cd6b0bc1f4e/public_pin_m/2477468945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8019" b="89623" l="72667" r="93000">
                        <a14:foregroundMark x1="87667" y1="69340" x2="88333" y2="58491"/>
                        <a14:foregroundMark x1="84500" y1="59670" x2="79667" y2="58019"/>
                        <a14:foregroundMark x1="79667" y1="58726" x2="74333" y2="64623"/>
                        <a14:backgroundMark x1="74833" y1="68632" x2="81000" y2="59670"/>
                        <a14:backgroundMark x1="86333" y1="70047" x2="86667" y2="639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909" t="57804" r="6303" b="10463"/>
          <a:stretch/>
        </p:blipFill>
        <p:spPr bwMode="auto">
          <a:xfrm>
            <a:off x="6325305" y="4077072"/>
            <a:ext cx="2232247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https://kidstore.ru/uploads/toys/original/3f/3f69719d789298b2dd9a6cc7794165fe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6748" y="4205304"/>
            <a:ext cx="2201396" cy="174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c7.hotpng.com/preview/138/923/808/weather-season-icon-weather-forecast-cartoon-pictures.jpg"/>
          <p:cNvPicPr/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4134" b="95668" l="50500" r="75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77" t="77073" r="25790" b="4626"/>
          <a:stretch/>
        </p:blipFill>
        <p:spPr bwMode="auto">
          <a:xfrm>
            <a:off x="1025887" y="2320678"/>
            <a:ext cx="1379160" cy="952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c7.hotpng.com/preview/138/923/808/weather-season-icon-weather-forecast-cartoon-pictures.jpg"/>
          <p:cNvPicPr/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5941" b="22277" l="7475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10" t="5074" r="1053" b="77612"/>
          <a:stretch/>
        </p:blipFill>
        <p:spPr bwMode="auto">
          <a:xfrm>
            <a:off x="1715467" y="1250803"/>
            <a:ext cx="1505933" cy="1069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c7.hotpng.com/preview/138/923/808/weather-season-icon-weather-forecast-cartoon-pictures.jpg"/>
          <p:cNvPicPr/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9827" b="46906" l="49625" r="75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0" t="28358" r="24583" b="51792"/>
          <a:stretch/>
        </p:blipFill>
        <p:spPr bwMode="auto">
          <a:xfrm>
            <a:off x="450816" y="1250804"/>
            <a:ext cx="1470025" cy="11918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9418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178696" cy="3744416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</a:t>
            </a:r>
            <a:r>
              <a:rPr lang="ru-RU" sz="5400" dirty="0" smtClean="0"/>
              <a:t>!</a:t>
            </a:r>
            <a:endParaRPr lang="ru-RU" sz="5400" dirty="0"/>
          </a:p>
        </p:txBody>
      </p:sp>
      <p:pic>
        <p:nvPicPr>
          <p:cNvPr id="4" name="Рисунок 3" descr="https://dtchbgs4aqydg.cloudfront.net/food/1c22615d-b41f-42fe-a1f4-969545bfb075_original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42" b="98646" l="0" r="100000">
                        <a14:foregroundMark x1="7865" y1="57604" x2="12240" y2="14844"/>
                        <a14:foregroundMark x1="10938" y1="64531" x2="52396" y2="95208"/>
                        <a14:foregroundMark x1="58125" y1="88698" x2="96458" y2="49375"/>
                        <a14:foregroundMark x1="94688" y1="48542" x2="70469" y2="3594"/>
                        <a14:foregroundMark x1="70469" y1="7500" x2="23281" y2="16563"/>
                        <a14:backgroundMark x1="64140" y1="2830" x2="63418" y2="8491"/>
                        <a14:backgroundMark x1="64862" y1="13561" x2="60168" y2="19458"/>
                        <a14:backgroundMark x1="82070" y1="57311" x2="75331" y2="65448"/>
                        <a14:backgroundMark x1="98797" y1="47052" x2="98315" y2="50943"/>
                        <a14:backgroundMark x1="92298" y1="50000" x2="97112" y2="50472"/>
                        <a14:backgroundMark x1="92539" y1="52712" x2="96871" y2="52476"/>
                        <a14:backgroundMark x1="2046" y1="52476" x2="4693" y2="56840"/>
                        <a14:backgroundMark x1="70878" y1="4953" x2="67389" y2="10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5379"/>
          <a:stretch/>
        </p:blipFill>
        <p:spPr bwMode="auto">
          <a:xfrm>
            <a:off x="3834337" y="892871"/>
            <a:ext cx="3642856" cy="352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07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ru-RU" sz="2800" dirty="0"/>
              <a:t>Лексическая тема: </a:t>
            </a:r>
            <a:r>
              <a:rPr lang="ru-RU" sz="2800" dirty="0" smtClean="0"/>
              <a:t>Лето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r>
              <a:rPr lang="ru-RU" sz="9600" b="1" dirty="0" err="1"/>
              <a:t>Коррекционно</a:t>
            </a:r>
            <a:r>
              <a:rPr lang="ru-RU" sz="9600" b="1" dirty="0"/>
              <a:t> –образовательные цели. </a:t>
            </a:r>
            <a:r>
              <a:rPr lang="ru-RU" sz="9600" dirty="0"/>
              <a:t>Уточнять и активизировать словарь по теме </a:t>
            </a:r>
            <a:r>
              <a:rPr lang="ru-RU" sz="9600" smtClean="0"/>
              <a:t>«Лето». </a:t>
            </a:r>
            <a:r>
              <a:rPr lang="ru-RU" sz="9600" dirty="0"/>
              <a:t>Совершенствовать грамматический строй речи: совершенствовать навык употребления существительных в косвенных падежах;  упражнять в согласовании существительных с числительными.</a:t>
            </a:r>
          </a:p>
          <a:p>
            <a:r>
              <a:rPr lang="ru-RU" sz="9600" b="1" dirty="0" err="1"/>
              <a:t>Коррекционно</a:t>
            </a:r>
            <a:r>
              <a:rPr lang="ru-RU" sz="9600" b="1" dirty="0"/>
              <a:t> –образовательные цели. </a:t>
            </a:r>
            <a:r>
              <a:rPr lang="ru-RU" sz="9600" dirty="0"/>
              <a:t>Развивать связную речь (описательный рассказ по </a:t>
            </a:r>
            <a:r>
              <a:rPr lang="ru-RU" sz="9600" dirty="0" err="1"/>
              <a:t>мнематаблице</a:t>
            </a:r>
            <a:r>
              <a:rPr lang="ru-RU" sz="9600" dirty="0"/>
              <a:t>), развивать общую моторику, совершенствовать координацию с движением. </a:t>
            </a:r>
          </a:p>
          <a:p>
            <a:r>
              <a:rPr lang="ru-RU" sz="9600" b="1" dirty="0"/>
              <a:t>Коррекционно-воспитательные цели</a:t>
            </a:r>
            <a:r>
              <a:rPr lang="ru-RU" sz="9600" i="1" dirty="0"/>
              <a:t>.</a:t>
            </a:r>
            <a:r>
              <a:rPr lang="ru-RU" sz="9600" dirty="0"/>
              <a:t>  Воспитывать навыки самостоятельности, инициативности, ответственности, бережного отношения к природе.</a:t>
            </a:r>
          </a:p>
          <a:p>
            <a:pPr marL="0" indent="0">
              <a:spcBef>
                <a:spcPts val="0"/>
              </a:spcBef>
              <a:buNone/>
            </a:pPr>
            <a:endParaRPr lang="ru-RU" sz="60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44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Вспомни название каждого времени года.</a:t>
            </a:r>
            <a:endParaRPr lang="ru-RU" sz="2800" dirty="0"/>
          </a:p>
        </p:txBody>
      </p:sp>
      <p:pic>
        <p:nvPicPr>
          <p:cNvPr id="4" name="Объект 3" descr="https://ds04.infourok.ru/uploads/ex/11e4/00065373-0ae6d6a2/img10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5" t="53147" r="58159" b="14529"/>
          <a:stretch/>
        </p:blipFill>
        <p:spPr bwMode="auto">
          <a:xfrm>
            <a:off x="251520" y="908720"/>
            <a:ext cx="3422652" cy="230425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t="8097" r="59982" b="61253"/>
          <a:stretch/>
        </p:blipFill>
        <p:spPr bwMode="auto">
          <a:xfrm>
            <a:off x="251520" y="4005064"/>
            <a:ext cx="3355580" cy="255628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8" t="10431" r="11089" b="60630"/>
          <a:stretch/>
        </p:blipFill>
        <p:spPr bwMode="auto">
          <a:xfrm>
            <a:off x="5724283" y="980728"/>
            <a:ext cx="3168195" cy="2112640"/>
          </a:xfrm>
          <a:prstGeom prst="rect">
            <a:avLst/>
          </a:prstGeom>
          <a:noFill/>
          <a:ln>
            <a:solidFill>
              <a:schemeClr val="accent6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ds04.infourok.ru/uploads/ex/11e4/00065373-0ae6d6a2/img1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8" t="53839" r="9572" b="12710"/>
          <a:stretch/>
        </p:blipFill>
        <p:spPr bwMode="auto">
          <a:xfrm>
            <a:off x="5727299" y="4005064"/>
            <a:ext cx="3168195" cy="2556282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3995936" y="2037048"/>
            <a:ext cx="1152128" cy="311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7308380" y="3284984"/>
            <a:ext cx="287956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3995936" y="4941168"/>
            <a:ext cx="1296144" cy="342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верх 12"/>
          <p:cNvSpPr/>
          <p:nvPr/>
        </p:nvSpPr>
        <p:spPr>
          <a:xfrm>
            <a:off x="1691680" y="3284984"/>
            <a:ext cx="237630" cy="5040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654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ds05.infourok.ru/uploads/ex/1138/0009256f-73b35e06/img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0" t="1452" r="12941" b="1660"/>
          <a:stretch/>
        </p:blipFill>
        <p:spPr bwMode="auto">
          <a:xfrm>
            <a:off x="0" y="116632"/>
            <a:ext cx="8964488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2580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Отгадай загадки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endParaRPr lang="ru-RU" sz="38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https://avatars.mds.yandex.net/get-pdb/750997/10835433-933e-4b76-b23f-5ae1af82ad11/s1200?webp=fals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428" y="116632"/>
            <a:ext cx="4104456" cy="3888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clip.cookdiary.net/sites/default/files/wallpaper/drawn-dandelion/380949/drawn-dandelion-transparent-380949-5897364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4" t="-1905" r="7117" b="13645"/>
          <a:stretch/>
        </p:blipFill>
        <p:spPr bwMode="auto">
          <a:xfrm>
            <a:off x="367328" y="692696"/>
            <a:ext cx="3024336" cy="3672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27368" y="4653136"/>
            <a:ext cx="230425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Над лугом </a:t>
            </a:r>
          </a:p>
          <a:p>
            <a:r>
              <a:rPr lang="ru-RU" sz="2400" dirty="0" err="1"/>
              <a:t>парашютики</a:t>
            </a:r>
            <a:r>
              <a:rPr lang="ru-RU" sz="2400" dirty="0"/>
              <a:t> </a:t>
            </a:r>
          </a:p>
          <a:p>
            <a:r>
              <a:rPr lang="ru-RU" sz="2400" dirty="0"/>
              <a:t>Качаются на прутике. </a:t>
            </a:r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59016" y="4100968"/>
            <a:ext cx="2673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Что выше леса, </a:t>
            </a:r>
          </a:p>
          <a:p>
            <a:r>
              <a:rPr lang="ru-RU" sz="2000" dirty="0"/>
              <a:t>Краше света, </a:t>
            </a:r>
          </a:p>
          <a:p>
            <a:r>
              <a:rPr lang="ru-RU" sz="2000" dirty="0"/>
              <a:t>Без огня горит?</a:t>
            </a:r>
          </a:p>
        </p:txBody>
      </p:sp>
    </p:spTree>
    <p:extLst>
      <p:ext uri="{BB962C8B-B14F-4D97-AF65-F5344CB8AC3E}">
        <p14:creationId xmlns:p14="http://schemas.microsoft.com/office/powerpoint/2010/main" val="41862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Отгадай загадки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24744"/>
            <a:ext cx="18722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Солнце печёт,</a:t>
            </a:r>
          </a:p>
          <a:p>
            <a:r>
              <a:rPr lang="ru-RU" dirty="0"/>
              <a:t> липа цветёт. </a:t>
            </a:r>
          </a:p>
          <a:p>
            <a:r>
              <a:rPr lang="ru-RU" dirty="0"/>
              <a:t>Рожь поспевает, </a:t>
            </a:r>
          </a:p>
          <a:p>
            <a:r>
              <a:rPr lang="ru-RU" dirty="0"/>
              <a:t>Когда  это бывает?</a:t>
            </a:r>
          </a:p>
        </p:txBody>
      </p:sp>
      <p:pic>
        <p:nvPicPr>
          <p:cNvPr id="4" name="Рисунок 3" descr="https://ds04.infourok.ru/uploads/ex/133e/00022295-5a8b6720/img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3" t="34499" r="20163" b="5445"/>
          <a:stretch/>
        </p:blipFill>
        <p:spPr bwMode="auto">
          <a:xfrm>
            <a:off x="3635896" y="332656"/>
            <a:ext cx="4248472" cy="2664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.pinimg.com/originals/6a/28/77/6a287734e7998fabce3bfda743adcb4a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64" y="3140968"/>
            <a:ext cx="3491448" cy="24731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067944" y="3409792"/>
            <a:ext cx="2862064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100" dirty="0"/>
          </a:p>
          <a:p>
            <a:r>
              <a:rPr lang="ru-RU" dirty="0"/>
              <a:t>После дождя бывает, </a:t>
            </a:r>
            <a:br>
              <a:rPr lang="ru-RU" dirty="0"/>
            </a:br>
            <a:r>
              <a:rPr lang="ru-RU" dirty="0"/>
              <a:t>полнеба закрывает. </a:t>
            </a:r>
            <a:br>
              <a:rPr lang="ru-RU" dirty="0"/>
            </a:br>
            <a:r>
              <a:rPr lang="ru-RU" dirty="0"/>
              <a:t>Дуга красивая, цветная</a:t>
            </a:r>
            <a:br>
              <a:rPr lang="ru-RU" dirty="0"/>
            </a:br>
            <a:r>
              <a:rPr lang="ru-RU" dirty="0"/>
              <a:t>Появится, затем растает. </a:t>
            </a:r>
            <a:br>
              <a:rPr lang="ru-RU" dirty="0"/>
            </a:br>
            <a:r>
              <a:rPr lang="ru-RU" i="1" dirty="0"/>
              <a:t>(радуга) </a:t>
            </a:r>
            <a:endParaRPr lang="ru-RU" sz="3600" dirty="0"/>
          </a:p>
          <a:p>
            <a:r>
              <a:rPr lang="ru-RU" sz="1200" dirty="0"/>
              <a:t/>
            </a:r>
            <a:br>
              <a:rPr lang="ru-RU" sz="12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4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64807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Чего не бывает летом?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980728"/>
            <a:ext cx="8280920" cy="56166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50" b="59000" l="2297" r="49117">
                        <a14:foregroundMark x1="34982" y1="31125" x2="43286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3" t="30091" r="51155" b="41181"/>
          <a:stretch/>
        </p:blipFill>
        <p:spPr bwMode="auto">
          <a:xfrm>
            <a:off x="28992" y="1484784"/>
            <a:ext cx="3096344" cy="2402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0500" b="87750" l="3180" r="48410">
                        <a14:foregroundMark x1="31095" y1="70750" x2="34806" y2="71500"/>
                        <a14:foregroundMark x1="19435" y1="67375" x2="24558" y2="65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9" t="60000" r="51155" b="12091"/>
          <a:stretch/>
        </p:blipFill>
        <p:spPr bwMode="auto">
          <a:xfrm>
            <a:off x="4788024" y="1484784"/>
            <a:ext cx="2736304" cy="21266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50" b="58500" l="50883" r="959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16" t="30454" r="4368" b="41000"/>
          <a:stretch/>
        </p:blipFill>
        <p:spPr bwMode="auto">
          <a:xfrm>
            <a:off x="5220072" y="4221088"/>
            <a:ext cx="2479675" cy="2174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img.labirint.ru/rcimg/be9576b5b0805d9aee47c7bd3539273e/1920x1080/comments_pic/1630/10_9def49e0f5553cf1ac4fe311088448c3_1469813847.jpg?1469813904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125" b="88250" l="50000" r="96290">
                        <a14:foregroundMark x1="54240" y1="74750" x2="55300" y2="78750"/>
                        <a14:foregroundMark x1="77385" y1="73625" x2="93463" y2="75750"/>
                        <a14:foregroundMark x1="91166" y1="75625" x2="74028" y2="87000"/>
                        <a14:foregroundMark x1="54947" y1="82750" x2="76855" y2="88250"/>
                        <a14:foregroundMark x1="54240" y1="84250" x2="64311" y2="78250"/>
                        <a14:foregroundMark x1="75618" y1="75750" x2="79329" y2="73375"/>
                        <a14:foregroundMark x1="74558" y1="82750" x2="82155" y2="74625"/>
                        <a14:foregroundMark x1="92403" y1="84375" x2="92403" y2="8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259" t="59545" r="5396" b="12272"/>
          <a:stretch/>
        </p:blipFill>
        <p:spPr bwMode="auto">
          <a:xfrm>
            <a:off x="735831" y="4249028"/>
            <a:ext cx="2389505" cy="2146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7700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600" dirty="0"/>
              <a:t>Чего не бывает летом?</a:t>
            </a:r>
          </a:p>
        </p:txBody>
      </p:sp>
      <p:pic>
        <p:nvPicPr>
          <p:cNvPr id="3" name="Рисунок 2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1000" b="87000" l="50177" r="955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2" t="60455" r="3982" b="11909"/>
          <a:stretch/>
        </p:blipFill>
        <p:spPr bwMode="auto">
          <a:xfrm>
            <a:off x="755576" y="1052736"/>
            <a:ext cx="2479675" cy="2105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50" b="59000" l="2297" r="49117">
                        <a14:foregroundMark x1="34982" y1="31125" x2="43286" y2="35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3" t="30091" r="51155" b="41181"/>
          <a:stretch/>
        </p:blipFill>
        <p:spPr bwMode="auto">
          <a:xfrm>
            <a:off x="5199769" y="1052736"/>
            <a:ext cx="3096344" cy="2402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mg.labirint.ru/rcimg/1e12c57fb58ae054f76d47fc6f2e4484/1920x1080/comments_pic/1630/11_f454831adbb9e1b79eb05b53871b2b85_1469813855.jpg?1469813904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250" b="58500" l="50883" r="959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616" t="30454" r="4368" b="41000"/>
          <a:stretch/>
        </p:blipFill>
        <p:spPr bwMode="auto">
          <a:xfrm>
            <a:off x="1187624" y="3996290"/>
            <a:ext cx="2479675" cy="21748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img.labirint.ru/rcimg/be9576b5b0805d9aee47c7bd3539273e/1920x1080/comments_pic/1630/10_9def49e0f5553cf1ac4fe311088448c3_1469813847.jpg?1469813904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250" b="58375" l="1413" r="47350">
                        <a14:foregroundMark x1="20848" y1="42375" x2="2473" y2="52000"/>
                        <a14:foregroundMark x1="13781" y1="49250" x2="33039" y2="57250"/>
                        <a14:foregroundMark x1="44170" y1="48125" x2="43463" y2="55875"/>
                        <a14:foregroundMark x1="23145" y1="42750" x2="14664" y2="50500"/>
                        <a14:foregroundMark x1="18551" y1="47750" x2="26502" y2="48750"/>
                        <a14:foregroundMark x1="27032" y1="48750" x2="28622" y2="51750"/>
                        <a14:foregroundMark x1="28269" y1="54000" x2="22615" y2="50375"/>
                        <a14:foregroundMark x1="15548" y1="48125" x2="2120" y2="58250"/>
                        <a14:foregroundMark x1="11661" y1="45000" x2="12721" y2="46625"/>
                        <a14:foregroundMark x1="12721" y1="46750" x2="4417" y2="53875"/>
                        <a14:foregroundMark x1="2650" y1="51750" x2="1413" y2="58375"/>
                        <a14:foregroundMark x1="1413" y1="58250" x2="46820" y2="58250"/>
                        <a14:foregroundMark x1="27032" y1="58125" x2="10071" y2="52375"/>
                        <a14:foregroundMark x1="12898" y1="51250" x2="23852" y2="55125"/>
                        <a14:foregroundMark x1="22261" y1="56750" x2="4064" y2="56125"/>
                        <a14:foregroundMark x1="28269" y1="50125" x2="30565" y2="51500"/>
                        <a14:foregroundMark x1="42226" y1="46125" x2="46996" y2="48375"/>
                        <a14:foregroundMark x1="46290" y1="49000" x2="46113" y2="56625"/>
                        <a14:foregroundMark x1="45583" y1="57875" x2="34806" y2="56625"/>
                        <a14:foregroundMark x1="37986" y1="57125" x2="38869" y2="49250"/>
                        <a14:foregroundMark x1="43463" y1="51750" x2="40636" y2="47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9" t="30546" r="53469" b="41090"/>
          <a:stretch/>
        </p:blipFill>
        <p:spPr bwMode="auto">
          <a:xfrm>
            <a:off x="4947741" y="3748004"/>
            <a:ext cx="3600400" cy="26714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72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Чего не бывает летом?</a:t>
            </a:r>
          </a:p>
        </p:txBody>
      </p:sp>
      <p:pic>
        <p:nvPicPr>
          <p:cNvPr id="3" name="Picture 2" descr="https://ds05.infourok.ru/uploads/ex/0bdd/000b2f6c-8bdc277e/hello_html_7168d38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t="7556" r="3218" b="6699"/>
          <a:stretch/>
        </p:blipFill>
        <p:spPr bwMode="auto">
          <a:xfrm>
            <a:off x="853438" y="1117496"/>
            <a:ext cx="7998233" cy="558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30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236</Words>
  <Application>Microsoft Office PowerPoint</Application>
  <PresentationFormat>Экран (4:3)</PresentationFormat>
  <Paragraphs>117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АНО ДО «Планета Детства»  Детский сад №149 «Елочка»</vt:lpstr>
      <vt:lpstr>Лексическая тема: Лето</vt:lpstr>
      <vt:lpstr>Вспомни название каждого времени года.</vt:lpstr>
      <vt:lpstr>Презентация PowerPoint</vt:lpstr>
      <vt:lpstr>Отгадай загадки</vt:lpstr>
      <vt:lpstr>Отгадай загадки</vt:lpstr>
      <vt:lpstr>Чего не бывает летом?</vt:lpstr>
      <vt:lpstr>Чего не бывает летом?</vt:lpstr>
      <vt:lpstr>Чего не бывает летом?</vt:lpstr>
      <vt:lpstr>Продолжи предложение, отвечая на вопрос «Чем?» Петя взял удочку. Он будет ловить рыбу(чем?)..удочкой.</vt:lpstr>
      <vt:lpstr>Продолжи предложение, отвечая на вопрос «Чем?» Дима взял лопату.  Он будет копать морковку (чем?)… лопатой.</vt:lpstr>
      <vt:lpstr>Продолжи предложение, отвечая на вопрос «Чем?» Льет дождь. Цветы политы (чем?) дождем.</vt:lpstr>
      <vt:lpstr>Продолжи предложение, отвечая на вопрос «Чем?» После дождя появилась радуга. Дети любуются (чем?) радугой.</vt:lpstr>
      <vt:lpstr>Динамическая пауза</vt:lpstr>
      <vt:lpstr>Пересказ рассказа  «Лето» по мнемотаблице.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</cp:revision>
  <dcterms:created xsi:type="dcterms:W3CDTF">2020-05-26T06:14:22Z</dcterms:created>
  <dcterms:modified xsi:type="dcterms:W3CDTF">2022-06-07T14:58:52Z</dcterms:modified>
</cp:coreProperties>
</file>