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9" r:id="rId5"/>
    <p:sldId id="261" r:id="rId6"/>
    <p:sldId id="280" r:id="rId7"/>
    <p:sldId id="262" r:id="rId8"/>
    <p:sldId id="263" r:id="rId9"/>
    <p:sldId id="260" r:id="rId10"/>
    <p:sldId id="281" r:id="rId11"/>
    <p:sldId id="282" r:id="rId12"/>
    <p:sldId id="283" r:id="rId13"/>
    <p:sldId id="265" r:id="rId14"/>
    <p:sldId id="284" r:id="rId15"/>
    <p:sldId id="285" r:id="rId16"/>
    <p:sldId id="286" r:id="rId17"/>
    <p:sldId id="275" r:id="rId18"/>
    <p:sldId id="267" r:id="rId19"/>
    <p:sldId id="297" r:id="rId20"/>
    <p:sldId id="268" r:id="rId21"/>
    <p:sldId id="269" r:id="rId22"/>
    <p:sldId id="271" r:id="rId23"/>
    <p:sldId id="290" r:id="rId24"/>
    <p:sldId id="270" r:id="rId25"/>
    <p:sldId id="295" r:id="rId26"/>
    <p:sldId id="294" r:id="rId27"/>
    <p:sldId id="273" r:id="rId28"/>
    <p:sldId id="292" r:id="rId29"/>
    <p:sldId id="293" r:id="rId30"/>
    <p:sldId id="291" r:id="rId31"/>
    <p:sldId id="296" r:id="rId32"/>
    <p:sldId id="272" r:id="rId33"/>
    <p:sldId id="27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DA1"/>
    <a:srgbClr val="FF9900"/>
    <a:srgbClr val="DFEB99"/>
    <a:srgbClr val="CCFFCC"/>
    <a:srgbClr val="006600"/>
    <a:srgbClr val="008000"/>
    <a:srgbClr val="DAE88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CF43-CE54-4919-BEA3-69E653EAD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A0D6F-EE86-4742-AA5A-0B5F6765F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EC2E-C05E-40DB-B8A1-8C36AAA74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3B5C7-2874-4EF3-9274-31C473F97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F616-7ED6-4815-B595-731DF4869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E3F9E-DADF-4BB7-A64A-31B25F686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BD75-0455-4172-A4F9-FBFC19AD7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9954-4026-4EDC-91E5-4B6116AC2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59D6-A19D-465D-8AC6-5D935883A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C950-3342-4A05-ABB6-B4AEAD6A2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252D-A317-4709-A7D1-A623D3732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519DB1-37D3-4C94-AD25-61EB86E65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74;&#1085;&#1091;&#1090;&#1088;&#1077;&#1085;&#1085;&#1077;&#1077;%20&#1089;&#1090;&#1088;&#1086;&#1077;&#1085;&#1080;&#1077;%20&#1083;&#1080;&#1089;&#1090;&#1072;.sw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&#1057;&#1090;&#1088;&#1086;&#1077;&#1085;&#1080;&#1077;%20&#1082;&#1086;&#1078;&#1080;&#1094;&#1099;%20&#1083;&#1080;&#1089;&#1090;&#1072;%20&#1085;&#1072;%20&#1087;&#1086;&#1087;&#1077;&#1088;&#1077;&#1095;&#1085;&#1086;&#1084;%20&#1089;&#1088;&#1077;&#1079;&#1077;.sw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&#1052;&#1080;&#1082;&#1088;&#1086;&#1089;&#1082;&#1086;&#1087;&#1080;&#1095;&#1077;&#1089;&#1082;&#1086;&#1077;%20&#1089;&#1090;&#1088;&#1086;&#1077;&#1085;&#1080;&#1077;%20&#1083;&#1080;&#1089;&#1090;&#1072;.sw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&#1042;&#1080;&#1076;&#1086;&#1080;&#1079;&#1084;&#1077;&#1085;&#1077;&#1085;&#1080;&#1103;%20&#1083;&#1080;&#1089;&#1090;&#1100;&#1077;&#1074;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alexandrfridman.ru/treebushworkorder/Page-14.html" TargetMode="External"/><Relationship Id="rId13" Type="http://schemas.openxmlformats.org/officeDocument/2006/relationships/hyperlink" Target="http://www.svechaforum.ru/lofiversion/index.php?t75-150.html" TargetMode="External"/><Relationship Id="rId3" Type="http://schemas.openxmlformats.org/officeDocument/2006/relationships/hyperlink" Target="http://as-flowers.narod.ru/index27.html" TargetMode="External"/><Relationship Id="rId7" Type="http://schemas.openxmlformats.org/officeDocument/2006/relationships/hyperlink" Target="http://dic.academic.ru/dic.nsf/dic_biology/2950/%D0%9B%D0%98%D0%A1%D0%A2" TargetMode="External"/><Relationship Id="rId12" Type="http://schemas.openxmlformats.org/officeDocument/2006/relationships/hyperlink" Target="http://forum.plantarium.ru/viewtopic.php?id=16981&amp;p=2" TargetMode="External"/><Relationship Id="rId2" Type="http://schemas.openxmlformats.org/officeDocument/2006/relationships/hyperlink" Target="http://o9qx9.clg.hotnotic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ki.yandex.ru/users/olena2552/view/297884/" TargetMode="External"/><Relationship Id="rId11" Type="http://schemas.openxmlformats.org/officeDocument/2006/relationships/hyperlink" Target="http://fotki.yandex.ru/users/housecatru/view/437605/" TargetMode="External"/><Relationship Id="rId5" Type="http://schemas.openxmlformats.org/officeDocument/2006/relationships/hyperlink" Target="http://microstocker.com.ua/glavnaya/pic368/?pf=259" TargetMode="External"/><Relationship Id="rId10" Type="http://schemas.openxmlformats.org/officeDocument/2006/relationships/hyperlink" Target="http://www.biologes.ru/metodicheskaya-kopilka/laboratornye-raboty/laboratornaya-rabota-vneshnee-stroenie-lista" TargetMode="External"/><Relationship Id="rId4" Type="http://schemas.openxmlformats.org/officeDocument/2006/relationships/hyperlink" Target="http://pabest55.ucoz.ru/board/" TargetMode="External"/><Relationship Id="rId9" Type="http://schemas.openxmlformats.org/officeDocument/2006/relationships/hyperlink" Target="http://alexandrfridman.ru/treebushworkorder/Page-13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46;&#1080;&#1083;&#1082;&#1086;&#1074;&#1072;&#1085;&#1080;&#1077;%20&#1083;&#1080;&#1089;&#1090;&#1100;&#1077;&#1074;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1087;&#1088;&#1086;&#1089;&#1090;&#1099;&#1077;%20&#1080;%20&#1089;&#1083;&#1086;&#1078;&#1085;&#1099;&#1077;%20&#1083;&#1080;&#1089;&#1090;&#1100;&#1103;.wm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/>
          <p:cNvSpPr>
            <a:spLocks noChangeArrowheads="1"/>
          </p:cNvSpPr>
          <p:nvPr/>
        </p:nvSpPr>
        <p:spPr bwMode="auto">
          <a:xfrm>
            <a:off x="2786063" y="4500563"/>
            <a:ext cx="3821112" cy="127635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solidFill>
                  <a:srgbClr val="006600"/>
                </a:solidFill>
              </a:rPr>
              <a:t>Овчинникова Светлана Анатольевна</a:t>
            </a:r>
          </a:p>
          <a:p>
            <a:pPr algn="ctr"/>
            <a:r>
              <a:rPr lang="ru-RU" sz="1600">
                <a:solidFill>
                  <a:srgbClr val="006600"/>
                </a:solidFill>
              </a:rPr>
              <a:t>МБОУ СОШ № 29</a:t>
            </a:r>
          </a:p>
        </p:txBody>
      </p:sp>
      <p:sp>
        <p:nvSpPr>
          <p:cNvPr id="2051" name="AutoShape 5"/>
          <p:cNvSpPr>
            <a:spLocks noChangeArrowheads="1"/>
          </p:cNvSpPr>
          <p:nvPr/>
        </p:nvSpPr>
        <p:spPr bwMode="auto">
          <a:xfrm>
            <a:off x="323850" y="1989138"/>
            <a:ext cx="8496300" cy="2376487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008000"/>
                </a:solidFill>
              </a:rPr>
              <a:t>Лист</a:t>
            </a:r>
            <a:br>
              <a:rPr lang="ru-RU" sz="4400">
                <a:solidFill>
                  <a:srgbClr val="008000"/>
                </a:solidFill>
              </a:rPr>
            </a:br>
            <a:r>
              <a:rPr lang="ru-RU" sz="4400">
                <a:solidFill>
                  <a:srgbClr val="008000"/>
                </a:solidFill>
              </a:rPr>
              <a:t> Внешнее и </a:t>
            </a:r>
          </a:p>
          <a:p>
            <a:pPr algn="ctr"/>
            <a:r>
              <a:rPr lang="ru-RU" sz="4400">
                <a:solidFill>
                  <a:srgbClr val="008000"/>
                </a:solidFill>
              </a:rPr>
              <a:t>внутреннее строение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95288" y="333375"/>
            <a:ext cx="7489825" cy="8636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Форма листовой пластинки</a:t>
            </a:r>
          </a:p>
        </p:txBody>
      </p:sp>
      <p:sp>
        <p:nvSpPr>
          <p:cNvPr id="11267" name="AutoShape 3"/>
          <p:cNvSpPr>
            <a:spLocks noChangeArrowheads="1"/>
          </p:cNvSpPr>
          <p:nvPr>
            <p:ph type="body" idx="1"/>
          </p:nvPr>
        </p:nvSpPr>
        <p:spPr>
          <a:xfrm>
            <a:off x="323850" y="2332038"/>
            <a:ext cx="8229600" cy="452596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Лопастные листья</a:t>
            </a:r>
            <a:r>
              <a:rPr lang="ru-RU" smtClean="0">
                <a:solidFill>
                  <a:srgbClr val="006600"/>
                </a:solidFill>
              </a:rPr>
              <a:t/>
            </a:r>
            <a:br>
              <a:rPr lang="ru-RU" smtClean="0">
                <a:solidFill>
                  <a:srgbClr val="006600"/>
                </a:solidFill>
              </a:rPr>
            </a:br>
            <a:r>
              <a:rPr lang="ru-RU" smtClean="0"/>
              <a:t>имеют вырезы не более 1/4 ширины листа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			Клён   </a:t>
            </a:r>
          </a:p>
        </p:txBody>
      </p:sp>
      <p:sp>
        <p:nvSpPr>
          <p:cNvPr id="11268" name="AutoShape 5"/>
          <p:cNvSpPr>
            <a:spLocks noChangeArrowheads="1"/>
          </p:cNvSpPr>
          <p:nvPr>
            <p:ph type="title"/>
          </p:nvPr>
        </p:nvSpPr>
        <p:spPr>
          <a:xfrm>
            <a:off x="4524375" y="1196975"/>
            <a:ext cx="4619625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6600"/>
                </a:solidFill>
              </a:rPr>
              <a:t>Простые листья</a:t>
            </a:r>
          </a:p>
        </p:txBody>
      </p:sp>
      <p:pic>
        <p:nvPicPr>
          <p:cNvPr id="11269" name="Picture 6" descr="Рисунок12"/>
          <p:cNvPicPr>
            <a:picLocks noChangeAspect="1" noChangeArrowheads="1"/>
          </p:cNvPicPr>
          <p:nvPr/>
        </p:nvPicPr>
        <p:blipFill>
          <a:blip r:embed="rId2"/>
          <a:srcRect t="5222" b="6392"/>
          <a:stretch>
            <a:fillRect/>
          </a:stretch>
        </p:blipFill>
        <p:spPr bwMode="auto">
          <a:xfrm>
            <a:off x="3708400" y="2997200"/>
            <a:ext cx="44497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23850" y="260350"/>
            <a:ext cx="7489825" cy="8636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Форма листовой пластинки</a:t>
            </a:r>
          </a:p>
        </p:txBody>
      </p:sp>
      <p:sp>
        <p:nvSpPr>
          <p:cNvPr id="12291" name="AutoShape 3"/>
          <p:cNvSpPr>
            <a:spLocks noChangeArrowheads="1"/>
          </p:cNvSpPr>
          <p:nvPr>
            <p:ph type="body" idx="1"/>
          </p:nvPr>
        </p:nvSpPr>
        <p:spPr>
          <a:xfrm>
            <a:off x="468313" y="2276475"/>
            <a:ext cx="8229600" cy="4581525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Раздельные листья</a:t>
            </a:r>
            <a:r>
              <a:rPr lang="ru-RU" smtClean="0">
                <a:solidFill>
                  <a:srgbClr val="006600"/>
                </a:solidFill>
              </a:rPr>
              <a:t/>
            </a:r>
            <a:br>
              <a:rPr lang="ru-RU" smtClean="0">
                <a:solidFill>
                  <a:srgbClr val="006600"/>
                </a:solidFill>
              </a:rPr>
            </a:br>
            <a:r>
              <a:rPr lang="ru-RU" smtClean="0"/>
              <a:t>имеют вырезы более</a:t>
            </a:r>
          </a:p>
          <a:p>
            <a:pPr eaLnBrk="1" hangingPunct="1">
              <a:buFontTx/>
              <a:buNone/>
            </a:pPr>
            <a:r>
              <a:rPr lang="ru-RU" smtClean="0"/>
              <a:t> 1/4 ширины листа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               Одуванчик  </a:t>
            </a:r>
          </a:p>
        </p:txBody>
      </p:sp>
      <p:sp>
        <p:nvSpPr>
          <p:cNvPr id="12292" name="AutoShape 4"/>
          <p:cNvSpPr>
            <a:spLocks noChangeArrowheads="1"/>
          </p:cNvSpPr>
          <p:nvPr>
            <p:ph type="title"/>
          </p:nvPr>
        </p:nvSpPr>
        <p:spPr>
          <a:xfrm>
            <a:off x="4524375" y="1268413"/>
            <a:ext cx="4619625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6600"/>
                </a:solidFill>
              </a:rPr>
              <a:t>Простые листья</a:t>
            </a:r>
          </a:p>
        </p:txBody>
      </p:sp>
      <p:pic>
        <p:nvPicPr>
          <p:cNvPr id="12293" name="Picture 6" descr="87502_ea775e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468563"/>
            <a:ext cx="258127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395288" y="260350"/>
            <a:ext cx="7489825" cy="8636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Форма листовой пластинки</a:t>
            </a:r>
          </a:p>
        </p:txBody>
      </p:sp>
      <p:sp>
        <p:nvSpPr>
          <p:cNvPr id="13315" name="AutoShape 3"/>
          <p:cNvSpPr>
            <a:spLocks noChangeArrowheads="1"/>
          </p:cNvSpPr>
          <p:nvPr>
            <p:ph type="body" idx="1"/>
          </p:nvPr>
        </p:nvSpPr>
        <p:spPr>
          <a:xfrm>
            <a:off x="468313" y="2276475"/>
            <a:ext cx="8229600" cy="4581525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Рассечённые листья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имеют надрезы, доходящие до средней жилки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			Ромашка  </a:t>
            </a:r>
          </a:p>
        </p:txBody>
      </p:sp>
      <p:sp>
        <p:nvSpPr>
          <p:cNvPr id="13316" name="AutoShape 4"/>
          <p:cNvSpPr>
            <a:spLocks noChangeArrowheads="1"/>
          </p:cNvSpPr>
          <p:nvPr>
            <p:ph type="title"/>
          </p:nvPr>
        </p:nvSpPr>
        <p:spPr>
          <a:xfrm>
            <a:off x="4524375" y="1125538"/>
            <a:ext cx="4619625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6600"/>
                </a:solidFill>
              </a:rPr>
              <a:t>Простые листья</a:t>
            </a:r>
          </a:p>
        </p:txBody>
      </p:sp>
      <p:pic>
        <p:nvPicPr>
          <p:cNvPr id="13317" name="Picture 7" descr="Рисунок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89363"/>
            <a:ext cx="3665537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>
            <p:ph type="title"/>
          </p:nvPr>
        </p:nvSpPr>
        <p:spPr>
          <a:xfrm>
            <a:off x="4392613" y="1196975"/>
            <a:ext cx="4751387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6600"/>
                </a:solidFill>
              </a:rPr>
              <a:t>Сложные листья</a:t>
            </a:r>
          </a:p>
        </p:txBody>
      </p:sp>
      <p:sp>
        <p:nvSpPr>
          <p:cNvPr id="14339" name="AutoShape 5"/>
          <p:cNvSpPr>
            <a:spLocks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Тройчатосложные листья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имеют три листовых пластинки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			Земляника </a:t>
            </a: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323850" y="333375"/>
            <a:ext cx="7489825" cy="8636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Форма листовой пластинки</a:t>
            </a: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38" y="3708400"/>
            <a:ext cx="419576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>
            <p:ph type="title"/>
          </p:nvPr>
        </p:nvSpPr>
        <p:spPr>
          <a:xfrm>
            <a:off x="4392613" y="1196975"/>
            <a:ext cx="4751387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6600"/>
                </a:solidFill>
              </a:rPr>
              <a:t>Сложные листья</a:t>
            </a:r>
          </a:p>
        </p:txBody>
      </p:sp>
      <p:sp>
        <p:nvSpPr>
          <p:cNvPr id="15363" name="AutoShape 3"/>
          <p:cNvSpPr>
            <a:spLocks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Пальчатосложные листья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состоят из нескольких листовых пластинок, выходящих из одной точки 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		Конский каштан 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23850" y="333375"/>
            <a:ext cx="7489825" cy="8636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Форма листовой пластинки</a:t>
            </a:r>
          </a:p>
        </p:txBody>
      </p:sp>
      <p:pic>
        <p:nvPicPr>
          <p:cNvPr id="15365" name="Picture 8" descr="Рисунок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854450"/>
            <a:ext cx="309562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>
            <p:ph type="title"/>
          </p:nvPr>
        </p:nvSpPr>
        <p:spPr>
          <a:xfrm>
            <a:off x="4392613" y="1196975"/>
            <a:ext cx="4751387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6600"/>
                </a:solidFill>
              </a:rPr>
              <a:t>Сложные листья</a:t>
            </a:r>
          </a:p>
        </p:txBody>
      </p:sp>
      <p:sp>
        <p:nvSpPr>
          <p:cNvPr id="16387" name="AutoShape 3"/>
          <p:cNvSpPr>
            <a:spLocks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Непарноперистосложные листья</a:t>
            </a:r>
          </a:p>
          <a:p>
            <a:pPr eaLnBrk="1" hangingPunct="1">
              <a:buFontTx/>
              <a:buNone/>
            </a:pPr>
            <a:r>
              <a:rPr lang="ru-RU" smtClean="0"/>
              <a:t>имеют листочки, прикрепляющиеся по всей длине черешка в два ряда и заканчиваются одним листочком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				Шиповник   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23850" y="333375"/>
            <a:ext cx="7489825" cy="8636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Форма листовой пластинки</a:t>
            </a:r>
          </a:p>
        </p:txBody>
      </p:sp>
      <p:pic>
        <p:nvPicPr>
          <p:cNvPr id="16389" name="Picture 6" descr="Рисунок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8663" y="4633913"/>
            <a:ext cx="3335337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>
            <p:ph type="title"/>
          </p:nvPr>
        </p:nvSpPr>
        <p:spPr>
          <a:xfrm>
            <a:off x="4392613" y="1196975"/>
            <a:ext cx="4751387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6600"/>
                </a:solidFill>
              </a:rPr>
              <a:t>Сложные листья</a:t>
            </a:r>
          </a:p>
        </p:txBody>
      </p:sp>
      <p:sp>
        <p:nvSpPr>
          <p:cNvPr id="17411" name="AutoShape 3"/>
          <p:cNvSpPr>
            <a:spLocks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Парноперистосложные листья</a:t>
            </a:r>
          </a:p>
          <a:p>
            <a:pPr eaLnBrk="1" hangingPunct="1">
              <a:buFontTx/>
              <a:buNone/>
            </a:pPr>
            <a:r>
              <a:rPr lang="ru-RU" b="1" smtClean="0"/>
              <a:t>	</a:t>
            </a:r>
            <a:r>
              <a:rPr lang="ru-RU" smtClean="0"/>
              <a:t>имеют листочки, прикрепляющиеся по всей длине черешка в два ряда  и оканчиваются парой листочков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			Жёлтая акация 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23850" y="333375"/>
            <a:ext cx="7489825" cy="8636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Форма листовой пластинки</a:t>
            </a:r>
          </a:p>
        </p:txBody>
      </p:sp>
      <p:pic>
        <p:nvPicPr>
          <p:cNvPr id="17413" name="Picture 8" descr="ак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652963"/>
            <a:ext cx="22844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/>
          <p:cNvSpPr>
            <a:spLocks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6600"/>
                </a:solidFill>
              </a:rPr>
              <a:t>Лабораторная работа</a:t>
            </a:r>
            <a:br>
              <a:rPr lang="ru-RU" sz="4000" smtClean="0">
                <a:solidFill>
                  <a:srgbClr val="006600"/>
                </a:solidFill>
              </a:rPr>
            </a:br>
            <a:r>
              <a:rPr lang="ru-RU" sz="4000" smtClean="0">
                <a:solidFill>
                  <a:srgbClr val="006600"/>
                </a:solidFill>
              </a:rPr>
              <a:t>«Внешнее строение листа»</a:t>
            </a:r>
          </a:p>
        </p:txBody>
      </p:sp>
      <p:sp>
        <p:nvSpPr>
          <p:cNvPr id="18435" name="AutoShape 6"/>
          <p:cNvSpPr>
            <a:spLocks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smtClean="0"/>
              <a:t>Рассмотрите выданные вам листья.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/>
              <a:t>Найдите среди них простые и сложные.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/>
              <a:t>Определите форму листовой пластинки, способ прикрепления к стеблю, тип жилкования.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/>
              <a:t>Заполните таблицу</a:t>
            </a:r>
          </a:p>
        </p:txBody>
      </p:sp>
      <p:graphicFrame>
        <p:nvGraphicFramePr>
          <p:cNvPr id="41036" name="Group 76"/>
          <p:cNvGraphicFramePr>
            <a:graphicFrameLocks noGrp="1"/>
          </p:cNvGraphicFramePr>
          <p:nvPr/>
        </p:nvGraphicFramePr>
        <p:xfrm>
          <a:off x="250825" y="4868863"/>
          <a:ext cx="8785225" cy="1853184"/>
        </p:xfrm>
        <a:graphic>
          <a:graphicData uri="http://schemas.openxmlformats.org/drawingml/2006/table">
            <a:tbl>
              <a:tblPr/>
              <a:tblGrid>
                <a:gridCol w="1728788"/>
                <a:gridCol w="1728787"/>
                <a:gridCol w="1727200"/>
                <a:gridCol w="1944688"/>
                <a:gridCol w="1655762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Название растения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Строение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Форма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листовой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пластин.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Способ прикрепле-ния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Тип жилкова-ния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539750" y="333375"/>
            <a:ext cx="6408738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  <a:hlinkClick r:id="rId2" action="ppaction://hlinkfile"/>
              </a:rPr>
              <a:t>Внутреннее строение</a:t>
            </a:r>
            <a:endParaRPr lang="ru-RU" sz="4400">
              <a:solidFill>
                <a:srgbClr val="006600"/>
              </a:solidFill>
            </a:endParaRPr>
          </a:p>
        </p:txBody>
      </p:sp>
      <p:sp>
        <p:nvSpPr>
          <p:cNvPr id="19459" name="Rectangle 6"/>
          <p:cNvSpPr>
            <a:spLocks noChangeArrowheads="1"/>
          </p:cNvSpPr>
          <p:nvPr>
            <p:ph type="body" idx="1"/>
          </p:nvPr>
        </p:nvSpPr>
        <p:spPr>
          <a:xfrm>
            <a:off x="250825" y="1600200"/>
            <a:ext cx="8642350" cy="499745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8" descr="GBI_1B23_01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44675"/>
            <a:ext cx="5548313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6732588" y="249237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Верхняя кожица</a:t>
            </a: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6588125" y="335756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Столбчатая ткань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6588125" y="49418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Губчатая ткань</a:t>
            </a:r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6588125" y="55895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Нижняя кожица</a:t>
            </a:r>
          </a:p>
        </p:txBody>
      </p:sp>
      <p:sp>
        <p:nvSpPr>
          <p:cNvPr id="19465" name="Text Box 14"/>
          <p:cNvSpPr txBox="1">
            <a:spLocks noChangeArrowheads="1"/>
          </p:cNvSpPr>
          <p:nvPr/>
        </p:nvSpPr>
        <p:spPr bwMode="auto">
          <a:xfrm>
            <a:off x="4356100" y="609282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Устьице</a:t>
            </a:r>
          </a:p>
        </p:txBody>
      </p:sp>
      <p:sp>
        <p:nvSpPr>
          <p:cNvPr id="19466" name="Text Box 15"/>
          <p:cNvSpPr txBox="1">
            <a:spLocks noChangeArrowheads="1"/>
          </p:cNvSpPr>
          <p:nvPr/>
        </p:nvSpPr>
        <p:spPr bwMode="auto">
          <a:xfrm>
            <a:off x="2124075" y="60213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Межклетники</a:t>
            </a:r>
          </a:p>
        </p:txBody>
      </p:sp>
      <p:sp>
        <p:nvSpPr>
          <p:cNvPr id="19467" name="Line 16"/>
          <p:cNvSpPr>
            <a:spLocks noChangeShapeType="1"/>
          </p:cNvSpPr>
          <p:nvPr/>
        </p:nvSpPr>
        <p:spPr bwMode="auto">
          <a:xfrm flipH="1">
            <a:off x="5795963" y="270827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17"/>
          <p:cNvSpPr>
            <a:spLocks noChangeShapeType="1"/>
          </p:cNvSpPr>
          <p:nvPr/>
        </p:nvSpPr>
        <p:spPr bwMode="auto">
          <a:xfrm flipH="1">
            <a:off x="5724525" y="3500438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18"/>
          <p:cNvSpPr>
            <a:spLocks noChangeShapeType="1"/>
          </p:cNvSpPr>
          <p:nvPr/>
        </p:nvSpPr>
        <p:spPr bwMode="auto">
          <a:xfrm flipH="1">
            <a:off x="5435600" y="5084763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19"/>
          <p:cNvSpPr>
            <a:spLocks noChangeShapeType="1"/>
          </p:cNvSpPr>
          <p:nvPr/>
        </p:nvSpPr>
        <p:spPr bwMode="auto">
          <a:xfrm flipH="1">
            <a:off x="5867400" y="580548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20"/>
          <p:cNvSpPr>
            <a:spLocks noChangeShapeType="1"/>
          </p:cNvSpPr>
          <p:nvPr/>
        </p:nvSpPr>
        <p:spPr bwMode="auto">
          <a:xfrm flipV="1">
            <a:off x="4932363" y="587692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21"/>
          <p:cNvSpPr>
            <a:spLocks noChangeShapeType="1"/>
          </p:cNvSpPr>
          <p:nvPr/>
        </p:nvSpPr>
        <p:spPr bwMode="auto">
          <a:xfrm flipV="1">
            <a:off x="3203575" y="5445125"/>
            <a:ext cx="7921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Line 22"/>
          <p:cNvSpPr>
            <a:spLocks noChangeShapeType="1"/>
          </p:cNvSpPr>
          <p:nvPr/>
        </p:nvSpPr>
        <p:spPr bwMode="auto">
          <a:xfrm flipH="1" flipV="1">
            <a:off x="1187450" y="5373688"/>
            <a:ext cx="1655763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39750" y="333375"/>
            <a:ext cx="6408738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Внутреннее строение</a:t>
            </a:r>
          </a:p>
        </p:txBody>
      </p:sp>
      <p:sp>
        <p:nvSpPr>
          <p:cNvPr id="20483" name="AutoShape 3"/>
          <p:cNvSpPr>
            <a:spLocks noChangeArrowheads="1"/>
          </p:cNvSpPr>
          <p:nvPr>
            <p:ph type="body" idx="1"/>
          </p:nvPr>
        </p:nvSpPr>
        <p:spPr>
          <a:xfrm>
            <a:off x="250825" y="1916113"/>
            <a:ext cx="8642350" cy="47371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</a:t>
            </a:r>
            <a:r>
              <a:rPr lang="ru-RU" smtClean="0">
                <a:solidFill>
                  <a:srgbClr val="006600"/>
                </a:solidFill>
              </a:rPr>
              <a:t>Задание:</a:t>
            </a:r>
          </a:p>
          <a:p>
            <a:pPr eaLnBrk="1" hangingPunct="1"/>
            <a:r>
              <a:rPr lang="ru-RU" smtClean="0"/>
              <a:t>Используя текст учебника, заполните таблицу о строении и функциях тканей листа.</a:t>
            </a:r>
          </a:p>
        </p:txBody>
      </p:sp>
      <p:graphicFrame>
        <p:nvGraphicFramePr>
          <p:cNvPr id="69666" name="Group 34"/>
          <p:cNvGraphicFramePr>
            <a:graphicFrameLocks noGrp="1"/>
          </p:cNvGraphicFramePr>
          <p:nvPr/>
        </p:nvGraphicFramePr>
        <p:xfrm>
          <a:off x="1116013" y="4365625"/>
          <a:ext cx="7200900" cy="1800225"/>
        </p:xfrm>
        <a:graphic>
          <a:graphicData uri="http://schemas.openxmlformats.org/drawingml/2006/table">
            <a:tbl>
              <a:tblPr/>
              <a:tblGrid>
                <a:gridCol w="2400300"/>
                <a:gridCol w="2400300"/>
                <a:gridCol w="2400300"/>
              </a:tblGrid>
              <a:tr h="1231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Ткань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Строение клеток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ChangeArrowheads="1"/>
          </p:cNvSpPr>
          <p:nvPr/>
        </p:nvSpPr>
        <p:spPr bwMode="auto">
          <a:xfrm>
            <a:off x="395288" y="333375"/>
            <a:ext cx="5184775" cy="8636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6600"/>
                </a:solidFill>
              </a:rPr>
              <a:t>Лист</a:t>
            </a:r>
          </a:p>
        </p:txBody>
      </p:sp>
      <p:sp>
        <p:nvSpPr>
          <p:cNvPr id="3075" name="AutoShape 5"/>
          <p:cNvSpPr>
            <a:spLocks noChangeArrowheads="1"/>
          </p:cNvSpPr>
          <p:nvPr/>
        </p:nvSpPr>
        <p:spPr bwMode="auto">
          <a:xfrm>
            <a:off x="250825" y="1412875"/>
            <a:ext cx="4752975" cy="5184775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006600"/>
                </a:solidFill>
              </a:rPr>
              <a:t>- боковая часть побега;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rgbClr val="006600"/>
                </a:solidFill>
              </a:rPr>
              <a:t>вегетативный орган, в котором образуются органические вещества.</a:t>
            </a:r>
          </a:p>
        </p:txBody>
      </p:sp>
      <p:pic>
        <p:nvPicPr>
          <p:cNvPr id="3077" name="Picture 6" descr="L16p6p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75" y="1143000"/>
            <a:ext cx="4048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327400" y="3246438"/>
            <a:ext cx="248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Внутреннее строение</a:t>
            </a:r>
          </a:p>
        </p:txBody>
      </p:sp>
      <p:sp>
        <p:nvSpPr>
          <p:cNvPr id="21507" name="AutoShape 6"/>
          <p:cNvSpPr>
            <a:spLocks noChangeArrowheads="1"/>
          </p:cNvSpPr>
          <p:nvPr/>
        </p:nvSpPr>
        <p:spPr bwMode="auto">
          <a:xfrm>
            <a:off x="611188" y="333375"/>
            <a:ext cx="6769100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  <a:hlinkClick r:id="rId2" action="ppaction://hlinkfile"/>
              </a:rPr>
              <a:t>Строение кожицы листа</a:t>
            </a:r>
            <a:endParaRPr lang="ru-RU" sz="4400">
              <a:solidFill>
                <a:srgbClr val="006600"/>
              </a:solidFill>
            </a:endParaRPr>
          </a:p>
        </p:txBody>
      </p:sp>
      <p:sp>
        <p:nvSpPr>
          <p:cNvPr id="21508" name="AutoShape 7"/>
          <p:cNvSpPr>
            <a:spLocks noChangeArrowheads="1"/>
          </p:cNvSpPr>
          <p:nvPr>
            <p:ph type="body" idx="1"/>
          </p:nvPr>
        </p:nvSpPr>
        <p:spPr>
          <a:xfrm>
            <a:off x="395288" y="1916113"/>
            <a:ext cx="8229600" cy="452596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mtClean="0"/>
              <a:t>Клетки плотно прилегают</a:t>
            </a:r>
          </a:p>
          <a:p>
            <a:pPr eaLnBrk="1" hangingPunct="1"/>
            <a:r>
              <a:rPr lang="ru-RU" smtClean="0"/>
              <a:t>Прозрачные и бесцветные</a:t>
            </a:r>
          </a:p>
          <a:p>
            <a:pPr eaLnBrk="1" hangingPunct="1"/>
            <a:r>
              <a:rPr lang="ru-RU" smtClean="0"/>
              <a:t>Содержат устьичный аппарат</a:t>
            </a:r>
          </a:p>
        </p:txBody>
      </p:sp>
      <p:pic>
        <p:nvPicPr>
          <p:cNvPr id="21509" name="Picture 8" descr="10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005263"/>
            <a:ext cx="25923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rrowheads="1"/>
          </p:cNvSpPr>
          <p:nvPr/>
        </p:nvSpPr>
        <p:spPr bwMode="auto">
          <a:xfrm>
            <a:off x="395288" y="260350"/>
            <a:ext cx="5905500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Строение устьица</a:t>
            </a:r>
          </a:p>
        </p:txBody>
      </p:sp>
      <p:sp>
        <p:nvSpPr>
          <p:cNvPr id="22531" name="AutoShape 5"/>
          <p:cNvSpPr>
            <a:spLocks noChangeArrowheads="1"/>
          </p:cNvSpPr>
          <p:nvPr>
            <p:ph type="body" idx="1"/>
          </p:nvPr>
        </p:nvSpPr>
        <p:spPr>
          <a:xfrm>
            <a:off x="323850" y="1628775"/>
            <a:ext cx="8569325" cy="4968875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       устьице закрытое             устьице открытое </a:t>
            </a:r>
          </a:p>
        </p:txBody>
      </p:sp>
      <p:pic>
        <p:nvPicPr>
          <p:cNvPr id="22532" name="Picture 6" descr="pict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76425"/>
            <a:ext cx="6986587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611188" y="404813"/>
            <a:ext cx="6408737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006600"/>
                </a:solidFill>
              </a:rPr>
              <a:t>Подумайте!?</a:t>
            </a:r>
          </a:p>
        </p:txBody>
      </p:sp>
      <p:sp>
        <p:nvSpPr>
          <p:cNvPr id="23555" name="AutoShape 5"/>
          <p:cNvSpPr>
            <a:spLocks noChangeArrowheads="1"/>
          </p:cNvSpPr>
          <p:nvPr>
            <p:ph type="body" idx="1"/>
          </p:nvPr>
        </p:nvSpPr>
        <p:spPr>
          <a:xfrm>
            <a:off x="539750" y="1844675"/>
            <a:ext cx="8229600" cy="4670425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mtClean="0"/>
              <a:t>К какому типу ткани относится эпидермис?</a:t>
            </a:r>
          </a:p>
          <a:p>
            <a:pPr eaLnBrk="1" hangingPunct="1"/>
            <a:r>
              <a:rPr lang="ru-RU" smtClean="0"/>
              <a:t>Почему клетки эпидермиса плотно прилегают?</a:t>
            </a:r>
          </a:p>
          <a:p>
            <a:pPr eaLnBrk="1" hangingPunct="1"/>
            <a:r>
              <a:rPr lang="ru-RU" smtClean="0"/>
              <a:t>Почему они прозрачные и бесцветные?</a:t>
            </a:r>
          </a:p>
          <a:p>
            <a:pPr eaLnBrk="1" hangingPunct="1"/>
            <a:r>
              <a:rPr lang="ru-RU" smtClean="0"/>
              <a:t>Зачем нужен устьичный аппарат?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611188" y="260350"/>
            <a:ext cx="5689600" cy="1296988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Роль кожицы листа</a:t>
            </a:r>
          </a:p>
        </p:txBody>
      </p:sp>
      <p:sp>
        <p:nvSpPr>
          <p:cNvPr id="24579" name="AutoShape 3"/>
          <p:cNvSpPr>
            <a:spLocks noChangeArrowheads="1"/>
          </p:cNvSpPr>
          <p:nvPr>
            <p:ph type="body" idx="1"/>
          </p:nvPr>
        </p:nvSpPr>
        <p:spPr>
          <a:xfrm>
            <a:off x="395288" y="1773238"/>
            <a:ext cx="8229600" cy="48133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mtClean="0"/>
              <a:t>Защита листа от внешних воздействий</a:t>
            </a:r>
          </a:p>
          <a:p>
            <a:pPr eaLnBrk="1" hangingPunct="1"/>
            <a:r>
              <a:rPr lang="ru-RU" smtClean="0"/>
              <a:t>Газообмен: поглощение или выделение кислорода и углекислого газа</a:t>
            </a:r>
          </a:p>
          <a:p>
            <a:pPr eaLnBrk="1" hangingPunct="1"/>
            <a:r>
              <a:rPr lang="ru-RU" smtClean="0"/>
              <a:t>Испарение воды</a:t>
            </a:r>
          </a:p>
          <a:p>
            <a:pPr eaLnBrk="1" hangingPunct="1"/>
            <a:r>
              <a:rPr lang="ru-RU" smtClean="0"/>
              <a:t>Пропускание солнечного света к мякоти листа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611188" y="333375"/>
            <a:ext cx="6553200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  <a:hlinkClick r:id="rId2" action="ppaction://hlinkfile"/>
              </a:rPr>
              <a:t>Строение мякоти листа</a:t>
            </a:r>
            <a:endParaRPr lang="ru-RU" sz="4400">
              <a:solidFill>
                <a:srgbClr val="006600"/>
              </a:solidFill>
            </a:endParaRPr>
          </a:p>
        </p:txBody>
      </p:sp>
      <p:sp>
        <p:nvSpPr>
          <p:cNvPr id="25603" name="AutoShape 5"/>
          <p:cNvSpPr>
            <a:spLocks noChangeArrowheads="1"/>
          </p:cNvSpPr>
          <p:nvPr>
            <p:ph type="body" idx="1"/>
          </p:nvPr>
        </p:nvSpPr>
        <p:spPr>
          <a:xfrm>
            <a:off x="395288" y="1916113"/>
            <a:ext cx="4032250" cy="452596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6600"/>
                </a:solidFill>
              </a:rPr>
              <a:t>Столбчатая ткань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Клетки продолговатой формы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Плотно расположены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Зеленые- содержат хлорофилл 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25604" name="AutoShape 6"/>
          <p:cNvSpPr>
            <a:spLocks noChangeArrowheads="1"/>
          </p:cNvSpPr>
          <p:nvPr/>
        </p:nvSpPr>
        <p:spPr bwMode="auto">
          <a:xfrm>
            <a:off x="4643438" y="1916113"/>
            <a:ext cx="3960812" cy="452596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800" b="1">
                <a:solidFill>
                  <a:srgbClr val="006600"/>
                </a:solidFill>
              </a:rPr>
              <a:t>Губчатая ткань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ru-RU" sz="2700">
                <a:solidFill>
                  <a:srgbClr val="000000"/>
                </a:solidFill>
              </a:rPr>
              <a:t>Клетки различной формы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ru-RU" sz="2700">
                <a:solidFill>
                  <a:srgbClr val="000000"/>
                </a:solidFill>
              </a:rPr>
              <a:t>Неплотно прилегают друг к другу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ru-RU" sz="2700">
                <a:solidFill>
                  <a:srgbClr val="000000"/>
                </a:solidFill>
              </a:rPr>
              <a:t>Зеленые- содержат хлорофилл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ru-RU" sz="2700">
                <a:solidFill>
                  <a:srgbClr val="000000"/>
                </a:solidFill>
              </a:rPr>
              <a:t>Есть межклетники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11188" y="260350"/>
            <a:ext cx="5832475" cy="1296988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Подумайте!?</a:t>
            </a:r>
          </a:p>
        </p:txBody>
      </p:sp>
      <p:sp>
        <p:nvSpPr>
          <p:cNvPr id="26627" name="AutoShape 3"/>
          <p:cNvSpPr>
            <a:spLocks noChangeArrowheads="1"/>
          </p:cNvSpPr>
          <p:nvPr>
            <p:ph type="body" idx="1"/>
          </p:nvPr>
        </p:nvSpPr>
        <p:spPr>
          <a:xfrm>
            <a:off x="395288" y="2276475"/>
            <a:ext cx="8229600" cy="273685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Почему мякоть листа зеленая?</a:t>
            </a:r>
          </a:p>
          <a:p>
            <a:pPr eaLnBrk="1" hangingPunct="1"/>
            <a:r>
              <a:rPr lang="ru-RU" smtClean="0"/>
              <a:t>Какую роль выполняют межклетники?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11188" y="260350"/>
            <a:ext cx="5545137" cy="1512888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Роль мякоти листа</a:t>
            </a:r>
          </a:p>
        </p:txBody>
      </p:sp>
      <p:sp>
        <p:nvSpPr>
          <p:cNvPr id="27651" name="AutoShape 3"/>
          <p:cNvSpPr>
            <a:spLocks noChangeArrowheads="1"/>
          </p:cNvSpPr>
          <p:nvPr>
            <p:ph type="body" idx="1"/>
          </p:nvPr>
        </p:nvSpPr>
        <p:spPr>
          <a:xfrm>
            <a:off x="395288" y="2276475"/>
            <a:ext cx="8229600" cy="3673475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Фотосинтез- образование органических веществ на свету</a:t>
            </a:r>
          </a:p>
          <a:p>
            <a:pPr eaLnBrk="1" hangingPunct="1"/>
            <a:r>
              <a:rPr lang="ru-RU" smtClean="0"/>
              <a:t>Газообмен</a:t>
            </a:r>
          </a:p>
          <a:p>
            <a:pPr eaLnBrk="1" hangingPunct="1"/>
            <a:r>
              <a:rPr lang="ru-RU" smtClean="0"/>
              <a:t>Испарение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9"/>
          <p:cNvSpPr>
            <a:spLocks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6600"/>
                </a:solidFill>
              </a:rPr>
              <a:t>Колючки кактуса и барбариса</a:t>
            </a:r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0" y="0"/>
            <a:ext cx="6335713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  <a:hlinkClick r:id="rId2" action="ppaction://hlinkfile"/>
              </a:rPr>
              <a:t>Видоизменения листа</a:t>
            </a:r>
            <a:endParaRPr lang="ru-RU" sz="4400">
              <a:solidFill>
                <a:srgbClr val="006600"/>
              </a:solidFill>
            </a:endParaRPr>
          </a:p>
        </p:txBody>
      </p:sp>
      <p:pic>
        <p:nvPicPr>
          <p:cNvPr id="28676" name="Picture 12" descr="Рисунок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8263"/>
            <a:ext cx="39592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3" descr="Рисунок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636838"/>
            <a:ext cx="3744913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6600"/>
                </a:solidFill>
              </a:rPr>
              <a:t>Хищные листья</a:t>
            </a: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венериной мухоловки   и     росянки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335713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Видоизменения листа</a:t>
            </a:r>
          </a:p>
        </p:txBody>
      </p:sp>
      <p:pic>
        <p:nvPicPr>
          <p:cNvPr id="29700" name="Picture 8" descr="Рисунок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13100"/>
            <a:ext cx="38290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Рисунок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179763"/>
            <a:ext cx="369093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6600"/>
                </a:solidFill>
              </a:rPr>
              <a:t>Сочные чешуи лука             Усики гороха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0" y="0"/>
            <a:ext cx="6335713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Видоизменения листа</a:t>
            </a:r>
          </a:p>
        </p:txBody>
      </p:sp>
      <p:pic>
        <p:nvPicPr>
          <p:cNvPr id="30724" name="Picture 11" descr="Рисунок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895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2" descr="Рисунок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492375"/>
            <a:ext cx="34544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rrowheads="1"/>
          </p:cNvSpPr>
          <p:nvPr>
            <p:ph type="body" idx="1"/>
          </p:nvPr>
        </p:nvSpPr>
        <p:spPr>
          <a:xfrm>
            <a:off x="250825" y="1628775"/>
            <a:ext cx="8497888" cy="499745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Листовая пластинка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Жилки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Черешок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Прилистники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Основание листа</a:t>
            </a:r>
          </a:p>
        </p:txBody>
      </p:sp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628775"/>
            <a:ext cx="244792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23850" y="260350"/>
            <a:ext cx="5832475" cy="8636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Строение листа</a:t>
            </a:r>
          </a:p>
        </p:txBody>
      </p:sp>
      <p:sp>
        <p:nvSpPr>
          <p:cNvPr id="4101" name="Line 11"/>
          <p:cNvSpPr>
            <a:spLocks noChangeShapeType="1"/>
          </p:cNvSpPr>
          <p:nvPr/>
        </p:nvSpPr>
        <p:spPr bwMode="auto">
          <a:xfrm>
            <a:off x="4932363" y="2349500"/>
            <a:ext cx="107950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>
            <a:off x="2916238" y="4149725"/>
            <a:ext cx="3960812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>
            <a:off x="3851275" y="5876925"/>
            <a:ext cx="273685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4" name="Line 14"/>
          <p:cNvSpPr>
            <a:spLocks noChangeShapeType="1"/>
          </p:cNvSpPr>
          <p:nvPr/>
        </p:nvSpPr>
        <p:spPr bwMode="auto">
          <a:xfrm>
            <a:off x="3203575" y="5373688"/>
            <a:ext cx="338455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5" name="Line 15"/>
          <p:cNvSpPr>
            <a:spLocks noChangeShapeType="1"/>
          </p:cNvSpPr>
          <p:nvPr/>
        </p:nvSpPr>
        <p:spPr bwMode="auto">
          <a:xfrm>
            <a:off x="2268538" y="3141663"/>
            <a:ext cx="453548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11188" y="260350"/>
            <a:ext cx="5473700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Листовая мозаика</a:t>
            </a:r>
          </a:p>
        </p:txBody>
      </p:sp>
      <p:sp>
        <p:nvSpPr>
          <p:cNvPr id="31747" name="AutoShape 3"/>
          <p:cNvSpPr>
            <a:spLocks noChangeArrowheads="1"/>
          </p:cNvSpPr>
          <p:nvPr>
            <p:ph type="body" idx="1"/>
          </p:nvPr>
        </p:nvSpPr>
        <p:spPr>
          <a:xfrm>
            <a:off x="395288" y="1773238"/>
            <a:ext cx="8424862" cy="482441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- расположение листьев в одной плоскости, чтобы лучше улавливать свет</a:t>
            </a:r>
          </a:p>
        </p:txBody>
      </p:sp>
      <p:pic>
        <p:nvPicPr>
          <p:cNvPr id="31748" name="Picture 5" descr="0_25c14_7a7582c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168650"/>
            <a:ext cx="568325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611188" y="260350"/>
            <a:ext cx="5761037" cy="1296988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Функции листа </a:t>
            </a:r>
          </a:p>
        </p:txBody>
      </p:sp>
      <p:sp>
        <p:nvSpPr>
          <p:cNvPr id="32771" name="AutoShape 3"/>
          <p:cNvSpPr>
            <a:spLocks noChangeArrowheads="1"/>
          </p:cNvSpPr>
          <p:nvPr>
            <p:ph type="body" idx="1"/>
          </p:nvPr>
        </p:nvSpPr>
        <p:spPr>
          <a:xfrm>
            <a:off x="395288" y="2133600"/>
            <a:ext cx="8229600" cy="4237038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r>
              <a:rPr lang="ru-RU" smtClean="0"/>
              <a:t>Фотосинтез- образование органических веществ</a:t>
            </a:r>
          </a:p>
          <a:p>
            <a:pPr eaLnBrk="1" hangingPunct="1"/>
            <a:r>
              <a:rPr lang="ru-RU" smtClean="0"/>
              <a:t>Транспирация – испарение воды</a:t>
            </a:r>
          </a:p>
          <a:p>
            <a:pPr eaLnBrk="1" hangingPunct="1"/>
            <a:r>
              <a:rPr lang="ru-RU" smtClean="0"/>
              <a:t>Образование кислорода в процессе фотосинтеза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6"/>
          <p:cNvSpPr>
            <a:spLocks noChangeArrowheads="1"/>
          </p:cNvSpPr>
          <p:nvPr/>
        </p:nvSpPr>
        <p:spPr bwMode="auto">
          <a:xfrm>
            <a:off x="323850" y="333375"/>
            <a:ext cx="6119813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Значение листа</a:t>
            </a:r>
          </a:p>
        </p:txBody>
      </p:sp>
      <p:sp>
        <p:nvSpPr>
          <p:cNvPr id="33795" name="AutoShape 7"/>
          <p:cNvSpPr>
            <a:spLocks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mtClean="0"/>
              <a:t>Осуществление вегетативных процессов в растении (у всех)</a:t>
            </a:r>
          </a:p>
          <a:p>
            <a:pPr eaLnBrk="1" hangingPunct="1"/>
            <a:r>
              <a:rPr lang="ru-RU" smtClean="0"/>
              <a:t>Защита от поедания и испарения (кактус, барбарис)</a:t>
            </a:r>
          </a:p>
          <a:p>
            <a:pPr eaLnBrk="1" hangingPunct="1"/>
            <a:r>
              <a:rPr lang="ru-RU" smtClean="0"/>
              <a:t>Поддержание стебля (горох)</a:t>
            </a:r>
          </a:p>
          <a:p>
            <a:pPr eaLnBrk="1" hangingPunct="1"/>
            <a:r>
              <a:rPr lang="ru-RU" smtClean="0"/>
              <a:t>Пополнение недостатка минеральных веществ (росянка)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323850" y="333375"/>
            <a:ext cx="6119813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Источники рисунков:</a:t>
            </a:r>
          </a:p>
        </p:txBody>
      </p:sp>
      <p:sp>
        <p:nvSpPr>
          <p:cNvPr id="34819" name="AutoShape 3"/>
          <p:cNvSpPr>
            <a:spLocks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hlinkClick r:id="rId2"/>
              </a:rPr>
              <a:t>http://o9qx9.clg.hotnotice.eu/</a:t>
            </a:r>
            <a:r>
              <a:rPr lang="ru-RU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hlinkClick r:id="rId3"/>
              </a:rPr>
              <a:t>http://as-flowers.narod.ru/index27.html</a:t>
            </a: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hlinkClick r:id="rId4"/>
              </a:rPr>
              <a:t>http://pabest55.ucoz.ru/board/</a:t>
            </a:r>
            <a:r>
              <a:rPr lang="ru-RU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hlinkClick r:id="rId5"/>
              </a:rPr>
              <a:t>http://microstocker.com.ua/glavnaya/pic368/?pf=259</a:t>
            </a:r>
            <a:r>
              <a:rPr lang="ru-RU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hlinkClick r:id="rId6"/>
              </a:rPr>
              <a:t>http://fotki.yandex.ru/users/olena2552/view/297884/</a:t>
            </a:r>
            <a:r>
              <a:rPr lang="ru-RU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hlinkClick r:id="rId7"/>
              </a:rPr>
              <a:t>http://dic.academic.ru/dic.nsf/dic_biology/2950/ЛИСТ</a:t>
            </a:r>
            <a:r>
              <a:rPr lang="ru-RU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hlinkClick r:id="rId8"/>
              </a:rPr>
              <a:t>http://alexandrfridman.ru/treebushworkorder/Page-14.html</a:t>
            </a:r>
            <a:r>
              <a:rPr lang="ru-RU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hlinkClick r:id="rId9"/>
              </a:rPr>
              <a:t>http://alexandrfridman.ru/treebushworkorder/Page-13.html</a:t>
            </a:r>
            <a:r>
              <a:rPr lang="ru-RU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hlinkClick r:id="rId10"/>
              </a:rPr>
              <a:t>http://www.biologes.ru/metodicheskaya-kopilka/laboratornye-raboty/laboratornaya-rabota-vneshnee-stroenie-lista</a:t>
            </a: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hlinkClick r:id="rId11"/>
              </a:rPr>
              <a:t>http://fotki.yandex.ru/users/housecatru/view/437605/</a:t>
            </a: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hlinkClick r:id="rId12"/>
              </a:rPr>
              <a:t>http://forum.plantarium.ru/viewtopic.php?id=16981&amp;p=2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hlinkClick r:id="rId13"/>
              </a:rPr>
              <a:t>http://www.svechaforum.ru/lofiversion/index.php?t75-150.html</a:t>
            </a:r>
            <a:r>
              <a:rPr lang="ru-RU" sz="1800" smtClean="0"/>
              <a:t> </a:t>
            </a:r>
            <a:endParaRPr lang="ru-RU" sz="2800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6600"/>
                </a:solidFill>
              </a:rPr>
              <a:t>Способ прикрепления листа</a:t>
            </a:r>
          </a:p>
        </p:txBody>
      </p:sp>
      <p:sp>
        <p:nvSpPr>
          <p:cNvPr id="5123" name="AutoShape 7"/>
          <p:cNvSpPr>
            <a:spLocks noChangeArrowheads="1"/>
          </p:cNvSpPr>
          <p:nvPr/>
        </p:nvSpPr>
        <p:spPr bwMode="auto">
          <a:xfrm>
            <a:off x="4716463" y="1844675"/>
            <a:ext cx="4038600" cy="4525963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>
                <a:solidFill>
                  <a:srgbClr val="006600"/>
                </a:solidFill>
              </a:rPr>
              <a:t>Сидячие </a:t>
            </a:r>
            <a:endParaRPr lang="ru-RU" sz="2800"/>
          </a:p>
        </p:txBody>
      </p:sp>
      <p:sp>
        <p:nvSpPr>
          <p:cNvPr id="5124" name="AutoShape 9"/>
          <p:cNvSpPr>
            <a:spLocks noChangeArrowheads="1"/>
          </p:cNvSpPr>
          <p:nvPr/>
        </p:nvSpPr>
        <p:spPr bwMode="auto">
          <a:xfrm>
            <a:off x="539750" y="1844675"/>
            <a:ext cx="4038600" cy="4525963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>
                <a:solidFill>
                  <a:srgbClr val="006600"/>
                </a:solidFill>
              </a:rPr>
              <a:t>Черешковые </a:t>
            </a:r>
            <a:endParaRPr lang="ru-RU" sz="2800"/>
          </a:p>
        </p:txBody>
      </p:sp>
      <p:pic>
        <p:nvPicPr>
          <p:cNvPr id="5125" name="Picture 11" descr="111tipi_List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0663" y="2852738"/>
            <a:ext cx="28352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4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924175"/>
            <a:ext cx="30670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395288" y="404813"/>
            <a:ext cx="5184775" cy="8636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Жилки листа</a:t>
            </a:r>
          </a:p>
        </p:txBody>
      </p:sp>
      <p:sp>
        <p:nvSpPr>
          <p:cNvPr id="6147" name="AutoShape 5"/>
          <p:cNvSpPr>
            <a:spLocks noChangeArrowheads="1"/>
          </p:cNvSpPr>
          <p:nvPr>
            <p:ph type="body" idx="1"/>
          </p:nvPr>
        </p:nvSpPr>
        <p:spPr>
          <a:xfrm>
            <a:off x="250825" y="1628775"/>
            <a:ext cx="5473700" cy="4525963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/>
              <a:t>сосудисто- волокнистые пучки: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/>
              <a:t>по сосудам перемещается вода и растворенные в ней вещества;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/>
              <a:t>волокна придают гибкость и упругость.</a:t>
            </a:r>
          </a:p>
        </p:txBody>
      </p:sp>
      <p:pic>
        <p:nvPicPr>
          <p:cNvPr id="6148" name="Picture 6" descr="l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620713"/>
            <a:ext cx="3506787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95288" y="404813"/>
            <a:ext cx="6697662" cy="8636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006600"/>
                </a:solidFill>
                <a:hlinkClick r:id="rId2" action="ppaction://hlinkfile"/>
              </a:rPr>
              <a:t>Типы жилкования листа</a:t>
            </a:r>
            <a:endParaRPr lang="ru-RU" sz="4400">
              <a:solidFill>
                <a:srgbClr val="006600"/>
              </a:solidFill>
            </a:endParaRPr>
          </a:p>
        </p:txBody>
      </p:sp>
      <p:sp>
        <p:nvSpPr>
          <p:cNvPr id="7171" name="AutoShape 3"/>
          <p:cNvSpPr>
            <a:spLocks noChangeArrowheads="1"/>
          </p:cNvSpPr>
          <p:nvPr>
            <p:ph type="body" idx="1"/>
          </p:nvPr>
        </p:nvSpPr>
        <p:spPr>
          <a:xfrm>
            <a:off x="468313" y="1628775"/>
            <a:ext cx="8229600" cy="4824413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mtClean="0"/>
              <a:t>расположение жилок в листе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6600"/>
                </a:solidFill>
              </a:rPr>
              <a:t>Сетчатое      Параллельное      Дуговое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1763713" y="1268413"/>
            <a:ext cx="1223962" cy="12969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356100" y="1268413"/>
            <a:ext cx="0" cy="12969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372225" y="1268413"/>
            <a:ext cx="936625" cy="12969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7175" name="Picture 10" descr="4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8525" y="3068638"/>
            <a:ext cx="22907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 descr="Рисуно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068638"/>
            <a:ext cx="21685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4" descr="Рисунок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068638"/>
            <a:ext cx="2417762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1403350" y="260350"/>
            <a:ext cx="5905500" cy="863600"/>
          </a:xfrm>
          <a:prstGeom prst="roundRect">
            <a:avLst>
              <a:gd name="adj" fmla="val 16667"/>
            </a:avLst>
          </a:prstGeom>
          <a:solidFill>
            <a:srgbClr val="DAE8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5688013" cy="777875"/>
          </a:xfrm>
          <a:solidFill>
            <a:srgbClr val="E2EDA1"/>
          </a:solidFill>
        </p:spPr>
        <p:txBody>
          <a:bodyPr/>
          <a:lstStyle/>
          <a:p>
            <a:pPr algn="l" eaLnBrk="1" hangingPunct="1"/>
            <a:r>
              <a:rPr lang="ru-RU" smtClean="0">
                <a:solidFill>
                  <a:srgbClr val="006600"/>
                </a:solidFill>
              </a:rPr>
              <a:t>Листорасположение </a:t>
            </a:r>
          </a:p>
        </p:txBody>
      </p:sp>
      <p:sp>
        <p:nvSpPr>
          <p:cNvPr id="8196" name="AutoShape 5"/>
          <p:cNvSpPr>
            <a:spLocks noChangeArrowheads="1"/>
          </p:cNvSpPr>
          <p:nvPr>
            <p:ph type="body" idx="1"/>
          </p:nvPr>
        </p:nvSpPr>
        <p:spPr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- расположение листьев на стебле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6600"/>
                </a:solidFill>
              </a:rPr>
              <a:t>Очередное   Супротивное   Мутовчатое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8197" name="Picture 8" descr="02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068638"/>
            <a:ext cx="820737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Line 9"/>
          <p:cNvSpPr>
            <a:spLocks noChangeShapeType="1"/>
          </p:cNvSpPr>
          <p:nvPr/>
        </p:nvSpPr>
        <p:spPr bwMode="auto">
          <a:xfrm flipH="1">
            <a:off x="2051050" y="1052513"/>
            <a:ext cx="720725" cy="14398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10"/>
          <p:cNvSpPr>
            <a:spLocks noChangeShapeType="1"/>
          </p:cNvSpPr>
          <p:nvPr/>
        </p:nvSpPr>
        <p:spPr bwMode="auto">
          <a:xfrm>
            <a:off x="4500563" y="1125538"/>
            <a:ext cx="0" cy="12239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>
            <a:off x="6084888" y="1125538"/>
            <a:ext cx="935037" cy="136683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6"/>
          <p:cNvSpPr>
            <a:spLocks noChangeArrowheads="1"/>
          </p:cNvSpPr>
          <p:nvPr/>
        </p:nvSpPr>
        <p:spPr bwMode="auto">
          <a:xfrm>
            <a:off x="323850" y="333375"/>
            <a:ext cx="8496300" cy="8636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Количество </a:t>
            </a:r>
            <a:r>
              <a:rPr lang="ru-RU" sz="4400">
                <a:solidFill>
                  <a:srgbClr val="006600"/>
                </a:solidFill>
                <a:hlinkClick r:id="rId2" action="ppaction://hlinkfile"/>
              </a:rPr>
              <a:t>листовых пластинок</a:t>
            </a:r>
            <a:endParaRPr lang="ru-RU" sz="4400">
              <a:solidFill>
                <a:srgbClr val="006600"/>
              </a:solidFill>
            </a:endParaRPr>
          </a:p>
        </p:txBody>
      </p:sp>
      <p:sp>
        <p:nvSpPr>
          <p:cNvPr id="9219" name="AutoShape 7"/>
          <p:cNvSpPr>
            <a:spLocks noChangeArrowheads="1"/>
          </p:cNvSpPr>
          <p:nvPr>
            <p:ph type="body" sz="half" idx="1"/>
          </p:nvPr>
        </p:nvSpPr>
        <p:spPr>
          <a:xfrm>
            <a:off x="395288" y="1628775"/>
            <a:ext cx="4038600" cy="3024188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rgbClr val="006600"/>
                </a:solidFill>
              </a:rPr>
              <a:t>Простые -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имеют одну листовую пластинку </a:t>
            </a:r>
          </a:p>
        </p:txBody>
      </p:sp>
      <p:sp>
        <p:nvSpPr>
          <p:cNvPr id="9220" name="AutoShape 8"/>
          <p:cNvSpPr>
            <a:spLocks noChangeArrowheads="1"/>
          </p:cNvSpPr>
          <p:nvPr>
            <p:ph type="body" sz="half" idx="2"/>
          </p:nvPr>
        </p:nvSpPr>
        <p:spPr>
          <a:xfrm>
            <a:off x="4643438" y="1628775"/>
            <a:ext cx="4038600" cy="3024188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rgbClr val="006600"/>
                </a:solidFill>
              </a:rPr>
              <a:t>Сложные –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имеют несколько листовых пластинок на одном черешке</a:t>
            </a:r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H="1">
            <a:off x="2411413" y="1196975"/>
            <a:ext cx="936625" cy="7921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10"/>
          <p:cNvSpPr>
            <a:spLocks noChangeShapeType="1"/>
          </p:cNvSpPr>
          <p:nvPr/>
        </p:nvSpPr>
        <p:spPr bwMode="auto">
          <a:xfrm>
            <a:off x="5724525" y="1196975"/>
            <a:ext cx="935038" cy="71913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9223" name="Picture 12" descr="ref-1000_493822218-686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9725"/>
            <a:ext cx="26860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4" descr="iStockHempLeaf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386263"/>
            <a:ext cx="37084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ChangeArrowheads="1"/>
          </p:cNvSpPr>
          <p:nvPr/>
        </p:nvSpPr>
        <p:spPr bwMode="auto">
          <a:xfrm>
            <a:off x="395288" y="333375"/>
            <a:ext cx="7489825" cy="8636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006600"/>
                </a:solidFill>
              </a:rPr>
              <a:t>Форма листовой пластинки</a:t>
            </a:r>
          </a:p>
        </p:txBody>
      </p:sp>
      <p:sp>
        <p:nvSpPr>
          <p:cNvPr id="10243" name="AutoShape 5"/>
          <p:cNvSpPr>
            <a:spLocks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Цельные листья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состоят из цельнокрайной листовой пластинки или имеют неглубокие выемки </a:t>
            </a:r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		</a:t>
            </a:r>
          </a:p>
          <a:p>
            <a:pPr eaLnBrk="1" hangingPunct="1">
              <a:buFontTx/>
              <a:buNone/>
            </a:pPr>
            <a:r>
              <a:rPr lang="ru-RU" smtClean="0"/>
              <a:t>			Сирень  </a:t>
            </a:r>
          </a:p>
        </p:txBody>
      </p:sp>
      <p:sp>
        <p:nvSpPr>
          <p:cNvPr id="10244" name="AutoShape 7"/>
          <p:cNvSpPr>
            <a:spLocks noChangeArrowheads="1"/>
          </p:cNvSpPr>
          <p:nvPr>
            <p:ph type="title"/>
          </p:nvPr>
        </p:nvSpPr>
        <p:spPr>
          <a:xfrm>
            <a:off x="4524375" y="1196975"/>
            <a:ext cx="4619625" cy="1143000"/>
          </a:xfrm>
          <a:prstGeom prst="roundRect">
            <a:avLst>
              <a:gd name="adj" fmla="val 16667"/>
            </a:avLst>
          </a:prstGeom>
          <a:solidFill>
            <a:srgbClr val="E2EDA1"/>
          </a:solidFill>
          <a:ln w="38100">
            <a:solidFill>
              <a:srgbClr val="FF9900"/>
            </a:solidFill>
            <a:round/>
          </a:ln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6600"/>
                </a:solidFill>
              </a:rPr>
              <a:t>Простые листья</a:t>
            </a:r>
          </a:p>
        </p:txBody>
      </p:sp>
      <p:pic>
        <p:nvPicPr>
          <p:cNvPr id="10245" name="Picture 8" descr="10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132263"/>
            <a:ext cx="393700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471</Words>
  <Application>Microsoft Office PowerPoint</Application>
  <PresentationFormat>Экран (4:3)</PresentationFormat>
  <Paragraphs>198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Оформление по умолчанию</vt:lpstr>
      <vt:lpstr>Слайд 1</vt:lpstr>
      <vt:lpstr>Слайд 2</vt:lpstr>
      <vt:lpstr>Слайд 3</vt:lpstr>
      <vt:lpstr>Способ прикрепления листа</vt:lpstr>
      <vt:lpstr>Слайд 5</vt:lpstr>
      <vt:lpstr>Слайд 6</vt:lpstr>
      <vt:lpstr>Листорасположение </vt:lpstr>
      <vt:lpstr>Слайд 8</vt:lpstr>
      <vt:lpstr>Простые листья</vt:lpstr>
      <vt:lpstr>Простые листья</vt:lpstr>
      <vt:lpstr>Простые листья</vt:lpstr>
      <vt:lpstr>Простые листья</vt:lpstr>
      <vt:lpstr>Сложные листья</vt:lpstr>
      <vt:lpstr>Сложные листья</vt:lpstr>
      <vt:lpstr>Сложные листья</vt:lpstr>
      <vt:lpstr>Сложные листья</vt:lpstr>
      <vt:lpstr>Лабораторная работа «Внешнее строение листа»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листа</dc:title>
  <dc:creator>Кассихина Т.А</dc:creator>
  <cp:lastModifiedBy>1</cp:lastModifiedBy>
  <cp:revision>19</cp:revision>
  <dcterms:created xsi:type="dcterms:W3CDTF">2003-01-04T16:22:55Z</dcterms:created>
  <dcterms:modified xsi:type="dcterms:W3CDTF">2014-11-05T03:52:41Z</dcterms:modified>
</cp:coreProperties>
</file>