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1151" r:id="rId3"/>
    <p:sldId id="1171" r:id="rId5"/>
    <p:sldId id="1202" r:id="rId6"/>
    <p:sldId id="1212" r:id="rId7"/>
    <p:sldId id="1204" r:id="rId8"/>
    <p:sldId id="1205" r:id="rId9"/>
    <p:sldId id="1213" r:id="rId10"/>
    <p:sldId id="1207" r:id="rId11"/>
    <p:sldId id="1218" r:id="rId12"/>
    <p:sldId id="1220" r:id="rId13"/>
    <p:sldId id="1223" r:id="rId14"/>
    <p:sldId id="1219" r:id="rId15"/>
    <p:sldId id="1215" r:id="rId16"/>
    <p:sldId id="1224" r:id="rId17"/>
    <p:sldId id="1226" r:id="rId18"/>
    <p:sldId id="1228" r:id="rId19"/>
    <p:sldId id="1225" r:id="rId20"/>
    <p:sldId id="1217" r:id="rId21"/>
    <p:sldId id="1176" r:id="rId22"/>
    <p:sldId id="1227" r:id="rId23"/>
  </p:sldIdLst>
  <p:sldSz cx="7797800" cy="4381500"/>
  <p:notesSz cx="6858000" cy="91440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5F16A7-0C58-4EB6-8A84-6C34C4FD4C82}">
          <p14:sldIdLst>
            <p14:sldId id="1151"/>
            <p14:sldId id="1171"/>
            <p14:sldId id="1202"/>
            <p14:sldId id="1212"/>
            <p14:sldId id="1204"/>
            <p14:sldId id="1205"/>
            <p14:sldId id="1213"/>
            <p14:sldId id="1207"/>
            <p14:sldId id="1218"/>
            <p14:sldId id="1220"/>
            <p14:sldId id="1223"/>
            <p14:sldId id="1219"/>
            <p14:sldId id="1215"/>
            <p14:sldId id="1224"/>
            <p14:sldId id="1226"/>
            <p14:sldId id="1228"/>
            <p14:sldId id="1225"/>
            <p14:sldId id="1217"/>
            <p14:sldId id="1176"/>
            <p14:sldId id="12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380" userDrawn="1">
          <p15:clr>
            <a:srgbClr val="A4A3A4"/>
          </p15:clr>
        </p15:guide>
        <p15:guide id="2" pos="2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2EA7"/>
    <a:srgbClr val="2525B1"/>
    <a:srgbClr val="013497"/>
    <a:srgbClr val="003399"/>
    <a:srgbClr val="1D1D8B"/>
    <a:srgbClr val="1230AE"/>
    <a:srgbClr val="102B9C"/>
    <a:srgbClr val="243AA8"/>
    <a:srgbClr val="2A4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99195" autoAdjust="0"/>
  </p:normalViewPr>
  <p:slideViewPr>
    <p:cSldViewPr showGuides="1">
      <p:cViewPr varScale="1">
        <p:scale>
          <a:sx n="175" d="100"/>
          <a:sy n="175" d="100"/>
        </p:scale>
        <p:origin x="-546" y="-90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-3474" y="-6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1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 мы про школьников или про студентов? – все перед этим – про школьников, вроде</a:t>
            </a:r>
            <a:r>
              <a:rPr lang="ru-RU" baseline="0" dirty="0" smtClean="0"/>
              <a:t> бы, и вдруг это?</a:t>
            </a:r>
            <a:endParaRPr lang="ru-RU" baseline="0" dirty="0" smtClean="0"/>
          </a:p>
          <a:p>
            <a:r>
              <a:rPr lang="ru-RU" baseline="0" dirty="0" smtClean="0"/>
              <a:t>Если все же про школьников, тогда нужна инфа про подготовку школьников к участию в региональном и национальном этапах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Нужна свежая фотография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ТСЭК.ПРО.Абилимпикс</a:t>
            </a:r>
            <a:r>
              <a:rPr lang="ru-RU" dirty="0" smtClean="0"/>
              <a:t> – это правильное название, везде по тексту разных слайдов надо исправить</a:t>
            </a:r>
            <a:endParaRPr lang="ru-RU" dirty="0" smtClean="0"/>
          </a:p>
          <a:p>
            <a:r>
              <a:rPr lang="ru-RU" dirty="0" smtClean="0"/>
              <a:t>2. Чем </a:t>
            </a:r>
            <a:r>
              <a:rPr lang="ru-RU" dirty="0" err="1" smtClean="0"/>
              <a:t>ТСЭК.ПРО.Абилимпикс</a:t>
            </a:r>
            <a:r>
              <a:rPr lang="ru-RU" dirty="0" smtClean="0"/>
              <a:t> отличается от перечисленного</a:t>
            </a:r>
            <a:r>
              <a:rPr lang="ru-RU" baseline="0" dirty="0" smtClean="0"/>
              <a:t> ниже «Конкурса профессионального мастерства среди людей с инвалидностью и ОВЗ </a:t>
            </a:r>
            <a:r>
              <a:rPr lang="ru-RU" baseline="0" dirty="0" err="1" smtClean="0"/>
              <a:t>Абилимпикс</a:t>
            </a:r>
            <a:r>
              <a:rPr lang="ru-RU" baseline="0" dirty="0" smtClean="0"/>
              <a:t> (школьники)»?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Зачем</a:t>
            </a:r>
            <a:r>
              <a:rPr lang="ru-RU" baseline="0" dirty="0" smtClean="0"/>
              <a:t> здесь перечислено то, что явно не для этой категории? (Правоохранительная деятельность, Сварщик, например?)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Зачем</a:t>
            </a:r>
            <a:r>
              <a:rPr lang="ru-RU" baseline="0" dirty="0" smtClean="0"/>
              <a:t> здесь перечислено то, что явно не для этой категории? (</a:t>
            </a:r>
            <a:r>
              <a:rPr lang="ru-RU" baseline="0" dirty="0" err="1" smtClean="0"/>
              <a:t>Огнеборец</a:t>
            </a:r>
            <a:r>
              <a:rPr lang="ru-RU" baseline="0" dirty="0" smtClean="0"/>
              <a:t>, Мир сварки, например?)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Зачем</a:t>
            </a:r>
            <a:r>
              <a:rPr lang="ru-RU" baseline="0" dirty="0" smtClean="0"/>
              <a:t> здесь перечислено то, что явно не для этой категории? (Полицейский, Спасатель МЧС, например?)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 smtClean="0"/>
              <a:t>Зачем</a:t>
            </a:r>
            <a:r>
              <a:rPr lang="ru-RU" baseline="0" dirty="0" smtClean="0"/>
              <a:t> здесь перечислено то, что явно не для этой категории? (Правоохранительная деятельность, Сварщик, например?)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5"/>
            </a:lvl1pPr>
            <a:lvl2pPr marL="292100" indent="0" algn="ctr">
              <a:buNone/>
              <a:defRPr sz="1280"/>
            </a:lvl2pPr>
            <a:lvl3pPr marL="584200" indent="0" algn="ctr">
              <a:buNone/>
              <a:defRPr sz="1150"/>
            </a:lvl3pPr>
            <a:lvl4pPr marL="876300" indent="0" algn="ctr">
              <a:buNone/>
              <a:defRPr sz="1020"/>
            </a:lvl4pPr>
            <a:lvl5pPr marL="1168400" indent="0" algn="ctr">
              <a:buNone/>
              <a:defRPr sz="1020"/>
            </a:lvl5pPr>
            <a:lvl6pPr marL="1460500" indent="0" algn="ctr">
              <a:buNone/>
              <a:defRPr sz="1020"/>
            </a:lvl6pPr>
            <a:lvl7pPr marL="1752600" indent="0" algn="ctr">
              <a:buNone/>
              <a:defRPr sz="1020"/>
            </a:lvl7pPr>
            <a:lvl8pPr marL="2044700" indent="0" algn="ctr">
              <a:buNone/>
              <a:defRPr sz="1020"/>
            </a:lvl8pPr>
            <a:lvl9pPr marL="2336800" indent="0" algn="ctr">
              <a:buNone/>
              <a:defRPr sz="102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5">
                <a:solidFill>
                  <a:schemeClr val="tx1">
                    <a:tint val="75000"/>
                  </a:schemeClr>
                </a:solidFill>
              </a:defRPr>
            </a:lvl1pPr>
            <a:lvl2pPr marL="2921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2pPr>
            <a:lvl3pPr marL="58420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0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840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6050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5260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470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680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5" b="1"/>
            </a:lvl1pPr>
            <a:lvl2pPr marL="292100" indent="0">
              <a:buNone/>
              <a:defRPr sz="1280" b="1"/>
            </a:lvl2pPr>
            <a:lvl3pPr marL="584200" indent="0">
              <a:buNone/>
              <a:defRPr sz="1150" b="1"/>
            </a:lvl3pPr>
            <a:lvl4pPr marL="876300" indent="0">
              <a:buNone/>
              <a:defRPr sz="1020" b="1"/>
            </a:lvl4pPr>
            <a:lvl5pPr marL="1168400" indent="0">
              <a:buNone/>
              <a:defRPr sz="1020" b="1"/>
            </a:lvl5pPr>
            <a:lvl6pPr marL="1460500" indent="0">
              <a:buNone/>
              <a:defRPr sz="1020" b="1"/>
            </a:lvl6pPr>
            <a:lvl7pPr marL="1752600" indent="0">
              <a:buNone/>
              <a:defRPr sz="1020" b="1"/>
            </a:lvl7pPr>
            <a:lvl8pPr marL="2044700" indent="0">
              <a:buNone/>
              <a:defRPr sz="1020" b="1"/>
            </a:lvl8pPr>
            <a:lvl9pPr marL="2336800" indent="0">
              <a:buNone/>
              <a:defRPr sz="10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5" b="1"/>
            </a:lvl1pPr>
            <a:lvl2pPr marL="292100" indent="0">
              <a:buNone/>
              <a:defRPr sz="1280" b="1"/>
            </a:lvl2pPr>
            <a:lvl3pPr marL="584200" indent="0">
              <a:buNone/>
              <a:defRPr sz="1150" b="1"/>
            </a:lvl3pPr>
            <a:lvl4pPr marL="876300" indent="0">
              <a:buNone/>
              <a:defRPr sz="1020" b="1"/>
            </a:lvl4pPr>
            <a:lvl5pPr marL="1168400" indent="0">
              <a:buNone/>
              <a:defRPr sz="1020" b="1"/>
            </a:lvl5pPr>
            <a:lvl6pPr marL="1460500" indent="0">
              <a:buNone/>
              <a:defRPr sz="1020" b="1"/>
            </a:lvl6pPr>
            <a:lvl7pPr marL="1752600" indent="0">
              <a:buNone/>
              <a:defRPr sz="1020" b="1"/>
            </a:lvl7pPr>
            <a:lvl8pPr marL="2044700" indent="0">
              <a:buNone/>
              <a:defRPr sz="1020" b="1"/>
            </a:lvl8pPr>
            <a:lvl9pPr marL="2336800" indent="0">
              <a:buNone/>
              <a:defRPr sz="102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5"/>
            </a:lvl1pPr>
            <a:lvl2pPr>
              <a:defRPr sz="1790"/>
            </a:lvl2pPr>
            <a:lvl3pPr>
              <a:defRPr sz="1535"/>
            </a:lvl3pPr>
            <a:lvl4pPr>
              <a:defRPr sz="1280"/>
            </a:lvl4pPr>
            <a:lvl5pPr>
              <a:defRPr sz="1280"/>
            </a:lvl5pPr>
            <a:lvl6pPr>
              <a:defRPr sz="1280"/>
            </a:lvl6pPr>
            <a:lvl7pPr>
              <a:defRPr sz="1280"/>
            </a:lvl7pPr>
            <a:lvl8pPr>
              <a:defRPr sz="1280"/>
            </a:lvl8pPr>
            <a:lvl9pPr>
              <a:defRPr sz="128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0"/>
            </a:lvl1pPr>
            <a:lvl2pPr marL="292100" indent="0">
              <a:buNone/>
              <a:defRPr sz="895"/>
            </a:lvl2pPr>
            <a:lvl3pPr marL="584200" indent="0">
              <a:buNone/>
              <a:defRPr sz="765"/>
            </a:lvl3pPr>
            <a:lvl4pPr marL="876300" indent="0">
              <a:buNone/>
              <a:defRPr sz="640"/>
            </a:lvl4pPr>
            <a:lvl5pPr marL="1168400" indent="0">
              <a:buNone/>
              <a:defRPr sz="640"/>
            </a:lvl5pPr>
            <a:lvl6pPr marL="1460500" indent="0">
              <a:buNone/>
              <a:defRPr sz="640"/>
            </a:lvl6pPr>
            <a:lvl7pPr marL="1752600" indent="0">
              <a:buNone/>
              <a:defRPr sz="640"/>
            </a:lvl7pPr>
            <a:lvl8pPr marL="2044700" indent="0">
              <a:buNone/>
              <a:defRPr sz="640"/>
            </a:lvl8pPr>
            <a:lvl9pPr marL="2336800" indent="0">
              <a:buNone/>
              <a:defRPr sz="64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5"/>
            </a:lvl1pPr>
            <a:lvl2pPr marL="292100" indent="0">
              <a:buNone/>
              <a:defRPr sz="1790"/>
            </a:lvl2pPr>
            <a:lvl3pPr marL="584200" indent="0">
              <a:buNone/>
              <a:defRPr sz="1535"/>
            </a:lvl3pPr>
            <a:lvl4pPr marL="876300" indent="0">
              <a:buNone/>
              <a:defRPr sz="1280"/>
            </a:lvl4pPr>
            <a:lvl5pPr marL="1168400" indent="0">
              <a:buNone/>
              <a:defRPr sz="1280"/>
            </a:lvl5pPr>
            <a:lvl6pPr marL="1460500" indent="0">
              <a:buNone/>
              <a:defRPr sz="1280"/>
            </a:lvl6pPr>
            <a:lvl7pPr marL="1752600" indent="0">
              <a:buNone/>
              <a:defRPr sz="1280"/>
            </a:lvl7pPr>
            <a:lvl8pPr marL="2044700" indent="0">
              <a:buNone/>
              <a:defRPr sz="1280"/>
            </a:lvl8pPr>
            <a:lvl9pPr marL="2336800" indent="0">
              <a:buNone/>
              <a:defRPr sz="128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0"/>
            </a:lvl1pPr>
            <a:lvl2pPr marL="292100" indent="0">
              <a:buNone/>
              <a:defRPr sz="895"/>
            </a:lvl2pPr>
            <a:lvl3pPr marL="584200" indent="0">
              <a:buNone/>
              <a:defRPr sz="765"/>
            </a:lvl3pPr>
            <a:lvl4pPr marL="876300" indent="0">
              <a:buNone/>
              <a:defRPr sz="640"/>
            </a:lvl4pPr>
            <a:lvl5pPr marL="1168400" indent="0">
              <a:buNone/>
              <a:defRPr sz="640"/>
            </a:lvl5pPr>
            <a:lvl6pPr marL="1460500" indent="0">
              <a:buNone/>
              <a:defRPr sz="640"/>
            </a:lvl6pPr>
            <a:lvl7pPr marL="1752600" indent="0">
              <a:buNone/>
              <a:defRPr sz="640"/>
            </a:lvl7pPr>
            <a:lvl8pPr marL="2044700" indent="0">
              <a:buNone/>
              <a:defRPr sz="640"/>
            </a:lvl8pPr>
            <a:lvl9pPr marL="2336800" indent="0">
              <a:buNone/>
              <a:defRPr sz="64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84200" rtl="0" eaLnBrk="1" latinLnBrk="0" hangingPunct="1">
        <a:lnSpc>
          <a:spcPct val="90000"/>
        </a:lnSpc>
        <a:spcBef>
          <a:spcPct val="0"/>
        </a:spcBef>
        <a:buNone/>
        <a:defRPr sz="28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0" indent="-146050" algn="l" defTabSz="584200" rtl="0" eaLnBrk="1" latinLnBrk="0" hangingPunct="1">
        <a:lnSpc>
          <a:spcPct val="90000"/>
        </a:lnSpc>
        <a:spcBef>
          <a:spcPts val="640"/>
        </a:spcBef>
        <a:buFont typeface="Arial" panose="020B0604020202020204" pitchFamily="34" charset="0"/>
        <a:buChar char="•"/>
        <a:defRPr sz="1790" kern="1200">
          <a:solidFill>
            <a:schemeClr val="tx1"/>
          </a:solidFill>
          <a:latin typeface="+mn-lt"/>
          <a:ea typeface="+mn-ea"/>
          <a:cs typeface="+mn-cs"/>
        </a:defRPr>
      </a:lvl1pPr>
      <a:lvl2pPr marL="438150" indent="-146050" algn="l" defTabSz="58420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535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46050" algn="l" defTabSz="58420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1022350" indent="-146050" algn="l" defTabSz="58420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50" indent="-146050" algn="l" defTabSz="58420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50" indent="-146050" algn="l" defTabSz="58420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50" indent="-146050" algn="l" defTabSz="58420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50" indent="-146050" algn="l" defTabSz="58420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50" indent="-146050" algn="l" defTabSz="584200" rtl="0" eaLnBrk="1" latinLnBrk="0" hangingPunct="1">
        <a:lnSpc>
          <a:spcPct val="90000"/>
        </a:lnSpc>
        <a:spcBef>
          <a:spcPts val="320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00" algn="l" defTabSz="58420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0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1.png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3.jpeg"/><Relationship Id="rId7" Type="http://schemas.openxmlformats.org/officeDocument/2006/relationships/image" Target="../media/image42.jpeg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0" Type="http://schemas.openxmlformats.org/officeDocument/2006/relationships/notesSlide" Target="../notesSlides/notesSlide11.xml"/><Relationship Id="rId1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74526"/>
            <a:ext cx="1987876" cy="13013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271" y="2061551"/>
            <a:ext cx="1905755" cy="21454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389990"/>
            <a:ext cx="1080120" cy="94500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11703" y="1614686"/>
            <a:ext cx="479464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МАРАФОН </a:t>
            </a:r>
            <a:endParaRPr lang="ru-RU" sz="1100" dirty="0"/>
          </a:p>
          <a:p>
            <a:pPr algn="ctr"/>
            <a:r>
              <a:rPr lang="ru-RU" sz="1100" dirty="0"/>
              <a:t>ЛУЧШИХ ПЕДАГОГИЧЕСКИХ И ОБЩЕСТВЕННЫХ ПРАКТИК </a:t>
            </a:r>
            <a:endParaRPr lang="ru-RU" sz="1100" dirty="0"/>
          </a:p>
          <a:p>
            <a:pPr algn="ctr"/>
            <a:r>
              <a:rPr lang="ru-RU" sz="1100" dirty="0"/>
              <a:t>САМАРСКОЙ ОБЛАСТИ</a:t>
            </a:r>
            <a:endParaRPr lang="ru-RU" sz="1100" dirty="0"/>
          </a:p>
          <a:p>
            <a:pPr algn="ctr"/>
            <a:r>
              <a:rPr lang="ru-RU" sz="1200" dirty="0">
                <a:solidFill>
                  <a:srgbClr val="112EA7"/>
                </a:solidFill>
              </a:rPr>
              <a:t> </a:t>
            </a:r>
            <a:endParaRPr lang="ru-RU" sz="1200" dirty="0">
              <a:solidFill>
                <a:srgbClr val="112EA7"/>
              </a:solidFill>
            </a:endParaRPr>
          </a:p>
          <a:p>
            <a:pPr algn="ctr"/>
            <a:r>
              <a:rPr lang="ru-RU" sz="2400" b="1" dirty="0">
                <a:solidFill>
                  <a:srgbClr val="112EA7"/>
                </a:solidFill>
              </a:rPr>
              <a:t>НАЦИОНАЛЬНЫЕ ПРОЕКТЫ</a:t>
            </a:r>
            <a:endParaRPr lang="ru-RU" sz="2400" b="1" dirty="0">
              <a:solidFill>
                <a:srgbClr val="112EA7"/>
              </a:solidFill>
            </a:endParaRPr>
          </a:p>
          <a:p>
            <a:pPr algn="ctr"/>
            <a:r>
              <a:rPr lang="ru-RU" sz="2400" b="1" dirty="0">
                <a:solidFill>
                  <a:srgbClr val="112EA7"/>
                </a:solidFill>
              </a:rPr>
              <a:t> ДЛЯ ВСЕХ </a:t>
            </a:r>
            <a:endParaRPr lang="ru-RU" sz="2400" b="1" dirty="0">
              <a:solidFill>
                <a:srgbClr val="112EA7"/>
              </a:solidFill>
            </a:endParaRPr>
          </a:p>
          <a:p>
            <a:pPr algn="ctr"/>
            <a:endParaRPr lang="ru-RU" sz="1200" dirty="0"/>
          </a:p>
          <a:p>
            <a:pPr algn="ctr"/>
            <a:endParaRPr lang="ru-RU" sz="1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532" y="10251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Предпрофильная</a:t>
            </a:r>
            <a:r>
              <a:rPr lang="ru-RU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подготовка</a:t>
            </a:r>
            <a:endParaRPr lang="ru-RU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586532" y="534566"/>
            <a:ext cx="6408712" cy="3523388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Его величество электричество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сварки: надежность, уверенность, эффективность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Дирижер контроля и точности (специалист по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КИПиА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финансами – основа успешного бизнеса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IT-специалист: востребовано, престижно, перспективно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IT-решения для бизнеса на платформе 1С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логистики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 быть коммерсантом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Мэтр холодильного дела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Вкусное искусство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10" name="Picture 5" descr="20180419_123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1028" y="2478782"/>
            <a:ext cx="2599035" cy="175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3423" y="174526"/>
            <a:ext cx="4939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Программа «Билет в будущее» 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3" name="Picture 2" descr="eDTodMWlc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108" y="2766814"/>
            <a:ext cx="1822952" cy="1367850"/>
          </a:xfrm>
          <a:prstGeom prst="rect">
            <a:avLst/>
          </a:prstGeom>
          <a:noFill/>
        </p:spPr>
      </p:pic>
      <p:sp>
        <p:nvSpPr>
          <p:cNvPr id="16" name="Содержимое 2"/>
          <p:cNvSpPr>
            <a:spLocks noGrp="1"/>
          </p:cNvSpPr>
          <p:nvPr>
            <p:ph idx="1"/>
          </p:nvPr>
        </p:nvSpPr>
        <p:spPr>
          <a:xfrm>
            <a:off x="658540" y="606574"/>
            <a:ext cx="6984776" cy="3774926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Полицейский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 малого бизнеса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Администратор баз данных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Программист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Системный администратор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перевозкам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ИКС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 по холодильной технике и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системам кондиционирования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/>
          </a:p>
        </p:txBody>
      </p:sp>
      <p:pic>
        <p:nvPicPr>
          <p:cNvPr id="10" name="Picture 4" descr="WWQQWM_A-V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3116" y="1326654"/>
            <a:ext cx="1752195" cy="1314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3423" y="102518"/>
            <a:ext cx="4147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ТСЭК.ПРО.Абилимпикс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6" name="Picture 6" descr="Gb9UXCw-NCBbpgHC_fjfkgzeNvj-sxgH5YLpq8EMsPxHCyK61yS0BJXdVBdDPrginiDfoCBgKueFlKVZnoKhWw7_.jpg"/>
          <p:cNvPicPr>
            <a:picLocks noChangeAspect="1" noChangeArrowheads="1"/>
          </p:cNvPicPr>
          <p:nvPr/>
        </p:nvPicPr>
        <p:blipFill>
          <a:blip r:embed="rId3" cstate="print"/>
          <a:srcRect r="968" b="2098"/>
          <a:stretch>
            <a:fillRect/>
          </a:stretch>
        </p:blipFill>
        <p:spPr bwMode="auto">
          <a:xfrm>
            <a:off x="3394844" y="2334242"/>
            <a:ext cx="1584176" cy="1572659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586532" y="534566"/>
            <a:ext cx="5472608" cy="34118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году конкурс проводится по двум компетенциям: «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Сборка –разборка электронного оборудования»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категории школьники и студенты 22.11.2023г. и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«Выпечка хлебобулочных изделий»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категории студенты 28.11.2023г.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pPz-bi7kkmgN-J9HaL8XFEiKt4cF-3tCPRA2WeYVOUw1-laP4J1xTDJrkX2ZOo0NXzgYMz9Mx9NcfjVeqw8lvCF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9093" y="2550790"/>
            <a:ext cx="2445615" cy="1631206"/>
          </a:xfrm>
          <a:prstGeom prst="rect">
            <a:avLst/>
          </a:prstGeom>
          <a:noFill/>
        </p:spPr>
      </p:pic>
      <p:pic>
        <p:nvPicPr>
          <p:cNvPr id="4102" name="Picture 6" descr="NkKrLteF9OlCToxAPBRDJ3E42I-C6YD73U2y1T5uxPUtDar_NUmjPP2x3rfTFdQd68jekeUObLWxiwig_CQrFs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6572" y="2046734"/>
            <a:ext cx="2303201" cy="153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533" y="10251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Профориентационная</a:t>
            </a:r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инклюзивная каникулярная смена</a:t>
            </a:r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6532" y="750590"/>
            <a:ext cx="69127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Наладчик аппаратных и программных средств </a:t>
            </a:r>
            <a:r>
              <a:rPr lang="ru-RU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инфокоммуникационных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систем</a:t>
            </a: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err="1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Правохранительная</a:t>
            </a: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деятельность </a:t>
            </a: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Аппаратчик – оператор продуктов питания из растительного сырья</a:t>
            </a: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Сварщик</a:t>
            </a: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6812" y="2334766"/>
            <a:ext cx="2312956" cy="1800200"/>
          </a:xfrm>
          <a:prstGeom prst="rect">
            <a:avLst/>
          </a:prstGeom>
        </p:spPr>
      </p:pic>
      <p:pic>
        <p:nvPicPr>
          <p:cNvPr id="16" name="Picture 3" descr="C:\Users\User\Desktop\2022-2023\Абилимпикс 2022_26.09\IMG-b927156091ad9c8f71d606e64ba6082d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7092" y="2334766"/>
            <a:ext cx="1953576" cy="1780884"/>
          </a:xfrm>
          <a:prstGeom prst="rect">
            <a:avLst/>
          </a:prstGeom>
          <a:noFill/>
        </p:spPr>
      </p:pic>
      <p:pic>
        <p:nvPicPr>
          <p:cNvPr id="17" name="Picture 2" descr="photo_2023-11-02_11-13-3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 flipV="1">
            <a:off x="442516" y="2315036"/>
            <a:ext cx="2506744" cy="1819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3423" y="102518"/>
            <a:ext cx="4651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День открытых дверей</a:t>
            </a:r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36099" y="822598"/>
            <a:ext cx="6725603" cy="31237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Дискуссии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Квест-экскурсии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Профпробы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9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4604" y="2550790"/>
            <a:ext cx="1512168" cy="1584176"/>
          </a:xfrm>
          <a:prstGeom prst="rect">
            <a:avLst/>
          </a:prstGeom>
        </p:spPr>
      </p:pic>
      <p:pic>
        <p:nvPicPr>
          <p:cNvPr id="2050" name="Picture 2" descr="IMG-65df2b1fe3ceea9983ff8f19f66fa7a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38860" y="894606"/>
            <a:ext cx="2404385" cy="1548290"/>
          </a:xfrm>
          <a:prstGeom prst="rect">
            <a:avLst/>
          </a:prstGeom>
          <a:noFill/>
        </p:spPr>
      </p:pic>
      <p:pic>
        <p:nvPicPr>
          <p:cNvPr id="24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11068" y="2550790"/>
            <a:ext cx="2232248" cy="1553098"/>
          </a:xfrm>
          <a:prstGeom prst="rect">
            <a:avLst/>
          </a:prstGeom>
        </p:spPr>
      </p:pic>
      <p:pic>
        <p:nvPicPr>
          <p:cNvPr id="2052" name="Picture 4" descr="image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2796" y="2550790"/>
            <a:ext cx="2088232" cy="156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533" y="174526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Квест-экскурсии</a:t>
            </a:r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родительские собрания, концерты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9416" t="8036" r="9728" b="34688"/>
          <a:stretch>
            <a:fillRect/>
          </a:stretch>
        </p:blipFill>
        <p:spPr bwMode="auto">
          <a:xfrm>
            <a:off x="946572" y="822598"/>
            <a:ext cx="453650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9767" t="17500" r="29878" b="17401"/>
          <a:stretch>
            <a:fillRect/>
          </a:stretch>
        </p:blipFill>
        <p:spPr bwMode="auto">
          <a:xfrm>
            <a:off x="4690988" y="966614"/>
            <a:ext cx="2978509" cy="15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 l="30512" t="8834" r="32082" b="16967"/>
          <a:stretch>
            <a:fillRect/>
          </a:stretch>
        </p:blipFill>
        <p:spPr bwMode="auto">
          <a:xfrm>
            <a:off x="5411068" y="2622798"/>
            <a:ext cx="23073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 cstate="print"/>
          <a:srcRect l="30512" t="13034" r="32476" b="21167"/>
          <a:stretch>
            <a:fillRect/>
          </a:stretch>
        </p:blipFill>
        <p:spPr bwMode="auto">
          <a:xfrm>
            <a:off x="586532" y="2550790"/>
            <a:ext cx="2376264" cy="1686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6812" y="2694806"/>
            <a:ext cx="2088232" cy="145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540" y="174526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Абилимпикс</a:t>
            </a:r>
            <a:r>
              <a:rPr lang="ru-RU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–участие школьников</a:t>
            </a:r>
            <a:endParaRPr lang="ru-RU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3" name="Picture 4" descr="C:\Users\User\Desktop\2018-19 уч.года\октябрь 2018\Абилимпикс 2018 ТСЭК фото\P_20181101_121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1068" y="966614"/>
            <a:ext cx="1728192" cy="1368152"/>
          </a:xfrm>
          <a:prstGeom prst="rect">
            <a:avLst/>
          </a:prstGeom>
          <a:noFill/>
        </p:spPr>
      </p:pic>
      <p:pic>
        <p:nvPicPr>
          <p:cNvPr id="15" name="Picture 5" descr="C:\Users\User\Desktop\2018-19 уч.года\октябрь 2018\Абилимпикс 2018 ТСЭК фото\P_20181101_1214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2597" y="2550790"/>
            <a:ext cx="2232248" cy="1442848"/>
          </a:xfrm>
          <a:prstGeom prst="rect">
            <a:avLst/>
          </a:prstGeom>
          <a:noFill/>
        </p:spPr>
      </p:pic>
      <p:pic>
        <p:nvPicPr>
          <p:cNvPr id="17" name="Picture 2" descr="https://sun9-20.userapi.com/impg/CZFed5xSwVnYZCA7H7oKZas7lVbGSE23GQKa1w/_bYuRJ0XbL4.jpg?size=1280x960&amp;quality=96&amp;sign=9fd9c9e7f37b1703cfe8b98525fbda5f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62596" y="966614"/>
            <a:ext cx="2088232" cy="1368152"/>
          </a:xfrm>
          <a:prstGeom prst="rect">
            <a:avLst/>
          </a:prstGeom>
          <a:noFill/>
        </p:spPr>
      </p:pic>
      <p:pic>
        <p:nvPicPr>
          <p:cNvPr id="18436" name="Picture 4" descr="qT1t5HHJq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10868" y="2550790"/>
            <a:ext cx="1512168" cy="1432794"/>
          </a:xfrm>
          <a:prstGeom prst="rect">
            <a:avLst/>
          </a:prstGeom>
          <a:noFill/>
        </p:spPr>
      </p:pic>
      <p:pic>
        <p:nvPicPr>
          <p:cNvPr id="1026" name="Picture 2" descr="C:\Users\User\Desktop\2022-2023\май 2023\20230518_1339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94844" y="966614"/>
            <a:ext cx="1803122" cy="1368152"/>
          </a:xfrm>
          <a:prstGeom prst="rect">
            <a:avLst/>
          </a:prstGeom>
          <a:noFill/>
        </p:spPr>
      </p:pic>
      <p:pic>
        <p:nvPicPr>
          <p:cNvPr id="1028" name="Picture 4" descr="I2toj-ut_aI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39060" y="2550790"/>
            <a:ext cx="2088232" cy="1435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524" y="10251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Участники Национальных чемпионатов профессионального мастерства среди людей с инвалидностью и лиц с ОВЗ </a:t>
            </a:r>
            <a:r>
              <a:rPr lang="ru-RU" sz="1600" b="1" dirty="0" err="1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Абилимпикс</a:t>
            </a:r>
            <a:endParaRPr lang="ru-RU" sz="16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0" name="Picture 7" descr="j6s-8bXWBb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556" y="1110630"/>
            <a:ext cx="2309656" cy="1296144"/>
          </a:xfrm>
          <a:prstGeom prst="rect">
            <a:avLst/>
          </a:prstGeom>
          <a:noFill/>
        </p:spPr>
      </p:pic>
      <p:pic>
        <p:nvPicPr>
          <p:cNvPr id="13" name="Picture 2" descr="https://sun9-9.userapi.com/impg/xXUMGR-CfWrf9TLcZVTHVlH1AmQDB7JxIJXQ9A/YGNtTCbeBfY.jpg?size=1280x720&amp;quality=96&amp;sign=e3b4e79d1f4b0149c8bbda82d184eeeb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5084" y="1110630"/>
            <a:ext cx="2005756" cy="1296144"/>
          </a:xfrm>
          <a:prstGeom prst="rect">
            <a:avLst/>
          </a:prstGeom>
          <a:noFill/>
        </p:spPr>
      </p:pic>
      <p:pic>
        <p:nvPicPr>
          <p:cNvPr id="18" name="Picture 6" descr="https://sun9-88.userapi.com/impg/4P5AOh8X_5UHcMTMkunzHXDpR9u6wif5tYd8jA/0_qTBgnz_LM.jpg?size=810x1080&amp;quality=96&amp;sign=c96de4a435a741664ccbe78587d527d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5124" y="2550790"/>
            <a:ext cx="1512168" cy="1497286"/>
          </a:xfrm>
          <a:prstGeom prst="rect">
            <a:avLst/>
          </a:prstGeom>
          <a:noFill/>
        </p:spPr>
      </p:pic>
      <p:pic>
        <p:nvPicPr>
          <p:cNvPr id="19" name="Picture 3" descr="C:\Users\User\Desktop\2022-2023\ноябрь\с рабочего стола ноябрь\фото с Абилимпикс\IMG-6ed7e29db3ee6545211503a9c19bfee7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22836" y="1110631"/>
            <a:ext cx="2016224" cy="1296144"/>
          </a:xfrm>
          <a:prstGeom prst="rect">
            <a:avLst/>
          </a:prstGeom>
          <a:noFill/>
        </p:spPr>
      </p:pic>
      <p:pic>
        <p:nvPicPr>
          <p:cNvPr id="20" name="Picture 2" descr="https://sun9-12.userapi.com/impg/VcRyHoi_xZEtqZz_s1VYbHYoswE9KHZR4rSgbg/rHPLAXPgH1s.jpg?size=1280x960&amp;quality=95&amp;sign=e0df5f78fba71cf7180f002ff3ada02c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588" y="2550790"/>
            <a:ext cx="1656184" cy="1499042"/>
          </a:xfrm>
          <a:prstGeom prst="rect">
            <a:avLst/>
          </a:prstGeom>
          <a:noFill/>
        </p:spPr>
      </p:pic>
      <p:pic>
        <p:nvPicPr>
          <p:cNvPr id="52226" name="Picture 2" descr="Уважениеи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0788" y="2550790"/>
            <a:ext cx="2644552" cy="1479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540" y="1"/>
            <a:ext cx="576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Сотрудничество ГБПОУ «ТСЭК» с различными организациями </a:t>
            </a:r>
            <a:endParaRPr lang="ru-RU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14524" y="606574"/>
            <a:ext cx="72832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ТГООИ «Центр Независимой Жизни»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МОО Физкультурно-спортивный клуб  инвалидов «Виктория» 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Комсомольская РОО СООООО «Всероссийское общество инвалидов»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ГАПОУ 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"Казанский строительный колледж»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Чувашской Республики «</a:t>
            </a:r>
            <a:r>
              <a:rPr lang="ru-RU" sz="1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Чебоксарский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экономико-технологический колледж»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ГАПОУ ПО «Пензенский колледж информационных  и промышленных технологий</a:t>
            </a:r>
            <a:endPara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ГАПОУ СО «Тольяттинский колледж сервисных технологий и предпринимательства»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ГАПОУ СО «Тольяттинский социально-педагогический колледж»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ГАПОУ СО «Самарский государственный колледж»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ГБПОУ СО «Поволжский государственный колледж»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ГБПОУ СО «Технологический колледж им. Н.Д.Кузнецова»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ГАПОУ СО «Тольяттинский машиностроительный колледж»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ГБОУ школа-интернат№5 г.о.Тольятти, ГБОУ школа-интернат№4 г.о.Тольятти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МОУ школа №62 </a:t>
            </a:r>
            <a:r>
              <a:rPr lang="ru-RU" sz="1500" dirty="0" err="1" smtClean="0">
                <a:latin typeface="Times New Roman" panose="02020603050405020304" pitchFamily="18" charset="0"/>
              </a:rPr>
              <a:t>г.о.Тольятти,школа</a:t>
            </a:r>
            <a:r>
              <a:rPr lang="ru-RU" sz="1500" dirty="0" smtClean="0">
                <a:latin typeface="Times New Roman" panose="02020603050405020304" pitchFamily="18" charset="0"/>
              </a:rPr>
              <a:t> №69 г.о.Тольятти, школа №73 г.о.Тольятти</a:t>
            </a:r>
            <a:endParaRPr lang="ru-RU" sz="1500" b="1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ООО «</a:t>
            </a:r>
            <a:r>
              <a:rPr lang="ru-RU" sz="1500" dirty="0" err="1" smtClean="0">
                <a:latin typeface="Times New Roman" panose="02020603050405020304" pitchFamily="18" charset="0"/>
              </a:rPr>
              <a:t>ИнфоТех</a:t>
            </a:r>
            <a:r>
              <a:rPr lang="ru-RU" sz="1500" dirty="0" smtClean="0">
                <a:latin typeface="Times New Roman" panose="02020603050405020304" pitchFamily="18" charset="0"/>
              </a:rPr>
              <a:t>»,  ООО «ГК и ЧП», ООО «Миндаль», Гипермаркет «АШАН»</a:t>
            </a:r>
            <a:endParaRPr lang="ru-RU" sz="1500" dirty="0" smtClean="0">
              <a:latin typeface="Times New Roman" panose="02020603050405020304" pitchFamily="18" charset="0"/>
            </a:endParaRPr>
          </a:p>
          <a:p>
            <a:pPr>
              <a:defRPr/>
            </a:pPr>
            <a:r>
              <a:rPr lang="ru-RU" sz="1500" dirty="0" smtClean="0">
                <a:latin typeface="Times New Roman" panose="02020603050405020304" pitchFamily="18" charset="0"/>
              </a:rPr>
              <a:t>ИП «Ковалев»,  ИП «Лысенко»</a:t>
            </a:r>
            <a:endParaRPr lang="ru-RU" sz="1500" dirty="0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86532" y="678582"/>
            <a:ext cx="54726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Очень важно,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чтобы профессиональное самоопределение было бы сознательным, соотнесено с возможностями здоровья и требованиями к нему отдельных профессий, чтобы выпускник школы понял, что </a:t>
            </a:r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адаптация в мире труда и внутренняя гармония личности способствуют самореализации и нахождению своего места в обществе. 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890788" y="174526"/>
            <a:ext cx="15749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Вывод: </a:t>
            </a:r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2556" y="0"/>
            <a:ext cx="57606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«Путь в профессию: инструменты и технологии профессионального самоопределения обучающихся с ОВЗ и инвалидностью»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7" y="30510"/>
            <a:ext cx="1194145" cy="93300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79020" y="3342878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b="1" dirty="0" smtClean="0">
                <a:latin typeface="Times New Roman" panose="02020603050405020304" pitchFamily="18" charset="0"/>
              </a:rPr>
              <a:t>Т.С. Горолатова, к.п.н., старший методист, руководитель РЦПО  «Профессиональная и  социальная  реабилитация лиц с ОВЗ» ГБПОУ «ТСЭК»</a:t>
            </a:r>
            <a:endParaRPr lang="ru-RU" sz="1000" dirty="0"/>
          </a:p>
        </p:txBody>
      </p:sp>
      <p:pic>
        <p:nvPicPr>
          <p:cNvPr id="13" name="Picture 2" descr="https://sun9-47.userapi.com/impg/nH6ylJWpHK_gas18MTUft-uykUf1HovRXpkcKA/UwCnrOD6iTg.jpg?size=604x434&amp;quality=96&amp;sign=1370561b97748045cb9332ffc5f5effd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8619" y="1254646"/>
            <a:ext cx="5371283" cy="2122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18580" y="1326654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 !</a:t>
            </a:r>
            <a:endParaRPr lang="ru-RU" sz="28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540" y="174527"/>
            <a:ext cx="554461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Профессиональная ориентация </a:t>
            </a:r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buFontTx/>
              <a:buChar char="-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это специально организованная помощь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оптимизации процессов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профессионального самоопределения школьников.</a:t>
            </a:r>
            <a:r>
              <a:rPr lang="ru-RU" sz="1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 rot="16200000">
            <a:off x="3634194" y="629900"/>
            <a:ext cx="576064" cy="21135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fontAlgn="base">
              <a:spcBef>
                <a:spcPct val="0"/>
              </a:spcBef>
              <a:spcAft>
                <a:spcPts val="760"/>
              </a:spcAft>
            </a:pPr>
            <a:r>
              <a:rPr lang="ru-RU" sz="1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просвещение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83076" y="2406774"/>
            <a:ext cx="1952919" cy="5787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60"/>
              </a:spcAft>
            </a:pPr>
            <a:r>
              <a:rPr lang="ru-RU" sz="1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консультирование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8540" y="2406774"/>
            <a:ext cx="186527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ts val="760"/>
              </a:spcAft>
            </a:pPr>
            <a:r>
              <a:rPr lang="ru-RU" sz="1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воспитание</a:t>
            </a:r>
            <a:endPara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661249" y="2644425"/>
            <a:ext cx="720079" cy="2116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развитие личности и поддержка  профессиональной карьеры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922595" y="2406774"/>
            <a:ext cx="2157189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</a:t>
            </a:r>
            <a:r>
              <a:rPr lang="ru-RU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5123036" y="2550790"/>
            <a:ext cx="335949" cy="2458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0800000">
            <a:off x="2530746" y="2513711"/>
            <a:ext cx="360041" cy="276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826892" y="2982838"/>
            <a:ext cx="237965" cy="337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0800000">
            <a:off x="3826892" y="2046734"/>
            <a:ext cx="242761" cy="3357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4525" y="102518"/>
            <a:ext cx="5688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Факторы, которые необходимо учитывать при организации профориентационной работы с обучающимися, имеющими ОВЗ: </a:t>
            </a:r>
            <a:endParaRPr lang="ru-RU" sz="16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55" y="30510"/>
            <a:ext cx="1561697" cy="1350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6532" y="966614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позиция родителей;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знание своих личностных особенностей, возможностей и способностей;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информированность о видах профессиональной деятельности и соответствующих профессиях, в которых возможна реализация индивидуальных способностей и возможностей;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 состояния здоровья, соотнесение его с требованиями профессии;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поддержка со стороны педагогов.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532" y="1470670"/>
            <a:ext cx="70567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 выбора профессии обуславливается действием многих разноплановых факторов: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общественное воздействие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мотивы выбора профессии, т.е. влияние ценностных ориентаций;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 характеристики: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склонности, способности, интересы и психофизиологические качества людей, уровень их общеобразовательной и иной подготовки;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buFont typeface="Wingdings" panose="05000000000000000000" pitchFamily="2" charset="2"/>
              <a:buChar char="Ø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экономики в кадрах,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характером требований профессий и трудовой деятельности к человеку.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8540" y="174527"/>
            <a:ext cx="5472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Профессиональное самоопределение</a:t>
            </a:r>
            <a:endParaRPr lang="ru-RU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86532" y="606574"/>
            <a:ext cx="5472608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самоопределение детей с ОВЗ является проблемой не только для них самих, но и для их родных и близких, педагогов.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86532" y="102518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Система профориентационной работы базируется на принципах:</a:t>
            </a:r>
            <a:endParaRPr lang="ru-RU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86532" y="822598"/>
            <a:ext cx="59046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Ценность человека не зависит от его способностей и достижений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человек способен чувствовать и думать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человек имеет право на общение и на то, чтобы быть услышанным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люди нуждаются друг в друге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Подлинное образование может осуществляться только в контексте реальных взаимоотношений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Все люди нуждаются в поддержке и дружбе ровесников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всех обучающихся достижение прогресса скорее в том, что они могут делать, чем в том, что не могут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Разнообразие усиливает все стороны жизни человека.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7" y="30510"/>
            <a:ext cx="1194145" cy="93300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14524" y="102518"/>
            <a:ext cx="6480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Ресурсный центр  «Профессиональная и  социальная  реабилитация лиц с ОВЗ» </a:t>
            </a:r>
            <a:endParaRPr lang="ru-RU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ГБПОУ «ТСЭК»</a:t>
            </a:r>
            <a:endParaRPr lang="ru-RU" dirty="0"/>
          </a:p>
        </p:txBody>
      </p:sp>
      <p:pic>
        <p:nvPicPr>
          <p:cNvPr id="3074" name="Picture 2" descr="C:\Users\User\Desktop\фото фас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4604" y="1038622"/>
            <a:ext cx="5976664" cy="3237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0548" y="174526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Алгоритм сотрудничества со школами г.о.Тольятти</a:t>
            </a:r>
            <a:endParaRPr lang="ru-RU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540" y="750590"/>
            <a:ext cx="676875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</a:rPr>
              <a:t>Предпрофильная</a:t>
            </a:r>
            <a:r>
              <a:rPr lang="ru-RU" sz="2000" dirty="0" smtClean="0">
                <a:latin typeface="Times New Roman" panose="02020603050405020304" pitchFamily="18" charset="0"/>
              </a:rPr>
              <a:t> подготовка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Профессиональные каникулярные смены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Дни открытых дверей 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</a:rPr>
              <a:t>Профпробы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Билет в будущее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</a:rPr>
              <a:t>ТСЭК.ПРО.Абилимпикс</a:t>
            </a:r>
            <a:r>
              <a:rPr lang="ru-RU" sz="2000" dirty="0" smtClean="0">
                <a:latin typeface="Times New Roman" panose="02020603050405020304" pitchFamily="18" charset="0"/>
              </a:rPr>
              <a:t> 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err="1" smtClean="0">
                <a:latin typeface="Times New Roman" panose="02020603050405020304" pitchFamily="18" charset="0"/>
              </a:rPr>
              <a:t>Квест</a:t>
            </a:r>
            <a:r>
              <a:rPr lang="ru-RU" sz="2000" dirty="0" smtClean="0">
                <a:latin typeface="Times New Roman" panose="02020603050405020304" pitchFamily="18" charset="0"/>
              </a:rPr>
              <a:t>- экскурсии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Региональный и Национальный Конкурсы профессионального мастерства среди людей с инвалидностью и ОВЗ Абилимпикс (школьники)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</a:rPr>
              <a:t>Родительские собрания </a:t>
            </a: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 smtClean="0">
              <a:latin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ru-RU" sz="20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34603" y="102518"/>
            <a:ext cx="4536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Профессиональная проба </a:t>
            </a:r>
            <a:endParaRPr lang="ru-RU" sz="2000" b="1" dirty="0" smtClean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514524" y="462558"/>
            <a:ext cx="7283276" cy="391894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  <a:tabLst>
                <a:tab pos="955675" algn="l"/>
              </a:tabLst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ремонту и обслуживанию систем ЖКХ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эксплуатация внутренних сантехнических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устройств кондиционирование воздуха и вентиляции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и техническая эксплуатация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холодильно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компрессорных машин и установок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и программирование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Операционная деятельность в логистике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 по ремонту и обслуживанию систем ЖКХ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Правоохранительная деятельность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 обслуживание и ремонт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  вентиляции и кондиционирования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Наладчик аппаратного и программного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обеспечения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Сварщик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Пекарь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1400" b="1" dirty="0">
              <a:solidFill>
                <a:srgbClr val="0000CC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 l="52463" t="19282" r="8000" b="11530"/>
          <a:stretch>
            <a:fillRect/>
          </a:stretch>
        </p:blipFill>
        <p:spPr bwMode="auto">
          <a:xfrm>
            <a:off x="5339060" y="1038622"/>
            <a:ext cx="1466130" cy="144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 descr="IMG-244c05ab89d98318804b14a01a350708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9140" y="2406774"/>
            <a:ext cx="1543590" cy="14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cbO8wd9F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02956" y="2982838"/>
            <a:ext cx="1669392" cy="1252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5975</Words>
  <Application>WPS Presentation</Application>
  <PresentationFormat>Произвольный</PresentationFormat>
  <Paragraphs>214</Paragraphs>
  <Slides>20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Arial</vt:lpstr>
      <vt:lpstr>SimSun</vt:lpstr>
      <vt:lpstr>Wingdings</vt:lpstr>
      <vt:lpstr>Verdana</vt:lpstr>
      <vt:lpstr>Times New Roman</vt:lpstr>
      <vt:lpstr>Calibri</vt:lpstr>
      <vt:lpstr>Microsoft YaHei</vt:lpstr>
      <vt:lpstr>Arial Unicode MS</vt:lpstr>
      <vt:lpstr>Calibri Light</vt:lpstr>
      <vt:lpstr>4_Тема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User</cp:lastModifiedBy>
  <cp:revision>302</cp:revision>
  <cp:lastPrinted>2023-08-29T08:22:00Z</cp:lastPrinted>
  <dcterms:created xsi:type="dcterms:W3CDTF">2023-08-29T08:22:00Z</dcterms:created>
  <dcterms:modified xsi:type="dcterms:W3CDTF">2023-11-20T12:50:49Z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323584A73BB84E228922D0804FAA5F98_12</vt:lpwstr>
  </property>
  <property fmtid="{D5CDD505-2E9C-101B-9397-08002B2CF9AE}" pid="3" name="KSOProductBuildVer">
    <vt:lpwstr>1049-12.2.0.13215</vt:lpwstr>
  </property>
</Properties>
</file>