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60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5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B9616"/>
    <a:srgbClr val="5DDF29"/>
    <a:srgbClr val="4ABE1C"/>
    <a:srgbClr val="FFFF6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http://player.myshared.ru/900456/data/images/img2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6036" cy="6866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>
            <a:lvl1pPr>
              <a:defRPr b="1" cap="none" spc="0">
                <a:ln/>
                <a:solidFill>
                  <a:srgbClr val="3B9616"/>
                </a:solidFill>
                <a:effectLst>
                  <a:outerShdw blurRad="50800" dist="50800" dir="5400000" algn="ctr" rotWithShape="0">
                    <a:srgbClr val="FFFF00"/>
                  </a:outerShdw>
                </a:effectLst>
              </a:defRPr>
            </a:lvl1pPr>
          </a:lstStyle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0" cap="none" spc="0" baseline="0">
                <a:ln w="10160">
                  <a:solidFill>
                    <a:srgbClr val="92D050"/>
                  </a:solidFill>
                  <a:prstDash val="solid"/>
                </a:ln>
                <a:solidFill>
                  <a:srgbClr val="FFFF66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ru-RU" dirty="0"/>
          </a:p>
        </p:txBody>
      </p:sp>
      <p:pic>
        <p:nvPicPr>
          <p:cNvPr id="1026" name="Picture 2" descr="http://www.children.dark-energy.ru/upload/iblock/71d/71dca34580070ad5e38ec8efe454973a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4" b="100000" l="0" r="100000">
                        <a14:foregroundMark x1="67431" y1="52047" x2="67431" y2="52047"/>
                        <a14:foregroundMark x1="78899" y1="44444" x2="78899" y2="44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8918" y="5013176"/>
            <a:ext cx="2076450" cy="1628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player.myshared.ru/457183/data/images/img4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30198">
            <a:off x="174607" y="740281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://player.myshared.ru/457183/data/images/img4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273734">
            <a:off x="1143027" y="160453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96" descr="После уроков: Апрель 2011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6021288"/>
            <a:ext cx="2643206" cy="6819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524463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cap="none" spc="0">
                <a:ln w="31550" cmpd="sng">
                  <a:gradFill>
                    <a:gsLst>
                      <a:gs pos="25000">
                        <a:srgbClr val="FFC000"/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>
                <a:srgbClr val="00B050"/>
              </a:buClr>
              <a:buFontTx/>
              <a:buBlip>
                <a:blip r:embed="rId2"/>
              </a:buBlip>
              <a:defRPr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buClr>
                <a:srgbClr val="00B050"/>
              </a:buClr>
              <a:buFont typeface="Wingdings" pitchFamily="2" charset="2"/>
              <a:buChar char="Ø"/>
              <a:defRPr>
                <a:latin typeface="Times New Roman" pitchFamily="18" charset="0"/>
                <a:cs typeface="Times New Roman" pitchFamily="18" charset="0"/>
              </a:defRPr>
            </a:lvl2pPr>
            <a:lvl3pPr>
              <a:buClr>
                <a:srgbClr val="00B050"/>
              </a:buClr>
              <a:defRPr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buClr>
                <a:srgbClr val="00B050"/>
              </a:buClr>
              <a:buFont typeface="Courier New" pitchFamily="49" charset="0"/>
              <a:buChar char="o"/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buClr>
                <a:srgbClr val="00B050"/>
              </a:buCl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2050" name="Picture 2" descr="http://player.myshared.ru/457183/data/images/img4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2578" y="188640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player.myshared.ru/457183/data/images/img4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43141">
            <a:off x="8092219" y="620688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4327668"/>
            <a:ext cx="9169657" cy="2530332"/>
          </a:xfrm>
          <a:prstGeom prst="rect">
            <a:avLst/>
          </a:prstGeom>
        </p:spPr>
      </p:pic>
      <p:pic>
        <p:nvPicPr>
          <p:cNvPr id="11" name="Picture 2" descr="http://player.myshared.ru/457183/data/images/img4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210274">
            <a:off x="574182" y="4687766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7812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cap="none" spc="0">
                <a:ln w="31550" cmpd="sng">
                  <a:gradFill>
                    <a:gsLst>
                      <a:gs pos="25000">
                        <a:srgbClr val="FFC000"/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marL="342900" indent="-342900">
              <a:buClr>
                <a:srgbClr val="00B050"/>
              </a:buClr>
              <a:buFontTx/>
              <a:buBlip>
                <a:blip r:embed="rId2"/>
              </a:buBlip>
              <a:defRPr sz="2800"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buClr>
                <a:srgbClr val="00B050"/>
              </a:buClr>
              <a:buFont typeface="Wingdings" pitchFamily="2" charset="2"/>
              <a:buChar char="Ø"/>
              <a:defRPr sz="2400">
                <a:latin typeface="Times New Roman" pitchFamily="18" charset="0"/>
                <a:cs typeface="Times New Roman" pitchFamily="18" charset="0"/>
              </a:defRPr>
            </a:lvl2pPr>
            <a:lvl3pPr>
              <a:buClr>
                <a:srgbClr val="00B050"/>
              </a:buClr>
              <a:defRPr sz="2000"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buClr>
                <a:srgbClr val="00B050"/>
              </a:buClr>
              <a:buFont typeface="Courier New" pitchFamily="49" charset="0"/>
              <a:buChar char="o"/>
              <a:defRPr sz="1800">
                <a:latin typeface="Times New Roman" pitchFamily="18" charset="0"/>
                <a:cs typeface="Times New Roman" pitchFamily="18" charset="0"/>
              </a:defRPr>
            </a:lvl4pPr>
            <a:lvl5pPr>
              <a:buClr>
                <a:srgbClr val="00B050"/>
              </a:buClr>
              <a:defRPr sz="1800">
                <a:latin typeface="Times New Roman" pitchFamily="18" charset="0"/>
                <a:cs typeface="Times New Roman" pitchFamily="18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marL="342900" indent="-342900">
              <a:buClr>
                <a:srgbClr val="00B050"/>
              </a:buClr>
              <a:buFontTx/>
              <a:buBlip>
                <a:blip r:embed="rId2"/>
              </a:buBlip>
              <a:defRPr sz="2800"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buClr>
                <a:srgbClr val="00B050"/>
              </a:buClr>
              <a:buFont typeface="Wingdings" pitchFamily="2" charset="2"/>
              <a:buChar char="Ø"/>
              <a:defRPr sz="2400">
                <a:latin typeface="Times New Roman" pitchFamily="18" charset="0"/>
                <a:cs typeface="Times New Roman" pitchFamily="18" charset="0"/>
              </a:defRPr>
            </a:lvl2pPr>
            <a:lvl3pPr>
              <a:buClr>
                <a:srgbClr val="00B050"/>
              </a:buClr>
              <a:defRPr sz="2000"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buClr>
                <a:srgbClr val="00B050"/>
              </a:buClr>
              <a:buFont typeface="Courier New" pitchFamily="49" charset="0"/>
              <a:buChar char="o"/>
              <a:defRPr sz="1800">
                <a:latin typeface="Times New Roman" pitchFamily="18" charset="0"/>
                <a:cs typeface="Times New Roman" pitchFamily="18" charset="0"/>
              </a:defRPr>
            </a:lvl4pPr>
            <a:lvl5pPr>
              <a:buClr>
                <a:srgbClr val="00B050"/>
              </a:buClr>
              <a:defRPr sz="1800">
                <a:latin typeface="Times New Roman" pitchFamily="18" charset="0"/>
                <a:cs typeface="Times New Roman" pitchFamily="18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8" name="Picture 2" descr="http://player.myshared.ru/457183/data/images/img4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2578" y="188640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player.myshared.ru/457183/data/images/img4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43141">
            <a:off x="8092219" y="620688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4327668"/>
            <a:ext cx="9169657" cy="2530332"/>
          </a:xfrm>
          <a:prstGeom prst="rect">
            <a:avLst/>
          </a:prstGeom>
        </p:spPr>
      </p:pic>
      <p:pic>
        <p:nvPicPr>
          <p:cNvPr id="13" name="Picture 2" descr="http://player.myshared.ru/457183/data/images/img4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210274">
            <a:off x="574182" y="4687766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23454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cap="none" spc="0">
                <a:ln w="31550" cmpd="sng">
                  <a:gradFill>
                    <a:gsLst>
                      <a:gs pos="25000">
                        <a:srgbClr val="FFC000"/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4327668"/>
            <a:ext cx="9169657" cy="2530332"/>
          </a:xfrm>
          <a:prstGeom prst="rect">
            <a:avLst/>
          </a:prstGeom>
        </p:spPr>
      </p:pic>
      <p:pic>
        <p:nvPicPr>
          <p:cNvPr id="9" name="Picture 2" descr="http://player.myshared.ru/457183/data/images/img4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210274">
            <a:off x="574182" y="4687766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player.myshared.ru/457183/data/images/img4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2578" y="188640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player.myshared.ru/457183/data/images/img4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43141">
            <a:off x="8092219" y="620688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8438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F0B386-E0E9-4F67-B7AA-70E5FF3FE7CD}" type="datetimeFigureOut">
              <a:rPr lang="ru-RU" smtClean="0"/>
              <a:pPr/>
              <a:t>22.11.2024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539257-3892-4965-9465-25F88323B7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609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56.jpeg"/><Relationship Id="rId7" Type="http://schemas.openxmlformats.org/officeDocument/2006/relationships/image" Target="../media/image59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39.jpeg"/><Relationship Id="rId4" Type="http://schemas.openxmlformats.org/officeDocument/2006/relationships/image" Target="../media/image57.jpeg"/><Relationship Id="rId9" Type="http://schemas.openxmlformats.org/officeDocument/2006/relationships/image" Target="../media/image6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Relationship Id="rId9" Type="http://schemas.openxmlformats.org/officeDocument/2006/relationships/image" Target="../media/image5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52.jpeg"/><Relationship Id="rId7" Type="http://schemas.openxmlformats.org/officeDocument/2006/relationships/image" Target="../media/image54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53.jpeg"/><Relationship Id="rId4" Type="http://schemas.openxmlformats.org/officeDocument/2006/relationships/image" Target="../media/image34.jpeg"/><Relationship Id="rId9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08720"/>
            <a:ext cx="7772400" cy="2691731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n>
                  <a:solidFill>
                    <a:srgbClr val="00B050"/>
                  </a:solidFill>
                </a:ln>
                <a:solidFill>
                  <a:srgbClr val="4ABE1C"/>
                </a:solidFill>
              </a:rPr>
              <a:t>Мультимедийная дидактическая игра по экологии </a:t>
            </a:r>
            <a:r>
              <a:rPr lang="ru-RU" dirty="0" smtClean="0">
                <a:ln>
                  <a:solidFill>
                    <a:srgbClr val="00B050"/>
                  </a:solidFill>
                </a:ln>
                <a:solidFill>
                  <a:srgbClr val="4ABE1C"/>
                </a:solidFill>
              </a:rPr>
              <a:t>для обучающихся </a:t>
            </a:r>
            <a:br>
              <a:rPr lang="ru-RU" dirty="0" smtClean="0">
                <a:ln>
                  <a:solidFill>
                    <a:srgbClr val="00B050"/>
                  </a:solidFill>
                </a:ln>
                <a:solidFill>
                  <a:srgbClr val="4ABE1C"/>
                </a:solidFill>
              </a:rPr>
            </a:br>
            <a:r>
              <a:rPr lang="ru-RU" dirty="0" smtClean="0">
                <a:ln>
                  <a:solidFill>
                    <a:srgbClr val="00B050"/>
                  </a:solidFill>
                </a:ln>
                <a:solidFill>
                  <a:srgbClr val="4ABE1C"/>
                </a:solidFill>
              </a:rPr>
              <a:t>средней группы с ТНР </a:t>
            </a:r>
            <a:br>
              <a:rPr lang="ru-RU" dirty="0" smtClean="0">
                <a:ln>
                  <a:solidFill>
                    <a:srgbClr val="00B050"/>
                  </a:solidFill>
                </a:ln>
                <a:solidFill>
                  <a:srgbClr val="4ABE1C"/>
                </a:solidFill>
              </a:rPr>
            </a:br>
            <a:r>
              <a:rPr lang="ru-RU" dirty="0" smtClean="0">
                <a:ln>
                  <a:solidFill>
                    <a:srgbClr val="00B050"/>
                  </a:solidFill>
                </a:ln>
                <a:solidFill>
                  <a:srgbClr val="4ABE1C"/>
                </a:solidFill>
              </a:rPr>
              <a:t>«Дикие </a:t>
            </a:r>
            <a:r>
              <a:rPr lang="ru-RU" dirty="0" smtClean="0">
                <a:ln>
                  <a:solidFill>
                    <a:srgbClr val="00B050"/>
                  </a:solidFill>
                </a:ln>
                <a:solidFill>
                  <a:srgbClr val="4ABE1C"/>
                </a:solidFill>
              </a:rPr>
              <a:t>и домашние животные»</a:t>
            </a:r>
            <a:endParaRPr lang="ru-RU" dirty="0">
              <a:ln>
                <a:solidFill>
                  <a:srgbClr val="00B050"/>
                </a:solidFill>
              </a:ln>
              <a:solidFill>
                <a:srgbClr val="4ABE1C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Подготовила: </a:t>
            </a:r>
            <a:r>
              <a:rPr lang="ru-RU" dirty="0" err="1" smtClean="0"/>
              <a:t>Акуличева</a:t>
            </a:r>
            <a:r>
              <a:rPr lang="ru-RU" dirty="0" smtClean="0"/>
              <a:t> Н.Н. воспитатель СП детский сад «Ромашка» ГБОУ СОШ с. Красносамарское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1392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4" descr="http://cdn-nus-1.pinme.ru/tumb/600/photo/63/0a/630ac0183584b207d9a81e31140bf7d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1285861"/>
            <a:ext cx="2000264" cy="1500198"/>
          </a:xfrm>
          <a:prstGeom prst="rect">
            <a:avLst/>
          </a:prstGeom>
          <a:noFill/>
        </p:spPr>
      </p:pic>
      <p:pic>
        <p:nvPicPr>
          <p:cNvPr id="1026" name="Picture 2" descr="http://cs629424.vk.me/v629424438/1beaa/keC6J5c0KJ8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70" y="928670"/>
            <a:ext cx="1928826" cy="2286016"/>
          </a:xfrm>
          <a:prstGeom prst="rect">
            <a:avLst/>
          </a:prstGeom>
          <a:noFill/>
        </p:spPr>
      </p:pic>
      <p:pic>
        <p:nvPicPr>
          <p:cNvPr id="1028" name="Picture 4" descr="http://risovach.ru/upload/2016/02/generator/duplo1234567_106756862_orig_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6578" y="1214422"/>
            <a:ext cx="2000232" cy="1928826"/>
          </a:xfrm>
          <a:prstGeom prst="rect">
            <a:avLst/>
          </a:prstGeom>
          <a:noFill/>
        </p:spPr>
      </p:pic>
      <p:pic>
        <p:nvPicPr>
          <p:cNvPr id="7" name="Picture 6" descr="http://dogs-dog.lh1.in/images/nevedomy/belka1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1357298"/>
            <a:ext cx="2309802" cy="1619236"/>
          </a:xfrm>
          <a:prstGeom prst="rect">
            <a:avLst/>
          </a:prstGeom>
          <a:noFill/>
        </p:spPr>
      </p:pic>
      <p:pic>
        <p:nvPicPr>
          <p:cNvPr id="1032" name="Picture 8" descr="http://www.maam.ru/upload/blogs/dfa5879ef0f20415ecd2fb37be8da30c.jpg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57422" y="3857628"/>
            <a:ext cx="2214578" cy="2081200"/>
          </a:xfrm>
          <a:prstGeom prst="rect">
            <a:avLst/>
          </a:prstGeom>
          <a:noFill/>
        </p:spPr>
      </p:pic>
      <p:pic>
        <p:nvPicPr>
          <p:cNvPr id="1034" name="Picture 10" descr="http://reporter-crimea.ru/wp-content/uploads/2016/05/%D0%BE%D0%B2%D1%86%D0%B0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596" y="3500438"/>
            <a:ext cx="1905000" cy="2562226"/>
          </a:xfrm>
          <a:prstGeom prst="rect">
            <a:avLst/>
          </a:prstGeom>
          <a:noFill/>
        </p:spPr>
      </p:pic>
      <p:pic>
        <p:nvPicPr>
          <p:cNvPr id="11" name="Picture 2" descr="C:\Users\Артём\Desktop\игра\bf91beed41b4ec8071c0a7cea7b14e66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6314" y="3786190"/>
            <a:ext cx="2143140" cy="1714512"/>
          </a:xfrm>
          <a:prstGeom prst="rect">
            <a:avLst/>
          </a:prstGeom>
          <a:noFill/>
        </p:spPr>
      </p:pic>
      <p:pic>
        <p:nvPicPr>
          <p:cNvPr id="1036" name="Picture 12" descr="http://kakpravilino.com/wp-content/uploads/2015/04/Kak-kupit-svinofermu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929454" y="4071942"/>
            <a:ext cx="2214546" cy="1857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3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3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Четвертый лишний</a:t>
            </a:r>
            <a:endParaRPr lang="ru-RU" dirty="0"/>
          </a:p>
        </p:txBody>
      </p:sp>
      <p:pic>
        <p:nvPicPr>
          <p:cNvPr id="4" name="Picture 4" descr="http://festival.1september.ru/articles/531296/img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4414" y="1500174"/>
            <a:ext cx="1787236" cy="1828800"/>
          </a:xfrm>
          <a:prstGeom prst="rect">
            <a:avLst/>
          </a:prstGeom>
          <a:noFill/>
        </p:spPr>
      </p:pic>
      <p:pic>
        <p:nvPicPr>
          <p:cNvPr id="5" name="Picture 2" descr="C:\Users\Артём\Desktop\игра\bf91beed41b4ec8071c0a7cea7b14e66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8" y="4071942"/>
            <a:ext cx="2143140" cy="1714512"/>
          </a:xfrm>
          <a:prstGeom prst="rect">
            <a:avLst/>
          </a:prstGeom>
          <a:noFill/>
        </p:spPr>
      </p:pic>
      <p:pic>
        <p:nvPicPr>
          <p:cNvPr id="6" name="Picture 6" descr="https://im0-tub-ru.yandex.net/i?id=12564f136a2a8bdc2ec97afb0917943b&amp;n=33&amp;h=215&amp;w=29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8" y="1285860"/>
            <a:ext cx="2143140" cy="2047876"/>
          </a:xfrm>
          <a:prstGeom prst="rect">
            <a:avLst/>
          </a:prstGeom>
          <a:noFill/>
        </p:spPr>
      </p:pic>
      <p:pic>
        <p:nvPicPr>
          <p:cNvPr id="7" name="Picture 2" descr="C:\Users\Артём\Desktop\игра\i (2)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3857628"/>
            <a:ext cx="1785950" cy="1571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Четвертый лишний</a:t>
            </a:r>
            <a:endParaRPr lang="ru-RU" dirty="0"/>
          </a:p>
        </p:txBody>
      </p:sp>
      <p:pic>
        <p:nvPicPr>
          <p:cNvPr id="4" name="Picture 10" descr="http://reporter-crimea.ru/wp-content/uploads/2016/05/%D0%BE%D0%B2%D1%86%D0%B0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214422"/>
            <a:ext cx="1905000" cy="2562225"/>
          </a:xfrm>
          <a:prstGeom prst="rect">
            <a:avLst/>
          </a:prstGeom>
          <a:noFill/>
        </p:spPr>
      </p:pic>
      <p:pic>
        <p:nvPicPr>
          <p:cNvPr id="5" name="Picture 2" descr="C:\Users\Артём\Desktop\игра\96orig-ezhik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3504" y="1071546"/>
            <a:ext cx="2381250" cy="1771650"/>
          </a:xfrm>
          <a:prstGeom prst="rect">
            <a:avLst/>
          </a:prstGeom>
          <a:noFill/>
        </p:spPr>
      </p:pic>
      <p:pic>
        <p:nvPicPr>
          <p:cNvPr id="6" name="Picture 6" descr="https://im3-tub-ru.yandex.net/i?id=a4bc931966434899c85725e6c7055ff8&amp;n=33&amp;h=215&amp;w=33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4071942"/>
            <a:ext cx="2000264" cy="1857388"/>
          </a:xfrm>
          <a:prstGeom prst="rect">
            <a:avLst/>
          </a:prstGeom>
          <a:noFill/>
        </p:spPr>
      </p:pic>
      <p:pic>
        <p:nvPicPr>
          <p:cNvPr id="7" name="Picture 5" descr="https://im1-tub-ru.yandex.net/i?id=137c2c6ea060f519414b25b9c485b9e8&amp;n=33&amp;h=215&amp;w=25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57752" y="4143380"/>
            <a:ext cx="2409825" cy="20478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83122"/>
          </a:xfrm>
        </p:spPr>
        <p:txBody>
          <a:bodyPr>
            <a:normAutofit/>
          </a:bodyPr>
          <a:lstStyle/>
          <a:p>
            <a:r>
              <a:rPr lang="ru-RU" sz="9600" dirty="0" smtClean="0"/>
              <a:t>Молодцы!</a:t>
            </a:r>
            <a:endParaRPr lang="ru-RU" sz="9600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457200" y="3143248"/>
            <a:ext cx="8229600" cy="298291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072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-18097"/>
            <a:ext cx="8496944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200" b="1" dirty="0" smtClean="0">
              <a:ln w="31550" cmpd="sng">
                <a:gradFill>
                  <a:gsLst>
                    <a:gs pos="25000">
                      <a:srgbClr val="FFC000"/>
                    </a:gs>
                    <a:gs pos="80000">
                      <a:srgbClr val="4F81BD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a typeface="+mj-ea"/>
              <a:cs typeface="+mj-cs"/>
            </a:endParaRPr>
          </a:p>
          <a:p>
            <a:endParaRPr lang="ru-RU" sz="2200" b="1" dirty="0">
              <a:ln w="31550" cmpd="sng">
                <a:gradFill>
                  <a:gsLst>
                    <a:gs pos="25000">
                      <a:srgbClr val="FFC000"/>
                    </a:gs>
                    <a:gs pos="80000">
                      <a:srgbClr val="4F81BD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a typeface="+mj-ea"/>
              <a:cs typeface="+mj-cs"/>
            </a:endParaRPr>
          </a:p>
          <a:p>
            <a:endParaRPr lang="ru-RU" sz="2200" b="1" dirty="0" smtClean="0">
              <a:ln w="31550" cmpd="sng">
                <a:gradFill>
                  <a:gsLst>
                    <a:gs pos="25000">
                      <a:srgbClr val="FFC000"/>
                    </a:gs>
                    <a:gs pos="80000">
                      <a:srgbClr val="4F81BD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a typeface="+mj-ea"/>
              <a:cs typeface="+mj-cs"/>
            </a:endParaRPr>
          </a:p>
          <a:p>
            <a:endParaRPr lang="ru-RU" sz="2200" b="1" dirty="0">
              <a:ln w="31550" cmpd="sng">
                <a:gradFill>
                  <a:gsLst>
                    <a:gs pos="25000">
                      <a:srgbClr val="FFC000"/>
                    </a:gs>
                    <a:gs pos="80000">
                      <a:srgbClr val="4F81BD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a typeface="+mj-ea"/>
              <a:cs typeface="+mj-cs"/>
            </a:endParaRPr>
          </a:p>
          <a:p>
            <a:r>
              <a:rPr lang="ru-RU" sz="2400" b="1" dirty="0" smtClean="0">
                <a:ln w="31550" cmpd="sng">
                  <a:gradFill>
                    <a:gsLst>
                      <a:gs pos="25000">
                        <a:srgbClr val="FFC000"/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a typeface="+mj-ea"/>
                <a:cs typeface="+mj-cs"/>
              </a:rPr>
              <a:t>Цель</a:t>
            </a:r>
            <a:r>
              <a:rPr lang="ru-RU" sz="2400" b="1" dirty="0">
                <a:ln w="31550" cmpd="sng">
                  <a:gradFill>
                    <a:gsLst>
                      <a:gs pos="25000">
                        <a:srgbClr val="FFC000"/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a typeface="+mj-ea"/>
                <a:cs typeface="+mj-cs"/>
              </a:rPr>
              <a:t>: Закрепить знания </a:t>
            </a:r>
            <a:r>
              <a:rPr lang="ru-RU" sz="2400" b="1" dirty="0" smtClean="0">
                <a:ln w="31550" cmpd="sng">
                  <a:gradFill>
                    <a:gsLst>
                      <a:gs pos="25000">
                        <a:srgbClr val="FFC000"/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a typeface="+mj-ea"/>
                <a:cs typeface="+mj-cs"/>
              </a:rPr>
              <a:t>обучающихся с ТНР</a:t>
            </a:r>
            <a:r>
              <a:rPr lang="ru-RU" sz="2400" b="1" dirty="0" smtClean="0">
                <a:ln w="31550" cmpd="sng">
                  <a:gradFill>
                    <a:gsLst>
                      <a:gs pos="25000">
                        <a:srgbClr val="FFC000"/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2400" b="1" dirty="0">
                <a:ln w="31550" cmpd="sng">
                  <a:gradFill>
                    <a:gsLst>
                      <a:gs pos="25000">
                        <a:srgbClr val="FFC000"/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a typeface="+mj-ea"/>
                <a:cs typeface="+mj-cs"/>
              </a:rPr>
              <a:t>о диких и домашних животных. </a:t>
            </a:r>
            <a:br>
              <a:rPr lang="ru-RU" sz="2400" b="1" dirty="0">
                <a:ln w="31550" cmpd="sng">
                  <a:gradFill>
                    <a:gsLst>
                      <a:gs pos="25000">
                        <a:srgbClr val="FFC000"/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a typeface="+mj-ea"/>
                <a:cs typeface="+mj-cs"/>
              </a:rPr>
            </a:br>
            <a:r>
              <a:rPr lang="ru-RU" sz="2400" b="1" dirty="0">
                <a:ln w="31550" cmpd="sng">
                  <a:gradFill>
                    <a:gsLst>
                      <a:gs pos="25000">
                        <a:srgbClr val="FFC000"/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a typeface="+mj-ea"/>
                <a:cs typeface="+mj-cs"/>
              </a:rPr>
              <a:t>Задачи: 1. Образовательная: закреплять </a:t>
            </a:r>
            <a:r>
              <a:rPr lang="ru-RU" sz="2400" b="1" dirty="0" smtClean="0">
                <a:ln w="31550" cmpd="sng">
                  <a:gradFill>
                    <a:gsLst>
                      <a:gs pos="25000">
                        <a:srgbClr val="FFC000"/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a typeface="+mj-ea"/>
                <a:cs typeface="+mj-cs"/>
              </a:rPr>
              <a:t>знания обучающихся с ТНР </a:t>
            </a:r>
            <a:r>
              <a:rPr lang="ru-RU" sz="2400" b="1" dirty="0">
                <a:ln w="31550" cmpd="sng">
                  <a:gradFill>
                    <a:gsLst>
                      <a:gs pos="25000">
                        <a:srgbClr val="FFC000"/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a typeface="+mj-ea"/>
                <a:cs typeface="+mj-cs"/>
              </a:rPr>
              <a:t>о диких и домашних животных. Формировать умение различать животных и детенышей, правильно соотносить их названия.</a:t>
            </a:r>
            <a:br>
              <a:rPr lang="ru-RU" sz="2400" b="1" dirty="0">
                <a:ln w="31550" cmpd="sng">
                  <a:gradFill>
                    <a:gsLst>
                      <a:gs pos="25000">
                        <a:srgbClr val="FFC000"/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a typeface="+mj-ea"/>
                <a:cs typeface="+mj-cs"/>
              </a:rPr>
            </a:br>
            <a:r>
              <a:rPr lang="ru-RU" sz="2400" b="1" dirty="0">
                <a:ln w="31550" cmpd="sng">
                  <a:gradFill>
                    <a:gsLst>
                      <a:gs pos="25000">
                        <a:srgbClr val="FFC000"/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a typeface="+mj-ea"/>
                <a:cs typeface="+mj-cs"/>
              </a:rPr>
              <a:t>2. Развивающая: развивать психические процессы детей: внимание, память, мышление.</a:t>
            </a:r>
            <a:br>
              <a:rPr lang="ru-RU" sz="2400" b="1" dirty="0">
                <a:ln w="31550" cmpd="sng">
                  <a:gradFill>
                    <a:gsLst>
                      <a:gs pos="25000">
                        <a:srgbClr val="FFC000"/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a typeface="+mj-ea"/>
                <a:cs typeface="+mj-cs"/>
              </a:rPr>
            </a:br>
            <a:r>
              <a:rPr lang="ru-RU" sz="2400" b="1" dirty="0">
                <a:ln w="31550" cmpd="sng">
                  <a:gradFill>
                    <a:gsLst>
                      <a:gs pos="25000">
                        <a:srgbClr val="FFC000"/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a typeface="+mj-ea"/>
                <a:cs typeface="+mj-cs"/>
              </a:rPr>
              <a:t>3. Воспитывающая: воспитывать чувство любви к окружающему миру, бережное отношение к обитателям живой природы.</a:t>
            </a:r>
            <a:br>
              <a:rPr lang="ru-RU" sz="2400" b="1" dirty="0">
                <a:ln w="31550" cmpd="sng">
                  <a:gradFill>
                    <a:gsLst>
                      <a:gs pos="25000">
                        <a:srgbClr val="FFC000"/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a typeface="+mj-ea"/>
                <a:cs typeface="+mj-cs"/>
              </a:rPr>
            </a:br>
            <a:endParaRPr lang="ru-RU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98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Артём\Desktop\игра\i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2428892" cy="1714488"/>
          </a:xfrm>
          <a:prstGeom prst="rect">
            <a:avLst/>
          </a:prstGeom>
          <a:noFill/>
        </p:spPr>
      </p:pic>
      <p:pic>
        <p:nvPicPr>
          <p:cNvPr id="1031" name="Picture 7" descr="http://fotohomka.ru/images/Jan/07/e820df4e459c11586ec2f6562e7d7de2/mini_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72330" y="2800754"/>
            <a:ext cx="2143140" cy="1857388"/>
          </a:xfrm>
          <a:prstGeom prst="rect">
            <a:avLst/>
          </a:prstGeom>
          <a:noFill/>
        </p:spPr>
      </p:pic>
      <p:pic>
        <p:nvPicPr>
          <p:cNvPr id="1032" name="Picture 8" descr="C:\Users\Артём\Desktop\игра\i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361" y="3207536"/>
            <a:ext cx="1714512" cy="1357322"/>
          </a:xfrm>
          <a:prstGeom prst="rect">
            <a:avLst/>
          </a:prstGeom>
          <a:noFill/>
        </p:spPr>
      </p:pic>
      <p:pic>
        <p:nvPicPr>
          <p:cNvPr id="1033" name="Picture 9" descr="C:\Users\Артём\Desktop\игра\Сказочный_домик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950" y="333226"/>
            <a:ext cx="2143140" cy="1857364"/>
          </a:xfrm>
          <a:prstGeom prst="rect">
            <a:avLst/>
          </a:prstGeom>
          <a:noFill/>
        </p:spPr>
      </p:pic>
      <p:pic>
        <p:nvPicPr>
          <p:cNvPr id="1036" name="Picture 12" descr="https://im0-tub-ru.yandex.net/i?id=cf73678be898b549bbd4b368a7196f91&amp;n=33&amp;h=215&amp;w=344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286256"/>
            <a:ext cx="2643206" cy="2047876"/>
          </a:xfrm>
          <a:prstGeom prst="rect">
            <a:avLst/>
          </a:prstGeom>
          <a:noFill/>
        </p:spPr>
      </p:pic>
      <p:pic>
        <p:nvPicPr>
          <p:cNvPr id="1038" name="Picture 14" descr="http://prikolnye-kartinki.ru/img/picture/Nov/23/8b619ee982f75393c852566105696737/4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2066" y="5221325"/>
            <a:ext cx="2000264" cy="1636675"/>
          </a:xfrm>
          <a:prstGeom prst="rect">
            <a:avLst/>
          </a:prstGeom>
          <a:noFill/>
        </p:spPr>
      </p:pic>
      <p:pic>
        <p:nvPicPr>
          <p:cNvPr id="1040" name="Picture 16" descr="http://perego-shop.ru/gallery/images/1677532_kartinki-na-belom-fone-volk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8F9F3"/>
              </a:clrFrom>
              <a:clrTo>
                <a:srgbClr val="F8F9F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4546" y="5357802"/>
            <a:ext cx="1928826" cy="1500198"/>
          </a:xfrm>
          <a:prstGeom prst="rect">
            <a:avLst/>
          </a:prstGeom>
          <a:noFill/>
        </p:spPr>
      </p:pic>
      <p:pic>
        <p:nvPicPr>
          <p:cNvPr id="1042" name="Picture 18" descr="https://im3-tub-ru.yandex.net/i?id=42c4dbdc7504046369bd2f174fbe7158&amp;n=33&amp;h=215&amp;w=347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39023" y="5238752"/>
            <a:ext cx="1804977" cy="1619248"/>
          </a:xfrm>
          <a:prstGeom prst="rect">
            <a:avLst/>
          </a:prstGeom>
          <a:noFill/>
        </p:spPr>
      </p:pic>
      <p:pic>
        <p:nvPicPr>
          <p:cNvPr id="1044" name="Picture 20" descr="http://print-salon.ru/gal/data/media/59/1115471_38762570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29322" y="3429000"/>
            <a:ext cx="2286016" cy="1928826"/>
          </a:xfrm>
          <a:prstGeom prst="rect">
            <a:avLst/>
          </a:prstGeom>
          <a:noFill/>
        </p:spPr>
      </p:pic>
      <p:pic>
        <p:nvPicPr>
          <p:cNvPr id="1047" name="Picture 23" descr="https://im2-tub-ru.yandex.net/i?id=0d3f1b4f3cbf6d098633fb6fe7e5f8e3&amp;n=33&amp;h=215&amp;w=288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5984" y="3929066"/>
            <a:ext cx="2000264" cy="1404934"/>
          </a:xfrm>
          <a:prstGeom prst="rect">
            <a:avLst/>
          </a:prstGeom>
          <a:noFill/>
        </p:spPr>
      </p:pic>
      <p:pic>
        <p:nvPicPr>
          <p:cNvPr id="1050" name="Picture 26" descr="http://zaikinmir.ru/kartinki/images/koza/koza-kartinki-4.jp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3500438"/>
            <a:ext cx="2000264" cy="1643074"/>
          </a:xfrm>
          <a:prstGeom prst="rect">
            <a:avLst/>
          </a:prstGeom>
          <a:noFill/>
        </p:spPr>
      </p:pic>
      <p:pic>
        <p:nvPicPr>
          <p:cNvPr id="1052" name="Picture 28" descr="http://hvatalkin.ru/cr_images/mimages/96orig-ezhik.jpg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4546" y="2571744"/>
            <a:ext cx="2000264" cy="12715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5.75989E-7 L 0.50399 -0.27272 " pathEditMode="relative" ptsTypes="AA">
                                      <p:cBhvr>
                                        <p:cTn id="6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181 -0.03054 L 0.04601 -0.3453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0" y="-15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85 0.05204 L -0.61129 -0.1054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900" y="-7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1.50821E-6 L 0.29931 -0.37775 " pathEditMode="relative" ptsTypes="AA">
                                      <p:cBhvr>
                                        <p:cTn id="18" dur="2000" fill="hold"/>
                                        <p:tgtEl>
                                          <p:spTgt spid="10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872 0.195 L 0.13455 -0.119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00" y="-15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2.84756E-6 L -0.46459 -0.1994 " pathEditMode="relative" ptsTypes="AA">
                                      <p:cBhvr>
                                        <p:cTn id="26" dur="2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844 0.22554 L 0.71789 -0.08929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500" y="-15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528 0.16586 L -0.28854 -0.34837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00" y="-25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5.15845E-7 L 0.25208 -0.5246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00" y="-26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889 0.08004 L -0.60591 -0.32917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400" y="-20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Чей детеныш?</a:t>
            </a:r>
            <a:endParaRPr lang="ru-RU" dirty="0"/>
          </a:p>
        </p:txBody>
      </p:sp>
      <p:pic>
        <p:nvPicPr>
          <p:cNvPr id="1026" name="Picture 2" descr="C:\Users\Артём\Desktop\игра\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1285860"/>
            <a:ext cx="2071701" cy="1571636"/>
          </a:xfrm>
          <a:prstGeom prst="rect">
            <a:avLst/>
          </a:prstGeom>
          <a:noFill/>
        </p:spPr>
      </p:pic>
      <p:pic>
        <p:nvPicPr>
          <p:cNvPr id="1028" name="Picture 4" descr="https://im2-tub-ru.yandex.net/i?id=e4af8399afee2ef64b9c48d58caa1491&amp;n=33&amp;h=215&amp;w=28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0" y="2928934"/>
            <a:ext cx="2071702" cy="1714512"/>
          </a:xfrm>
          <a:prstGeom prst="rect">
            <a:avLst/>
          </a:prstGeom>
          <a:noFill/>
        </p:spPr>
      </p:pic>
      <p:pic>
        <p:nvPicPr>
          <p:cNvPr id="1031" name="Picture 7" descr="http://zaikinmir.ru/kartinki/images/koza/koza-kartinki-4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4" y="5000636"/>
            <a:ext cx="1857388" cy="1428760"/>
          </a:xfrm>
          <a:prstGeom prst="rect">
            <a:avLst/>
          </a:prstGeom>
          <a:noFill/>
        </p:spPr>
      </p:pic>
      <p:pic>
        <p:nvPicPr>
          <p:cNvPr id="1033" name="Picture 9" descr="http://babytoy.ru/products_pictures/Schleich13139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43702" y="4714884"/>
            <a:ext cx="2214554" cy="1785950"/>
          </a:xfrm>
          <a:prstGeom prst="rect">
            <a:avLst/>
          </a:prstGeom>
          <a:noFill/>
        </p:spPr>
      </p:pic>
      <p:pic>
        <p:nvPicPr>
          <p:cNvPr id="1035" name="Picture 11" descr="https://im0-tub-ru.yandex.net/i?id=b439fe07e30d8ce02600b3425e18f11a&amp;n=33&amp;h=215&amp;w=18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43702" y="928670"/>
            <a:ext cx="1724025" cy="2047876"/>
          </a:xfrm>
          <a:prstGeom prst="rect">
            <a:avLst/>
          </a:prstGeom>
          <a:noFill/>
        </p:spPr>
      </p:pic>
      <p:pic>
        <p:nvPicPr>
          <p:cNvPr id="10242" name="Picture 2" descr="http://static9.depositphotos.com/1594920/1086/i/110/depositphotos_10864864-Kid-standing-up-isolated-on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29454" y="2857496"/>
            <a:ext cx="1643074" cy="15716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13704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90863E-6 L -0.41736 -0.52464 " pathEditMode="relative" ptsTypes="AA">
                                      <p:cBhvr>
                                        <p:cTn id="6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77778E-6 -1.38793E-8 L -0.48038 0.24127 " pathEditMode="relative" ptsTypes="AA">
                                      <p:cBhvr>
                                        <p:cTn id="10" dur="2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1.51746E-6 L -0.44879 0.32524 " pathEditMode="relative" ptsTypes="AA">
                                      <p:cBhvr>
                                        <p:cTn id="14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Чей детеныш?</a:t>
            </a:r>
            <a:endParaRPr lang="ru-RU" dirty="0"/>
          </a:p>
        </p:txBody>
      </p:sp>
      <p:pic>
        <p:nvPicPr>
          <p:cNvPr id="11266" name="Picture 2" descr="C:\Users\Артём\Desktop\игра\bf91beed41b4ec8071c0a7cea7b14e6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1071546"/>
            <a:ext cx="2143140" cy="1714512"/>
          </a:xfrm>
          <a:prstGeom prst="rect">
            <a:avLst/>
          </a:prstGeom>
          <a:noFill/>
        </p:spPr>
      </p:pic>
      <p:pic>
        <p:nvPicPr>
          <p:cNvPr id="11269" name="Picture 5" descr="https://im1-tub-ru.yandex.net/i?id=137c2c6ea060f519414b25b9c485b9e8&amp;n=33&amp;h=215&amp;w=25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810124"/>
            <a:ext cx="2409825" cy="2047876"/>
          </a:xfrm>
          <a:prstGeom prst="rect">
            <a:avLst/>
          </a:prstGeom>
          <a:noFill/>
        </p:spPr>
      </p:pic>
      <p:pic>
        <p:nvPicPr>
          <p:cNvPr id="11279" name="Picture 15" descr="http://mp3zone.narod.ru/pictures/animals/55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CDDDA"/>
              </a:clrFrom>
              <a:clrTo>
                <a:srgbClr val="ECDD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6578" y="1571612"/>
            <a:ext cx="1257300" cy="1285884"/>
          </a:xfrm>
          <a:prstGeom prst="rect">
            <a:avLst/>
          </a:prstGeom>
          <a:noFill/>
        </p:spPr>
      </p:pic>
      <p:pic>
        <p:nvPicPr>
          <p:cNvPr id="9218" name="Picture 2" descr="http://fotohood.ru/images/966230_skachat-kartinki-baran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786058"/>
            <a:ext cx="2714644" cy="2119302"/>
          </a:xfrm>
          <a:prstGeom prst="rect">
            <a:avLst/>
          </a:prstGeom>
          <a:noFill/>
        </p:spPr>
      </p:pic>
      <p:pic>
        <p:nvPicPr>
          <p:cNvPr id="9220" name="Picture 4" descr="https://otvet.imgsmail.ru/download/u_29eedd8c4b873f40c736962420e677a0_80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88" y="4857760"/>
            <a:ext cx="1785950" cy="1714512"/>
          </a:xfrm>
          <a:prstGeom prst="rect">
            <a:avLst/>
          </a:prstGeom>
          <a:noFill/>
        </p:spPr>
      </p:pic>
      <p:pic>
        <p:nvPicPr>
          <p:cNvPr id="9222" name="Picture 6" descr="http://www.gulliver.ru/upload/iblock/bde/88063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86512" y="3000372"/>
            <a:ext cx="2000224" cy="2000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05 0.10548 L -0.43855 -0.2512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200" y="-17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41 -0.07079 L -0.45816 -0.2701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600" y="-1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104 -0.07217 L -0.47639 0.5260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00" y="29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Чей детеныш?</a:t>
            </a:r>
            <a:endParaRPr lang="ru-RU" dirty="0"/>
          </a:p>
        </p:txBody>
      </p:sp>
      <p:pic>
        <p:nvPicPr>
          <p:cNvPr id="1026" name="Picture 2" descr="C:\Users\Артём\Desktop\игра\WW10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928670"/>
            <a:ext cx="1857388" cy="1571636"/>
          </a:xfrm>
          <a:prstGeom prst="rect">
            <a:avLst/>
          </a:prstGeom>
          <a:noFill/>
        </p:spPr>
      </p:pic>
      <p:pic>
        <p:nvPicPr>
          <p:cNvPr id="1028" name="Picture 4" descr="http://festival.1september.ru/articles/531296/img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2857496"/>
            <a:ext cx="1928826" cy="1428760"/>
          </a:xfrm>
          <a:prstGeom prst="rect">
            <a:avLst/>
          </a:prstGeom>
          <a:noFill/>
        </p:spPr>
      </p:pic>
      <p:pic>
        <p:nvPicPr>
          <p:cNvPr id="1030" name="Picture 6" descr="https://im0-tub-ru.yandex.net/i?id=12564f136a2a8bdc2ec97afb0917943b&amp;n=33&amp;h=215&amp;w=29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4429132"/>
            <a:ext cx="2143140" cy="2047876"/>
          </a:xfrm>
          <a:prstGeom prst="rect">
            <a:avLst/>
          </a:prstGeom>
          <a:noFill/>
        </p:spPr>
      </p:pic>
      <p:pic>
        <p:nvPicPr>
          <p:cNvPr id="1034" name="Picture 10" descr="http://jili-bili.ru/files/products/89/big/139339934357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72199" y="2857497"/>
            <a:ext cx="2000264" cy="1571636"/>
          </a:xfrm>
          <a:prstGeom prst="rect">
            <a:avLst/>
          </a:prstGeom>
          <a:noFill/>
        </p:spPr>
      </p:pic>
      <p:pic>
        <p:nvPicPr>
          <p:cNvPr id="1036" name="Picture 12" descr="http://dety3.t1mag.ru/components/com_jshopping/files/img_products/full_full_img_full_25ea96f7d620864581a8fbc5017cd1e7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72264" y="4786322"/>
            <a:ext cx="1362052" cy="1500174"/>
          </a:xfrm>
          <a:prstGeom prst="rect">
            <a:avLst/>
          </a:prstGeom>
          <a:noFill/>
        </p:spPr>
      </p:pic>
      <p:pic>
        <p:nvPicPr>
          <p:cNvPr id="8196" name="Picture 4" descr="http://umm4.com/wp-content/uploads/2012/07/chetverostishiya-dlya-detej-13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57950" y="928670"/>
            <a:ext cx="1785930" cy="19288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274 -0.0236 L -0.44288 -0.548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00" y="-26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5E-6 -6.22484E-6 L -0.37795 -6.22484E-6 " pathEditMode="relative" ptsTypes="AA">
                                      <p:cBhvr>
                                        <p:cTn id="10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7.21721E-7 L -0.40173 0.52464 " pathEditMode="relative" ptsTypes="AA">
                                      <p:cBhvr>
                                        <p:cTn id="14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Чей детеныш?</a:t>
            </a:r>
            <a:endParaRPr lang="ru-RU" dirty="0"/>
          </a:p>
        </p:txBody>
      </p:sp>
      <p:pic>
        <p:nvPicPr>
          <p:cNvPr id="12290" name="Picture 2" descr="C:\Users\Артём\Desktop\игра\96orig-ezhi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1071546"/>
            <a:ext cx="2381250" cy="1771650"/>
          </a:xfrm>
          <a:prstGeom prst="rect">
            <a:avLst/>
          </a:prstGeom>
          <a:noFill/>
        </p:spPr>
      </p:pic>
      <p:pic>
        <p:nvPicPr>
          <p:cNvPr id="12292" name="Picture 4" descr="http://print-salon.ru/gal/data/media/59/1115471_3876257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2714620"/>
            <a:ext cx="2214578" cy="1857388"/>
          </a:xfrm>
          <a:prstGeom prst="rect">
            <a:avLst/>
          </a:prstGeom>
          <a:noFill/>
        </p:spPr>
      </p:pic>
      <p:pic>
        <p:nvPicPr>
          <p:cNvPr id="12294" name="Picture 6" descr="http://dogs-dog.lh1.in/images/nevedomy/belka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5000636"/>
            <a:ext cx="2309802" cy="1619236"/>
          </a:xfrm>
          <a:prstGeom prst="rect">
            <a:avLst/>
          </a:prstGeom>
          <a:noFill/>
        </p:spPr>
      </p:pic>
      <p:pic>
        <p:nvPicPr>
          <p:cNvPr id="12296" name="Picture 8" descr="http://st1.stranamam.ru/data/cache/2012mar/11/43/3978121_32439-700x500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16" y="1428736"/>
            <a:ext cx="1438253" cy="1285884"/>
          </a:xfrm>
          <a:prstGeom prst="rect">
            <a:avLst/>
          </a:prstGeom>
          <a:noFill/>
        </p:spPr>
      </p:pic>
      <p:pic>
        <p:nvPicPr>
          <p:cNvPr id="12298" name="Picture 10" descr="https://im1-tub-ru.yandex.net/i?id=0ce0624eda0c20a941ce48047abade5f&amp;n=33&amp;h=215&amp;w=14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43702" y="4500570"/>
            <a:ext cx="1362075" cy="2047876"/>
          </a:xfrm>
          <a:prstGeom prst="rect">
            <a:avLst/>
          </a:prstGeom>
          <a:noFill/>
        </p:spPr>
      </p:pic>
      <p:pic>
        <p:nvPicPr>
          <p:cNvPr id="12300" name="Picture 12" descr="https://im2-tub-ru.yandex.net/i?id=97365af65840f4bfb1d91c7fde5abc9d&amp;n=33&amp;h=215&amp;w=325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0826" y="3000372"/>
            <a:ext cx="2024055" cy="15001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02568E-6 L -0.40173 -0.28336 " pathEditMode="relative" ptsTypes="AA">
                                      <p:cBhvr>
                                        <p:cTn id="6" dur="20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753 -0.11659 L -0.43489 -0.2738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900" y="-7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5E-6 -7.67985E-7 L -0.40174 0.5561 " pathEditMode="relative" ptsTypes="AA">
                                      <p:cBhvr>
                                        <p:cTn id="14" dur="2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Угости животное</a:t>
            </a:r>
            <a:endParaRPr lang="ru-RU" dirty="0"/>
          </a:p>
        </p:txBody>
      </p:sp>
      <p:pic>
        <p:nvPicPr>
          <p:cNvPr id="13314" name="Picture 2" descr="C:\Users\Артём\Desktop\игра\i (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4" y="1500174"/>
            <a:ext cx="1785950" cy="1571636"/>
          </a:xfrm>
          <a:prstGeom prst="rect">
            <a:avLst/>
          </a:prstGeom>
          <a:noFill/>
        </p:spPr>
      </p:pic>
      <p:pic>
        <p:nvPicPr>
          <p:cNvPr id="13316" name="Picture 4" descr="http://cdn-nus-1.pinme.ru/tumb/600/photo/63/0a/630ac0183584b207d9a81e31140bf7d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08" y="1428736"/>
            <a:ext cx="2071702" cy="1809736"/>
          </a:xfrm>
          <a:prstGeom prst="rect">
            <a:avLst/>
          </a:prstGeom>
          <a:noFill/>
        </p:spPr>
      </p:pic>
      <p:pic>
        <p:nvPicPr>
          <p:cNvPr id="13318" name="Picture 6" descr="https://im3-tub-ru.yandex.net/i?id=a4bc931966434899c85725e6c7055ff8&amp;n=33&amp;h=215&amp;w=33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1428736"/>
            <a:ext cx="2000264" cy="1857388"/>
          </a:xfrm>
          <a:prstGeom prst="rect">
            <a:avLst/>
          </a:prstGeom>
          <a:noFill/>
        </p:spPr>
      </p:pic>
      <p:pic>
        <p:nvPicPr>
          <p:cNvPr id="13320" name="Picture 8" descr="http://letnews.ru/wp-content/uploads/2015/05/14117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88" y="1500174"/>
            <a:ext cx="2357414" cy="1785950"/>
          </a:xfrm>
          <a:prstGeom prst="rect">
            <a:avLst/>
          </a:prstGeom>
          <a:noFill/>
        </p:spPr>
      </p:pic>
      <p:pic>
        <p:nvPicPr>
          <p:cNvPr id="13322" name="Picture 10" descr="http://semena-samara.ru.images.1c-bitrix-cdn.ru/upload/medialibrary/eb0/eb075a2cf575f7cef481fdba46172a0c.jpg?147367624918445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3438" y="4857760"/>
            <a:ext cx="1714512" cy="1785918"/>
          </a:xfrm>
          <a:prstGeom prst="rect">
            <a:avLst/>
          </a:prstGeom>
          <a:noFill/>
        </p:spPr>
      </p:pic>
      <p:pic>
        <p:nvPicPr>
          <p:cNvPr id="13324" name="Picture 12" descr="http://www.cenam.net/files/catalog/data/2014/02/196906/196906-1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60" y="4786322"/>
            <a:ext cx="2024050" cy="1828795"/>
          </a:xfrm>
          <a:prstGeom prst="rect">
            <a:avLst/>
          </a:prstGeom>
          <a:noFill/>
        </p:spPr>
      </p:pic>
      <p:pic>
        <p:nvPicPr>
          <p:cNvPr id="13328" name="Picture 16" descr="https://im3-tub-ru.yandex.net/i?id=5e13ad644153c538e57d5a7e7cf3793e&amp;n=33&amp;h=215&amp;w=421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72264" y="4786322"/>
            <a:ext cx="2357423" cy="1905000"/>
          </a:xfrm>
          <a:prstGeom prst="rect">
            <a:avLst/>
          </a:prstGeom>
          <a:noFill/>
        </p:spPr>
      </p:pic>
      <p:pic>
        <p:nvPicPr>
          <p:cNvPr id="13330" name="Picture 18" descr="https://im0-tub-ru.yandex.net/i?id=daff657e96c44a528de1a654933435c8&amp;n=33&amp;h=215&amp;w=215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4786322"/>
            <a:ext cx="1619247" cy="1619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69813E-6 L -0.48038 -0.38816 " pathEditMode="relative" ptsTypes="AA">
                                      <p:cBhvr>
                                        <p:cTn id="6" dur="2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82443E-6 L -0.02362 -0.44067 " pathEditMode="relative" ptsTypes="AA">
                                      <p:cBhvr>
                                        <p:cTn id="10" dur="20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4.32801E-6 L -0.19688 -0.41985 " pathEditMode="relative" ptsTypes="AA">
                                      <p:cBhvr>
                                        <p:cTn id="14" dur="2000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52001E-6 L 0.74028 -0.28337 " pathEditMode="relative" ptsTypes="AA">
                                      <p:cBhvr>
                                        <p:cTn id="18" dur="2000" fill="hold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4" descr="http://festival.1september.ru/articles/531296/img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1214422"/>
            <a:ext cx="1785950" cy="1828800"/>
          </a:xfrm>
          <a:prstGeom prst="rect">
            <a:avLst/>
          </a:prstGeom>
          <a:noFill/>
        </p:spPr>
      </p:pic>
      <p:pic>
        <p:nvPicPr>
          <p:cNvPr id="14340" name="Picture 4" descr="http://sadikrzd.ru/uploads/posts/2015-06/1433221614_882226413d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3" y="1428736"/>
            <a:ext cx="2357454" cy="1762117"/>
          </a:xfrm>
          <a:prstGeom prst="rect">
            <a:avLst/>
          </a:prstGeom>
          <a:noFill/>
        </p:spPr>
      </p:pic>
      <p:pic>
        <p:nvPicPr>
          <p:cNvPr id="7" name="Picture 6" descr="https://im0-tub-ru.yandex.net/i?id=12564f136a2a8bdc2ec97afb0917943b&amp;n=33&amp;h=215&amp;w=29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3438" y="1214422"/>
            <a:ext cx="2143140" cy="2047876"/>
          </a:xfrm>
          <a:prstGeom prst="rect">
            <a:avLst/>
          </a:prstGeom>
          <a:noFill/>
        </p:spPr>
      </p:pic>
      <p:pic>
        <p:nvPicPr>
          <p:cNvPr id="14344" name="Picture 8" descr="https://im2-tub-ru.yandex.net/i?id=70330d32f465b1c913f56f5743fff7c6&amp;n=33&amp;h=215&amp;w=28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86578" y="1428736"/>
            <a:ext cx="1947857" cy="2047876"/>
          </a:xfrm>
          <a:prstGeom prst="rect">
            <a:avLst/>
          </a:prstGeom>
          <a:noFill/>
        </p:spPr>
      </p:pic>
      <p:pic>
        <p:nvPicPr>
          <p:cNvPr id="10" name="Picture 2" descr="C:\Users\Артём\Desktop\игра\9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4" y="4500570"/>
            <a:ext cx="2071671" cy="1571636"/>
          </a:xfrm>
          <a:prstGeom prst="rect">
            <a:avLst/>
          </a:prstGeom>
          <a:noFill/>
        </p:spPr>
      </p:pic>
      <p:pic>
        <p:nvPicPr>
          <p:cNvPr id="14346" name="Picture 10" descr="http://toysua.com/images/42028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32" y="4143380"/>
            <a:ext cx="2714644" cy="2009766"/>
          </a:xfrm>
          <a:prstGeom prst="rect">
            <a:avLst/>
          </a:prstGeom>
          <a:noFill/>
        </p:spPr>
      </p:pic>
      <p:pic>
        <p:nvPicPr>
          <p:cNvPr id="14348" name="Picture 12" descr="http://i27.beon.ru/91/9/2240991/65/100074765/file_1964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43768" y="4214818"/>
            <a:ext cx="1714480" cy="2000224"/>
          </a:xfrm>
          <a:prstGeom prst="rect">
            <a:avLst/>
          </a:prstGeom>
          <a:noFill/>
        </p:spPr>
      </p:pic>
      <p:pic>
        <p:nvPicPr>
          <p:cNvPr id="13" name="Picture 2" descr="C:\Users\Артём\Desktop\игра\WW1014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3504" y="4429132"/>
            <a:ext cx="1857388" cy="1571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3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554</TotalTime>
  <Words>57</Words>
  <Application>Microsoft Office PowerPoint</Application>
  <PresentationFormat>Экран (4:3)</PresentationFormat>
  <Paragraphs>24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Мультимедийная дидактическая игра по экологии для обучающихся  средней группы с ТНР  «Дикие и домашние животные»</vt:lpstr>
      <vt:lpstr>Презентация PowerPoint</vt:lpstr>
      <vt:lpstr>Презентация PowerPoint</vt:lpstr>
      <vt:lpstr>Чей детеныш?</vt:lpstr>
      <vt:lpstr>Чей детеныш?</vt:lpstr>
      <vt:lpstr>Чей детеныш?</vt:lpstr>
      <vt:lpstr>Чей детеныш?</vt:lpstr>
      <vt:lpstr>Угости животное</vt:lpstr>
      <vt:lpstr>Презентация PowerPoint</vt:lpstr>
      <vt:lpstr>Презентация PowerPoint</vt:lpstr>
      <vt:lpstr>Четвертый лишний</vt:lpstr>
      <vt:lpstr>Четвертый лишний</vt:lpstr>
      <vt:lpstr>Молодцы!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оксана</dc:creator>
  <cp:lastModifiedBy>skrs</cp:lastModifiedBy>
  <cp:revision>45</cp:revision>
  <dcterms:created xsi:type="dcterms:W3CDTF">2015-11-05T08:05:29Z</dcterms:created>
  <dcterms:modified xsi:type="dcterms:W3CDTF">2024-11-22T09:44:08Z</dcterms:modified>
</cp:coreProperties>
</file>