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sldIdLst>
    <p:sldId id="1151" r:id="rId2"/>
    <p:sldId id="1171" r:id="rId3"/>
    <p:sldId id="1180" r:id="rId4"/>
    <p:sldId id="1182" r:id="rId5"/>
    <p:sldId id="1183" r:id="rId6"/>
    <p:sldId id="1184" r:id="rId7"/>
    <p:sldId id="1185" r:id="rId8"/>
    <p:sldId id="1179" r:id="rId9"/>
  </p:sldIdLst>
  <p:sldSz cx="7797800" cy="4381500"/>
  <p:notesSz cx="6858000" cy="9144000"/>
  <p:custDataLst>
    <p:tags r:id="rId11"/>
  </p:custDataLst>
  <p:defaultTextStyle>
    <a:defPPr>
      <a:defRPr lang="en-US"/>
    </a:defPPr>
    <a:lvl1pPr marL="0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2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1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67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46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E5F16A7-0C58-4EB6-8A84-6C34C4FD4C82}">
          <p14:sldIdLst>
            <p14:sldId id="1151"/>
            <p14:sldId id="1171"/>
            <p14:sldId id="1180"/>
            <p14:sldId id="1182"/>
            <p14:sldId id="1183"/>
            <p14:sldId id="1184"/>
            <p14:sldId id="1185"/>
            <p14:sldId id="11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30AE"/>
    <a:srgbClr val="112EA7"/>
    <a:srgbClr val="2525B1"/>
    <a:srgbClr val="013497"/>
    <a:srgbClr val="003399"/>
    <a:srgbClr val="1D1D8B"/>
    <a:srgbClr val="102B9C"/>
    <a:srgbClr val="243AA8"/>
    <a:srgbClr val="2A41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44" autoAdjust="0"/>
    <p:restoredTop sz="86199" autoAdjust="0"/>
  </p:normalViewPr>
  <p:slideViewPr>
    <p:cSldViewPr>
      <p:cViewPr>
        <p:scale>
          <a:sx n="70" d="100"/>
          <a:sy n="70" d="100"/>
        </p:scale>
        <p:origin x="-1452" y="-360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2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1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7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6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00"/>
            </a:lvl1pPr>
            <a:lvl2pPr marL="292029" indent="0" algn="ctr">
              <a:buNone/>
              <a:defRPr sz="1300"/>
            </a:lvl2pPr>
            <a:lvl3pPr marL="584054" indent="0" algn="ctr">
              <a:buNone/>
              <a:defRPr sz="1100"/>
            </a:lvl3pPr>
            <a:lvl4pPr marL="876082" indent="0" algn="ctr">
              <a:buNone/>
              <a:defRPr sz="1000"/>
            </a:lvl4pPr>
            <a:lvl5pPr marL="1168108" indent="0" algn="ctr">
              <a:buNone/>
              <a:defRPr sz="1000"/>
            </a:lvl5pPr>
            <a:lvl6pPr marL="1460135" indent="0" algn="ctr">
              <a:buNone/>
              <a:defRPr sz="1000"/>
            </a:lvl6pPr>
            <a:lvl7pPr marL="1752162" indent="0" algn="ctr">
              <a:buNone/>
              <a:defRPr sz="1000"/>
            </a:lvl7pPr>
            <a:lvl8pPr marL="2044188" indent="0" algn="ctr">
              <a:buNone/>
              <a:defRPr sz="1000"/>
            </a:lvl8pPr>
            <a:lvl9pPr marL="2336217" indent="0" algn="ctr">
              <a:buNone/>
              <a:defRPr sz="10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4" y="233275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103" y="233275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41" y="1092334"/>
            <a:ext cx="6725603" cy="1822582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41" y="2932161"/>
            <a:ext cx="6725603" cy="958453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92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840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760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68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601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521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4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362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100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8" y="233277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9" y="1074076"/>
            <a:ext cx="3298835" cy="5263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029" indent="0">
              <a:buNone/>
              <a:defRPr sz="1300" b="1"/>
            </a:lvl2pPr>
            <a:lvl3pPr marL="584054" indent="0">
              <a:buNone/>
              <a:defRPr sz="1100" b="1"/>
            </a:lvl3pPr>
            <a:lvl4pPr marL="876082" indent="0">
              <a:buNone/>
              <a:defRPr sz="1000" b="1"/>
            </a:lvl4pPr>
            <a:lvl5pPr marL="1168108" indent="0">
              <a:buNone/>
              <a:defRPr sz="1000" b="1"/>
            </a:lvl5pPr>
            <a:lvl6pPr marL="1460135" indent="0">
              <a:buNone/>
              <a:defRPr sz="1000" b="1"/>
            </a:lvl6pPr>
            <a:lvl7pPr marL="1752162" indent="0">
              <a:buNone/>
              <a:defRPr sz="1000" b="1"/>
            </a:lvl7pPr>
            <a:lvl8pPr marL="2044188" indent="0">
              <a:buNone/>
              <a:defRPr sz="1000" b="1"/>
            </a:lvl8pPr>
            <a:lvl9pPr marL="2336217" indent="0">
              <a:buNone/>
              <a:defRPr sz="1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9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40" y="1074076"/>
            <a:ext cx="3315081" cy="5263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029" indent="0">
              <a:buNone/>
              <a:defRPr sz="1300" b="1"/>
            </a:lvl2pPr>
            <a:lvl3pPr marL="584054" indent="0">
              <a:buNone/>
              <a:defRPr sz="1100" b="1"/>
            </a:lvl3pPr>
            <a:lvl4pPr marL="876082" indent="0">
              <a:buNone/>
              <a:defRPr sz="1000" b="1"/>
            </a:lvl4pPr>
            <a:lvl5pPr marL="1168108" indent="0">
              <a:buNone/>
              <a:defRPr sz="1000" b="1"/>
            </a:lvl5pPr>
            <a:lvl6pPr marL="1460135" indent="0">
              <a:buNone/>
              <a:defRPr sz="1000" b="1"/>
            </a:lvl6pPr>
            <a:lvl7pPr marL="1752162" indent="0">
              <a:buNone/>
              <a:defRPr sz="1000" b="1"/>
            </a:lvl7pPr>
            <a:lvl8pPr marL="2044188" indent="0">
              <a:buNone/>
              <a:defRPr sz="1000" b="1"/>
            </a:lvl8pPr>
            <a:lvl9pPr marL="2336217" indent="0">
              <a:buNone/>
              <a:defRPr sz="1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40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9" y="292100"/>
            <a:ext cx="2514993" cy="10223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9"/>
            <a:ext cx="3947636" cy="311370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9" y="1314451"/>
            <a:ext cx="2514993" cy="2435181"/>
          </a:xfrm>
        </p:spPr>
        <p:txBody>
          <a:bodyPr/>
          <a:lstStyle>
            <a:lvl1pPr marL="0" indent="0">
              <a:buNone/>
              <a:defRPr sz="1000"/>
            </a:lvl1pPr>
            <a:lvl2pPr marL="292029" indent="0">
              <a:buNone/>
              <a:defRPr sz="900"/>
            </a:lvl2pPr>
            <a:lvl3pPr marL="584054" indent="0">
              <a:buNone/>
              <a:defRPr sz="800"/>
            </a:lvl3pPr>
            <a:lvl4pPr marL="876082" indent="0">
              <a:buNone/>
              <a:defRPr sz="600"/>
            </a:lvl4pPr>
            <a:lvl5pPr marL="1168108" indent="0">
              <a:buNone/>
              <a:defRPr sz="600"/>
            </a:lvl5pPr>
            <a:lvl6pPr marL="1460135" indent="0">
              <a:buNone/>
              <a:defRPr sz="600"/>
            </a:lvl6pPr>
            <a:lvl7pPr marL="1752162" indent="0">
              <a:buNone/>
              <a:defRPr sz="600"/>
            </a:lvl7pPr>
            <a:lvl8pPr marL="2044188" indent="0">
              <a:buNone/>
              <a:defRPr sz="600"/>
            </a:lvl8pPr>
            <a:lvl9pPr marL="233621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9" y="292100"/>
            <a:ext cx="2514993" cy="10223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9"/>
            <a:ext cx="3947636" cy="3113705"/>
          </a:xfrm>
        </p:spPr>
        <p:txBody>
          <a:bodyPr/>
          <a:lstStyle>
            <a:lvl1pPr marL="0" indent="0">
              <a:buNone/>
              <a:defRPr sz="2100"/>
            </a:lvl1pPr>
            <a:lvl2pPr marL="292029" indent="0">
              <a:buNone/>
              <a:defRPr sz="1800"/>
            </a:lvl2pPr>
            <a:lvl3pPr marL="584054" indent="0">
              <a:buNone/>
              <a:defRPr sz="1500"/>
            </a:lvl3pPr>
            <a:lvl4pPr marL="876082" indent="0">
              <a:buNone/>
              <a:defRPr sz="1300"/>
            </a:lvl4pPr>
            <a:lvl5pPr marL="1168108" indent="0">
              <a:buNone/>
              <a:defRPr sz="1300"/>
            </a:lvl5pPr>
            <a:lvl6pPr marL="1460135" indent="0">
              <a:buNone/>
              <a:defRPr sz="1300"/>
            </a:lvl6pPr>
            <a:lvl7pPr marL="1752162" indent="0">
              <a:buNone/>
              <a:defRPr sz="1300"/>
            </a:lvl7pPr>
            <a:lvl8pPr marL="2044188" indent="0">
              <a:buNone/>
              <a:defRPr sz="1300"/>
            </a:lvl8pPr>
            <a:lvl9pPr marL="2336217" indent="0">
              <a:buNone/>
              <a:defRPr sz="13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9" y="1314451"/>
            <a:ext cx="2514993" cy="2435181"/>
          </a:xfrm>
        </p:spPr>
        <p:txBody>
          <a:bodyPr/>
          <a:lstStyle>
            <a:lvl1pPr marL="0" indent="0">
              <a:buNone/>
              <a:defRPr sz="1000"/>
            </a:lvl1pPr>
            <a:lvl2pPr marL="292029" indent="0">
              <a:buNone/>
              <a:defRPr sz="900"/>
            </a:lvl2pPr>
            <a:lvl3pPr marL="584054" indent="0">
              <a:buNone/>
              <a:defRPr sz="800"/>
            </a:lvl3pPr>
            <a:lvl4pPr marL="876082" indent="0">
              <a:buNone/>
              <a:defRPr sz="600"/>
            </a:lvl4pPr>
            <a:lvl5pPr marL="1168108" indent="0">
              <a:buNone/>
              <a:defRPr sz="600"/>
            </a:lvl5pPr>
            <a:lvl6pPr marL="1460135" indent="0">
              <a:buNone/>
              <a:defRPr sz="600"/>
            </a:lvl6pPr>
            <a:lvl7pPr marL="1752162" indent="0">
              <a:buNone/>
              <a:defRPr sz="600"/>
            </a:lvl7pPr>
            <a:lvl8pPr marL="2044188" indent="0">
              <a:buNone/>
              <a:defRPr sz="600"/>
            </a:lvl8pPr>
            <a:lvl9pPr marL="233621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03" y="233277"/>
            <a:ext cx="6725603" cy="84688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103" y="1166371"/>
            <a:ext cx="6725603" cy="278002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100" y="4061003"/>
            <a:ext cx="1754505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4" y="4061003"/>
            <a:ext cx="2631758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3"/>
            <a:ext cx="1754505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0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13" indent="-146013" algn="l" defTabSz="584054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042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0068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095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4121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49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98175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201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82229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2029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84054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76082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108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0135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52162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188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36217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076" y="174527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272" y="2061555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692" y="389994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1FD3647-9CA0-40CA-8BA7-10F089EE05D7}"/>
              </a:ext>
            </a:extLst>
          </p:cNvPr>
          <p:cNvSpPr/>
          <p:nvPr/>
        </p:nvSpPr>
        <p:spPr>
          <a:xfrm>
            <a:off x="211705" y="1614687"/>
            <a:ext cx="4794641" cy="189280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НАЦИОНАЛЬНЫЕ ПРОЕКТЫ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 ДЛЯ ВСЕХ 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22" y="174526"/>
            <a:ext cx="5998186" cy="846887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2000" b="1" i="1" dirty="0">
              <a:solidFill>
                <a:srgbClr val="1230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8540" y="1182638"/>
            <a:ext cx="6725603" cy="28803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СО «Технологический колледж имени Н.Д.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Кузнецова»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2015 года является ресурсным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 - методическим центром по обучению лиц с ОВЗ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нозология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формы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отсталости). В нашем колледже обучается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ребят по профессиям: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- 20190 Архивариус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- 17531 Рабочий зеленого хозяйства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- 18103 Садовник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- 12851 Комплектовщик изделий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группами по 15 человек.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каждой группой закреплен классный руководитель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1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колледж тесно взаимодействует со спец школами и интернатами города: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родительские собрания (в форме вопрос-ответ 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 и открытые уроки для школьников,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профканикулярные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смены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Совместная подготовка к конкурсам профессионального мастерства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(компетенции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Клиннинг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Ландшафтный дизайн, Флористика) и т.д.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07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03" y="1038622"/>
            <a:ext cx="6789203" cy="2907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педагогов колледжа прошли курсы повышения квалификации и стажировки по работе с инвалидами и лицами с ОВЗ. Наш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обучении предполагает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ориентацию педагога на активные методы обучения, развитие творческих способностей обучающихся, переход от поточного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индивидуализированному обучению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потребностей и возможностей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823" y="2564884"/>
            <a:ext cx="38019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5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1038623"/>
            <a:ext cx="4550515" cy="16962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Принимая специфику познавательной деятельности ребят, особое внимание уделяется принципу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наглядности в обучении (печатаем рабочие предметы по учебным предметам),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адаптивной физической культуре (построена площадка для игры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в мастерских и лабораториях колледжа,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ружковой внеурочной деятельности (для развития моторики обучающихся работает кружок лепки из глины и вязания крючком)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036" y="1254646"/>
            <a:ext cx="2641817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2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1250306"/>
            <a:ext cx="2160240" cy="163119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мастерских колледжа ребята работают 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876720"/>
            <a:ext cx="4622523" cy="10081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Ежегодно наши студенты участвуют и побеждают в компетенциях Ландшафтный дизайн, Флористика,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Клиннинг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регионального и национального чемпионатов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772" y="1902718"/>
            <a:ext cx="2412000" cy="24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1954109"/>
            <a:ext cx="3106456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232" y="1899556"/>
            <a:ext cx="2662568" cy="24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87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1522636" y="1854152"/>
            <a:ext cx="6120680" cy="209285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 .Информирование обучающихся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инвалидов и лиц с ОВЗ о возможности предоставления денежной компенсации взамен 2-х разового горячего питания лицам с ОВЗ.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2. Получение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государственной социальной стипендии инвалидам I, II, III группы с детства, ребенку-инвалиду.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3. Оказание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обучающимся инвалидам и лицам с ОВЗ психологической, </a:t>
            </a:r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методической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правовой поддержки и помощи для адаптации в социуме путем индивидуальных бесед, тестирования, практических занятий.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4.Взаимодействие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 психологической и медицинской службами колледжа для диагностики и коррекции поведения обучающихся инвалидов и лиц с ОВЗ.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5. Привлечение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 сотрудничеству различных культурно-просветительских учреждений для проведения с учащимися - инвалидами и лицами с ОВЗ мероприятий, способствующих раскрытию    способностей, нравственных качеств.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6. Поддержание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благоприятного психологического микроклимата в группах путем проведения совместных экскурсий, поездок, </a:t>
            </a:r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походов, консультаций.</a:t>
            </a:r>
            <a:endParaRPr lang="ru-RU" sz="10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876720"/>
            <a:ext cx="5464140" cy="10081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колледже осуществляется постоянное психолого-педагогическое сопровождение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обучающихся и их родителей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работает социальный педагог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сурдопереводчик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Задачи: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800" y="1671583"/>
            <a:ext cx="5724000" cy="27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547" y="105478"/>
            <a:ext cx="530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292" y="1028808"/>
            <a:ext cx="696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Поступить в ГБПОУ «Технологический колледж имени Н.Д. Кузнецова и получить профессию можно на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бюджетной основе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наличии справки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8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553</Words>
  <Application>Microsoft Office PowerPoint</Application>
  <PresentationFormat>Произвольный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4_Тема Office</vt:lpstr>
      <vt:lpstr>Слайд 1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GorbunovAA</cp:lastModifiedBy>
  <cp:revision>199</cp:revision>
  <cp:lastPrinted>2023-08-29T08:22:54Z</cp:lastPrinted>
  <dcterms:created xsi:type="dcterms:W3CDTF">2023-08-29T08:22:54Z</dcterms:created>
  <dcterms:modified xsi:type="dcterms:W3CDTF">2023-12-01T04:18:56Z</dcterms:modified>
</cp:coreProperties>
</file>