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3" r:id="rId3"/>
    <p:sldId id="279" r:id="rId4"/>
    <p:sldId id="263" r:id="rId5"/>
    <p:sldId id="264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8" r:id="rId14"/>
    <p:sldId id="276" r:id="rId15"/>
    <p:sldId id="277" r:id="rId16"/>
    <p:sldId id="265" r:id="rId17"/>
    <p:sldId id="280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7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2.png"/><Relationship Id="rId18" Type="http://schemas.microsoft.com/office/2007/relationships/hdphoto" Target="../media/hdphoto8.wdp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12" Type="http://schemas.microsoft.com/office/2007/relationships/hdphoto" Target="../media/hdphoto5.wdp"/><Relationship Id="rId17" Type="http://schemas.openxmlformats.org/officeDocument/2006/relationships/image" Target="../media/image14.png"/><Relationship Id="rId2" Type="http://schemas.openxmlformats.org/officeDocument/2006/relationships/image" Target="../media/image6.png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5" Type="http://schemas.openxmlformats.org/officeDocument/2006/relationships/image" Target="../media/image13.png"/><Relationship Id="rId10" Type="http://schemas.microsoft.com/office/2007/relationships/hdphoto" Target="../media/hdphoto4.wdp"/><Relationship Id="rId19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13.wdp"/><Relationship Id="rId3" Type="http://schemas.openxmlformats.org/officeDocument/2006/relationships/image" Target="../media/image17.emf"/><Relationship Id="rId7" Type="http://schemas.microsoft.com/office/2007/relationships/hdphoto" Target="../media/hdphoto10.wdp"/><Relationship Id="rId12" Type="http://schemas.openxmlformats.org/officeDocument/2006/relationships/image" Target="../media/image23.png"/><Relationship Id="rId17" Type="http://schemas.microsoft.com/office/2007/relationships/hdphoto" Target="../media/hdphoto15.wdp"/><Relationship Id="rId2" Type="http://schemas.openxmlformats.org/officeDocument/2006/relationships/image" Target="../media/image16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microsoft.com/office/2007/relationships/hdphoto" Target="../media/hdphoto12.wdp"/><Relationship Id="rId5" Type="http://schemas.openxmlformats.org/officeDocument/2006/relationships/image" Target="../media/image19.emf"/><Relationship Id="rId15" Type="http://schemas.microsoft.com/office/2007/relationships/hdphoto" Target="../media/hdphoto14.wdp"/><Relationship Id="rId10" Type="http://schemas.openxmlformats.org/officeDocument/2006/relationships/image" Target="../media/image22.png"/><Relationship Id="rId4" Type="http://schemas.openxmlformats.org/officeDocument/2006/relationships/image" Target="../media/image18.emf"/><Relationship Id="rId9" Type="http://schemas.microsoft.com/office/2007/relationships/hdphoto" Target="../media/hdphoto11.wdp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86400"/>
            <a:ext cx="8064896" cy="30777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1400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18607" y="2204864"/>
            <a:ext cx="5110512" cy="235986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70C0"/>
                </a:solidFill>
                <a:latin typeface="Arial Black" pitchFamily="34" charset="0"/>
              </a:rPr>
              <a:t>Звук и буква </a:t>
            </a:r>
          </a:p>
          <a:p>
            <a:r>
              <a:rPr lang="ru-RU" sz="9600" b="1" dirty="0" err="1">
                <a:solidFill>
                  <a:srgbClr val="FF0000"/>
                </a:solidFill>
                <a:latin typeface="Arial Black" pitchFamily="34" charset="0"/>
              </a:rPr>
              <a:t>Уу</a:t>
            </a:r>
            <a:endParaRPr lang="ru-RU" sz="9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45799" y="5440515"/>
            <a:ext cx="3456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883553"/>
            <a:ext cx="848254" cy="1002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86" y="2996952"/>
            <a:ext cx="1149425" cy="124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39" y="4941168"/>
            <a:ext cx="1004317" cy="8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95" y="1702916"/>
            <a:ext cx="838200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8252B2E-DB1D-40A7-9DD3-FC575D3BE7FF}"/>
              </a:ext>
            </a:extLst>
          </p:cNvPr>
          <p:cNvSpPr txBox="1"/>
          <p:nvPr/>
        </p:nvSpPr>
        <p:spPr>
          <a:xfrm>
            <a:off x="2418607" y="68576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https://in-udaltsova-dolds25.edumsko.ru/folders/post/3089813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293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4797152"/>
            <a:ext cx="5616624" cy="1656184"/>
          </a:xfrm>
          <a:prstGeom prst="rect">
            <a:avLst/>
          </a:prstGeom>
          <a:solidFill>
            <a:srgbClr val="F9FDFD"/>
          </a:solidFill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053735" y="4869160"/>
            <a:ext cx="0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148064" y="4869160"/>
            <a:ext cx="0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узел 5"/>
          <p:cNvSpPr/>
          <p:nvPr/>
        </p:nvSpPr>
        <p:spPr>
          <a:xfrm>
            <a:off x="3675709" y="5265204"/>
            <a:ext cx="766936" cy="72008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48680"/>
            <a:ext cx="410445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22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74" y="764704"/>
            <a:ext cx="6948264" cy="35088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71321" y="4762988"/>
            <a:ext cx="5972758" cy="1944216"/>
          </a:xfrm>
          <a:prstGeom prst="rect">
            <a:avLst/>
          </a:prstGeom>
          <a:solidFill>
            <a:srgbClr val="F9FDFD"/>
          </a:solidFill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247957" y="4761409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131761" y="4751464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узел 5"/>
          <p:cNvSpPr/>
          <p:nvPr/>
        </p:nvSpPr>
        <p:spPr>
          <a:xfrm>
            <a:off x="3774232" y="5363532"/>
            <a:ext cx="766936" cy="72008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40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48680"/>
            <a:ext cx="5718345" cy="41147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04433" y="4635721"/>
            <a:ext cx="5972758" cy="1927993"/>
          </a:xfrm>
          <a:prstGeom prst="rect">
            <a:avLst/>
          </a:prstGeom>
          <a:solidFill>
            <a:srgbClr val="F9FDFD"/>
          </a:solidFill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281069" y="4645666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164873" y="4635721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узел 5"/>
          <p:cNvSpPr/>
          <p:nvPr/>
        </p:nvSpPr>
        <p:spPr>
          <a:xfrm>
            <a:off x="1747197" y="5257734"/>
            <a:ext cx="766936" cy="72008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08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36912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itchFamily="34" charset="0"/>
              </a:rPr>
              <a:t>У каждого звука как  и у нас с вами, есть свое лицо – буква.</a:t>
            </a:r>
          </a:p>
          <a:p>
            <a:r>
              <a:rPr lang="ru-RU" dirty="0">
                <a:latin typeface="Arial Black" pitchFamily="34" charset="0"/>
              </a:rPr>
              <a:t> 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Звук </a:t>
            </a:r>
            <a:r>
              <a:rPr lang="ru-RU" dirty="0">
                <a:latin typeface="Arial Black" pitchFamily="34" charset="0"/>
              </a:rPr>
              <a:t>мы говорим и слышим,</a:t>
            </a:r>
          </a:p>
          <a:p>
            <a:r>
              <a:rPr lang="ru-RU" dirty="0">
                <a:latin typeface="Arial Black" pitchFamily="34" charset="0"/>
              </a:rPr>
              <a:t> </a:t>
            </a:r>
          </a:p>
          <a:p>
            <a:r>
              <a:rPr lang="ru-RU" dirty="0">
                <a:latin typeface="Arial Black" pitchFamily="34" charset="0"/>
              </a:rPr>
              <a:t>а 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букву</a:t>
            </a:r>
            <a:r>
              <a:rPr lang="ru-RU" dirty="0">
                <a:latin typeface="Arial Black" pitchFamily="34" charset="0"/>
              </a:rPr>
              <a:t> видим и пишем. </a:t>
            </a:r>
            <a:br>
              <a:rPr lang="ru-RU" dirty="0">
                <a:latin typeface="Arial Black" pitchFamily="34" charset="0"/>
              </a:rPr>
            </a:br>
            <a:endParaRPr lang="ru-RU" dirty="0">
              <a:latin typeface="Arial Black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907704" y="476672"/>
            <a:ext cx="5110512" cy="1656184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70C0"/>
                </a:solidFill>
                <a:latin typeface="Arial Black" pitchFamily="34" charset="0"/>
              </a:rPr>
              <a:t>Буква </a:t>
            </a:r>
            <a:r>
              <a:rPr lang="ru-RU" sz="9600" b="1" dirty="0" err="1">
                <a:solidFill>
                  <a:srgbClr val="FF0000"/>
                </a:solidFill>
                <a:latin typeface="Arial Black" pitchFamily="34" charset="0"/>
              </a:rPr>
              <a:t>Уу</a:t>
            </a:r>
            <a:endParaRPr lang="ru-RU" sz="9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594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.slidesharecdn.com/random-121106034546-phpapp02/95/-17-638.jpg?cb=13521736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618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13" b="43177"/>
          <a:stretch/>
        </p:blipFill>
        <p:spPr bwMode="auto">
          <a:xfrm>
            <a:off x="4355976" y="1124744"/>
            <a:ext cx="2664296" cy="2066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49489" y="332655"/>
            <a:ext cx="6984776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Сделай букву У из пальчиков, счетных палочек или карандашей.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17032"/>
            <a:ext cx="3123679" cy="238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4" t="66674" r="2004" b="1338"/>
          <a:stretch/>
        </p:blipFill>
        <p:spPr bwMode="auto">
          <a:xfrm>
            <a:off x="971600" y="1916832"/>
            <a:ext cx="2250986" cy="327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4434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2774"/>
            <a:ext cx="8424863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7" y="178767"/>
            <a:ext cx="5616625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Прочитай как гудит паровоз и воет волк.</a:t>
            </a:r>
          </a:p>
        </p:txBody>
      </p:sp>
    </p:spTree>
    <p:extLst>
      <p:ext uri="{BB962C8B-B14F-4D97-AF65-F5344CB8AC3E}">
        <p14:creationId xmlns:p14="http://schemas.microsoft.com/office/powerpoint/2010/main" val="546234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7" y="178767"/>
            <a:ext cx="5616625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Маленькое слово У (предлог У).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Придумай предложение с маленьким словом У. </a:t>
            </a: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883306" y="2852936"/>
            <a:ext cx="1080120" cy="1224136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rgbClr val="FF0000"/>
                </a:solidFill>
              </a:rPr>
              <a:t>У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917" y="1925355"/>
            <a:ext cx="1784480" cy="2363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903" y="2073781"/>
            <a:ext cx="1469361" cy="2215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650996" y="3861048"/>
            <a:ext cx="0" cy="59738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377248"/>
            <a:ext cx="1633110" cy="66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749" y="4390725"/>
            <a:ext cx="1671369" cy="67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6" y="4395854"/>
            <a:ext cx="1544740" cy="62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7668344" y="4274870"/>
            <a:ext cx="144016" cy="1528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687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00" t="46421"/>
          <a:stretch/>
        </p:blipFill>
        <p:spPr bwMode="auto">
          <a:xfrm>
            <a:off x="7150632" y="3222594"/>
            <a:ext cx="1746413" cy="3125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62707"/>
            <a:ext cx="8460432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Буква «У» смотрит на твою левую руку. 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Найди буквы, которые написаны неправильно.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2" r="20174"/>
          <a:stretch/>
        </p:blipFill>
        <p:spPr bwMode="auto">
          <a:xfrm>
            <a:off x="2062498" y="980728"/>
            <a:ext cx="1744131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9" r="40673"/>
          <a:stretch/>
        </p:blipFill>
        <p:spPr bwMode="auto">
          <a:xfrm>
            <a:off x="3779912" y="2973288"/>
            <a:ext cx="1713390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5" r="60406"/>
          <a:stretch/>
        </p:blipFill>
        <p:spPr bwMode="auto">
          <a:xfrm>
            <a:off x="5580112" y="908720"/>
            <a:ext cx="1748901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68"/>
          <a:stretch/>
        </p:blipFill>
        <p:spPr bwMode="auto">
          <a:xfrm>
            <a:off x="395536" y="3222594"/>
            <a:ext cx="1619512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87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0"/>
          <a:stretch/>
        </p:blipFill>
        <p:spPr bwMode="auto">
          <a:xfrm>
            <a:off x="1979712" y="441338"/>
            <a:ext cx="5256583" cy="6209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707"/>
            <a:ext cx="6480720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Найди на этой картинке 10 спрятанных букв У.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661248"/>
            <a:ext cx="792088" cy="715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64367">
            <a:off x="6920853" y="4251759"/>
            <a:ext cx="2112826" cy="218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07" b="100000" l="12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538" y="5410228"/>
            <a:ext cx="669455" cy="65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2624138"/>
            <a:ext cx="1236663" cy="161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562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64410" r="1997" b="3477"/>
          <a:stretch/>
        </p:blipFill>
        <p:spPr bwMode="auto">
          <a:xfrm>
            <a:off x="467544" y="1196752"/>
            <a:ext cx="4014645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32040" y="1988840"/>
            <a:ext cx="35787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Звук [У] можно петь, это гласный звук. </a:t>
            </a:r>
          </a:p>
          <a:p>
            <a:endParaRPr lang="ru-RU" dirty="0"/>
          </a:p>
          <a:p>
            <a:r>
              <a:rPr lang="ru-RU" dirty="0"/>
              <a:t>Когда мы его произносим губы трубочкой, во рту нет преграды (зубы, губы, язык). </a:t>
            </a:r>
          </a:p>
          <a:p>
            <a:endParaRPr lang="ru-RU" dirty="0"/>
          </a:p>
          <a:p>
            <a:r>
              <a:rPr lang="ru-RU" dirty="0"/>
              <a:t>Гласные обозначают красным цветом.</a:t>
            </a:r>
          </a:p>
        </p:txBody>
      </p:sp>
    </p:spTree>
    <p:extLst>
      <p:ext uri="{BB962C8B-B14F-4D97-AF65-F5344CB8AC3E}">
        <p14:creationId xmlns:p14="http://schemas.microsoft.com/office/powerpoint/2010/main" val="4202403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5486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49139" y="394792"/>
            <a:ext cx="5184576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Игра «Поймай звук»</a:t>
            </a:r>
            <a:b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400" dirty="0"/>
              <a:t> Как услышишь звук У – хлопни в ладоши.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4214" y="1916832"/>
            <a:ext cx="796822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А  У  И  К  У  С И  У 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У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О  Т  У  А  У  Л  У  А  К  И  У С </a:t>
            </a:r>
          </a:p>
        </p:txBody>
      </p:sp>
    </p:spTree>
    <p:extLst>
      <p:ext uri="{BB962C8B-B14F-4D97-AF65-F5344CB8AC3E}">
        <p14:creationId xmlns:p14="http://schemas.microsoft.com/office/powerpoint/2010/main" val="2951429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445" l="9928" r="899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35" r="20017"/>
          <a:stretch/>
        </p:blipFill>
        <p:spPr bwMode="auto">
          <a:xfrm>
            <a:off x="1403648" y="523782"/>
            <a:ext cx="6696744" cy="623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640606"/>
            <a:ext cx="2056702" cy="2172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54" b="90000" l="4262" r="895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318" y="494176"/>
            <a:ext cx="2267707" cy="193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79" b="94118" l="3150" r="901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816" y="429561"/>
            <a:ext cx="1780216" cy="19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27" b="93511" l="9274" r="959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63" y="4360990"/>
            <a:ext cx="2122008" cy="224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239" b="92713" l="2317" r="922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1939603" cy="1849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861" b="89744" l="5556" r="899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7" t="12419" r="13220" b="11275"/>
          <a:stretch/>
        </p:blipFill>
        <p:spPr bwMode="auto">
          <a:xfrm>
            <a:off x="4513132" y="4726801"/>
            <a:ext cx="2016224" cy="183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098" b="95902" l="3383" r="943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91722"/>
            <a:ext cx="1909890" cy="1751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51520" y="162707"/>
            <a:ext cx="8460432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Помести в корзинку только те грибы названия которых начинаются на звук «У»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529356" y="5877272"/>
            <a:ext cx="2472814" cy="7920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>
                <a:solidFill>
                  <a:srgbClr val="FF0000"/>
                </a:solidFill>
                <a:latin typeface="Bookman Old Style" pitchFamily="18" charset="0"/>
              </a:rPr>
              <a:t>Слова: апельсин, утка, уж, огурец, улитка, утюг, индюк, уши, усы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661" b="89764" l="4369" r="898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33" y="609666"/>
            <a:ext cx="1609830" cy="1984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434" b="98491" l="2463" r="926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835" y="4653136"/>
            <a:ext cx="1579936" cy="206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73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53389E-7 C 0.00278 0.01457 0.00364 0.02984 0.00555 0.04465 C 0.00781 0.06408 0.01024 0.08328 0.01198 0.10271 C 0.01354 0.11821 0.01371 0.13741 0.01771 0.15198 C 0.01823 0.16285 0.01875 0.17534 0.02083 0.18575 C 0.0217 0.19431 0.02257 0.2031 0.02413 0.21166 C 0.02552 0.22623 0.02726 0.2563 0.03299 0.26856 C 0.03437 0.27504 0.03507 0.28152 0.03715 0.28776 " pathEditMode="relative" rAng="0" ptsTypes="fffffffA">
                                      <p:cBhvr>
                                        <p:cTn id="10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143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50012E-7 C 0.00104 0.00162 0.00243 0.00347 0.0033 0.00555 C 0.00399 0.00694 0.00365 0.00879 0.00434 0.01018 C 0.00885 0.01989 0.01562 0.02753 0.02031 0.03724 C 0.02865 0.05482 0.03646 0.07264 0.04479 0.09022 C 0.04618 0.09646 0.04913 0.10201 0.05104 0.10826 C 0.05312 0.11566 0.05538 0.1226 0.05799 0.12977 C 0.06094 0.13764 0.06128 0.14573 0.06424 0.15337 C 0.06493 0.16632 0.06667 0.18112 0.06146 0.19315 " pathEditMode="relative" rAng="0" ptsTypes="ffffffffA">
                                      <p:cBhvr>
                                        <p:cTn id="14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96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6449E-7 C -0.01146 0.00393 -0.0217 0.00995 -0.03316 0.01203 C -0.11841 0.01018 -0.10834 0.0155 -0.15556 0.00486 C -0.16493 -4.46449E-7 -0.17327 -0.00833 -0.18334 -0.01133 C -0.18976 -0.01851 -0.19757 -0.02452 -0.20538 -0.02799 C -0.23629 -0.06639 -0.25972 -0.10988 -0.27743 -0.16655 C -0.27934 -0.17881 -0.2842 -0.19315 -0.28924 -0.20379 C -0.29514 -0.23294 -0.30347 -0.2607 -0.31146 -0.28846 C -0.31597 -0.30465 -0.31875 -0.32269 -0.32466 -0.33773 C -0.32657 -0.3486 -0.3316 -0.3604 -0.33646 -0.36803 C -0.33681 -0.37104 -0.33733 -0.37312 -0.33785 -0.3752 C -0.3382 -0.37752 -0.33802 -0.38284 -0.33959 -0.38237 C -0.3408 -0.38052 -0.34063 -0.37636 -0.34063 -0.37312 C -0.34063 -0.37173 -0.33993 -0.37474 -0.33959 -0.3752 " pathEditMode="relative" rAng="0" ptsTypes="fffffffffffffA">
                                      <p:cBhvr>
                                        <p:cTn id="2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49" y="-183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94 0.02475 C -0.12049 0.01804 -0.15 -0.01781 -0.17257 -0.04765 C -0.18785 -0.06801 -0.20399 -0.0879 -0.22031 -0.1071 C -0.23646 -0.12584 -0.21441 -0.09369 -0.23142 -0.1189 C -0.23906 -0.13024 -0.24306 -0.14342 -0.25052 -0.15499 C -0.26372 -0.17557 -0.27587 -0.19732 -0.28629 -0.21999 C -0.29115 -0.24867 -0.30504 -0.27389 -0.32188 -0.29679 C -0.33385 -0.31344 -0.34618 -0.32524 -0.3533 -0.34444 C -0.35556 -0.35762 -0.35573 -0.35947 -0.35573 -0.37567 " pathEditMode="relative" rAng="0" ptsTypes="ffffffffA">
                                      <p:cBhvr>
                                        <p:cTn id="26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98" y="-20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8.67453E-7 C 0.03976 -0.07379 0.08855 -0.13046 0.13195 -0.19917 C 0.15018 -0.22808 0.16598 -0.25792 0.18282 -0.28799 C 0.18872 -0.29794 0.19914 -0.31922 0.19914 -0.31853 C 0.20573 -0.36826 0.21945 -0.40967 0.23855 -0.45177 C 0.24132 -0.4712 0.24584 -0.49202 0.25243 -0.50914 C 0.25417 -0.51978 0.2573 -0.52996 0.2573 -0.54036 " pathEditMode="relative" rAng="0" ptsTypes="ffffffA">
                                      <p:cBhvr>
                                        <p:cTn id="34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-270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-0.0613 C 0.02343 -0.05968 0.04757 -0.05412 0.0743 -0.0532 C 0.12013 -0.04904 0.16614 -0.04441 0.21232 -0.04186 C 0.24236 -0.03678 0.27257 -0.03169 0.30277 -0.0266 C 0.30781 -0.02567 0.31163 -0.02336 0.31684 -0.02243 C 0.34184 -0.01711 0.36875 -0.01249 0.39479 -0.00855 C 0.40503 -0.00902 0.41527 -0.00902 0.42552 -0.00948 C 0.43472 -0.00994 0.43819 -0.01734 0.44513 -0.01989 C 0.4467 -0.02313 0.44548 -0.02174 0.4493 -0.02405 " pathEditMode="relative" rAng="0" ptsTypes="ffffffffA">
                                      <p:cBhvr>
                                        <p:cTn id="38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39" y="26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3065371" y="3645024"/>
            <a:ext cx="5256584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238" y="6458480"/>
            <a:ext cx="526097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371" y="5144303"/>
            <a:ext cx="526097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 t="6893" r="2345" b="8450"/>
          <a:stretch/>
        </p:blipFill>
        <p:spPr bwMode="auto">
          <a:xfrm>
            <a:off x="263299" y="5589240"/>
            <a:ext cx="2788343" cy="873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99" y="2852936"/>
            <a:ext cx="2753508" cy="91711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30" y="4221088"/>
            <a:ext cx="2788341" cy="91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2083" l="22734" r="66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56" t="2405" r="33486" b="29963"/>
          <a:stretch/>
        </p:blipFill>
        <p:spPr bwMode="auto">
          <a:xfrm>
            <a:off x="3065371" y="1055625"/>
            <a:ext cx="1319047" cy="116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17" y="942217"/>
            <a:ext cx="1273736" cy="15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9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066" y="851137"/>
            <a:ext cx="1311839" cy="15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8420" l="5085" r="947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496" y="945021"/>
            <a:ext cx="1968187" cy="1477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994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939551"/>
            <a:ext cx="1296144" cy="1461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515" b="99293" l="2429" r="96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476" y="706311"/>
            <a:ext cx="1316102" cy="1861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63299" y="178767"/>
            <a:ext cx="8565534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Размести картинки на дорожке около нужной схемы расположения звука «У» в названии (в начале, в середине или в конце слова).</a:t>
            </a:r>
          </a:p>
        </p:txBody>
      </p:sp>
    </p:spTree>
    <p:extLst>
      <p:ext uri="{BB962C8B-B14F-4D97-AF65-F5344CB8AC3E}">
        <p14:creationId xmlns:p14="http://schemas.microsoft.com/office/powerpoint/2010/main" val="27984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19 0.08975 C 0.04896 0.09299 0.05521 0.09276 0.06302 0.09461 C 0.07031 0.096 0.07691 0.09831 0.08438 0.09924 C 0.09306 0.10109 0.10122 0.10317 0.11059 0.10386 C 0.12136 0.10595 0.13177 0.10849 0.14254 0.1108 C 0.14445 0.11127 0.1467 0.11127 0.14879 0.11173 C 0.15243 0.11242 0.15591 0.11381 0.15938 0.1145 C 0.16632 0.11751 0.17535 0.11913 0.18212 0.12237 C 0.18802 0.12515 0.19393 0.12838 0.20122 0.13023 C 0.204 0.13162 0.2066 0.13208 0.20955 0.13301 C 0.21424 0.13463 0.21875 0.13648 0.22379 0.13717 C 0.2283 0.13926 0.2342 0.14018 0.23941 0.1418 C 0.24375 0.14296 0.24809 0.14504 0.25278 0.14596 C 0.25556 0.14735 0.25729 0.14828 0.26059 0.14874 C 0.2632 0.14967 0.26545 0.15128 0.26841 0.15198 C 0.27222 0.15429 0.27049 0.15475 0.27049 0.15822 " pathEditMode="relative" rAng="0" ptsTypes="fffffffffffffffA">
                                      <p:cBhvr>
                                        <p:cTn id="6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3" y="34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71 0.03516 C 0.07101 0.03863 0.07326 0.04303 0.07656 0.04673 C 0.0783 0.05598 0.08767 0.06477 0.09236 0.07217 C 0.1059 0.09322 0.11701 0.11635 0.12535 0.14041 C 0.1316 0.15845 0.13438 0.17742 0.13924 0.1957 C 0.14149 0.20449 0.14549 0.21305 0.14722 0.22207 C 0.14965 0.23387 0.15208 0.24751 0.15729 0.25839 C 0.15833 0.27134 0.16163 0.28452 0.16424 0.29702 C 0.16458 0.32894 0.16163 0.34097 0.16719 0.3641 C 0.16788 0.3722 0.16823 0.3752 0.16997 0.38191 C 0.17083 0.39209 0.17188 0.39787 0.17309 0.40736 C 0.17483 0.42077 0.17413 0.42239 0.17413 0.40273 " pathEditMode="relative" rAng="0" ptsTypes="fffffffffffA">
                                      <p:cBhvr>
                                        <p:cTn id="10" dur="2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7" y="19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78811E-6 C 0.00052 0.00046 0.00156 0.00139 0.00243 0.00255 C 0.00365 0.00393 0.00399 0.00578 0.00556 0.00717 C 0.01198 0.01365 0.02518 0.02082 0.0342 0.02498 C 0.04514 0.03678 0.07726 0.04534 0.0934 0.05274 C 0.10868 0.05968 0.09913 0.05575 0.12153 0.06385 C 0.12483 0.06477 0.12691 0.06708 0.12952 0.06801 C 0.1434 0.07379 0.15834 0.08004 0.17274 0.08467 C 0.17847 0.08929 0.18629 0.09438 0.19462 0.096 C 0.19983 0.10109 0.20972 0.1034 0.21667 0.1071 C 0.23021 0.11335 0.24358 0.12029 0.2566 0.12723 C 0.26268 0.12977 0.26962 0.13209 0.27587 0.13486 C 0.28733 0.14041 0.30608 0.14944 0.31372 0.15823 C 0.31806 0.16285 0.3217 0.16563 0.32813 0.16933 C 0.33038 0.17511 0.34479 0.18113 0.34479 0.1876 " pathEditMode="relative" rAng="0" ptsTypes="ffffffffffffffA">
                                      <p:cBhvr>
                                        <p:cTn id="14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93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78811E-6 C 0.00018 0.00833 0.00018 0.01619 0.00035 0.02522 C 0.00018 0.05714 -3.61111E-6 0.08559 -0.00034 0.11659 C -0.00034 0.12422 -0.00034 0.13856 -0.00052 0.14481 C -0.00069 0.15961 -0.00121 0.18321 -0.00156 0.19755 C -0.00156 0.20148 -0.00191 0.20518 -0.00191 0.20958 C -0.00191 0.21397 -0.00208 0.21883 -0.00208 0.223 C -0.00225 0.22878 -0.00243 0.2334 -0.0026 0.23896 C -0.00295 0.24913 -0.00312 0.26255 -0.00347 0.27204 C -0.00399 0.28938 -0.00468 0.30511 -0.00538 0.32108 C -0.00555 0.32501 -0.00573 0.33079 -0.0059 0.33426 C -0.00625 0.34051 -0.00659 0.34721 -0.00694 0.35369 C -0.00711 0.35901 -0.00746 0.36618 -0.00764 0.37104 C -0.00798 0.37405 -0.00816 0.37636 -0.00833 0.3796 C -0.0085 0.38076 -0.0085 0.38168 -0.0085 0.3833 C -0.00868 0.3877 -0.00885 0.39001 -0.00902 0.39417 C -0.0092 0.39903 -0.0092 0.40389 -0.00954 0.40898 C -0.00954 0.41222 -0.00972 0.41869 -0.00972 0.41869 C -0.00989 0.42471 -0.01007 0.42818 -0.01024 0.43327 C -0.01059 0.44159 -0.01076 0.44853 -0.01111 0.45663 C -0.01128 0.46172 -0.01145 0.46704 -0.01163 0.47236 C -0.01163 0.47583 -0.01163 0.47999 -0.0118 0.48323 C -0.01215 0.49179 -0.01232 0.49989 -0.01267 0.50937 C -0.01284 0.52417 -0.01284 0.54291 -0.01336 0.55679 C -0.01354 0.56373 -0.01371 0.5716 -0.01371 0.57738 C -0.01371 0.58432 -0.01371 0.58154 -0.01371 0.5864 " pathEditMode="relative" rAng="0" ptsTypes="fffffffffffffffffffffffffA">
                                      <p:cBhvr>
                                        <p:cTn id="18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293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33 0.08281 C 0.01233 0.12584 0.01354 0.1876 0.01146 0.23502 C 0.01146 0.23757 0.01146 0.23988 0.01146 0.24243 C 0.01146 0.24728 0.01094 0.25677 0.01094 0.257 C 0.01094 0.26371 0.01094 0.2688 0.01059 0.27504 C 0.01059 0.28221 0.01007 0.28499 0.01007 0.29123 C 0.00955 0.30095 0.00851 0.30673 0.00816 0.31437 C 0.00816 0.31691 0.00764 0.31922 0.00764 0.32177 C 0.00764 0.32293 0.00729 0.32478 0.00729 0.32501 C 0.00729 0.32755 0.00729 0.32894 0.00677 0.33148 C 0.00677 0.33542 0.00677 0.33287 0.00625 0.33935 C 0.00625 0.34374 0.00625 0.34883 0.00573 0.35323 C 0.00573 0.35809 0.00573 0.36318 0.00573 0.3678 C 0.00573 0.36873 0.00521 0.37058 0.00469 0.37081 C 0.00382 0.37289 0.00191 0.37544 0.00052 0.37659 C -0.00191 0.37891 -0.00469 0.37914 -0.00712 0.38168 C -0.00868 0.38307 -0.01041 0.38723 -0.01128 0.38723 " pathEditMode="relative" rAng="0" ptsTypes="ffffffffffffffffA">
                                      <p:cBhvr>
                                        <p:cTn id="2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15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2 0.06893 C 0.01979 0.08304 0.02327 0.10062 0.02708 0.11659 C 0.03004 0.15105 0.03455 0.18482 0.03663 0.21952 C 0.03611 0.26255 0.03629 0.30557 0.03559 0.34883 C 0.03524 0.3604 0.03264 0.37196 0.03038 0.38307 C 0.02778 0.39695 0.02622 0.41175 0.02292 0.42494 C 0.01945 0.43789 0.01528 0.45038 0.01163 0.4631 C 0.00625 0.48138 -0.00104 0.5133 -0.01076 0.52625 C -0.0125 0.53181 -0.01354 0.53458 -0.01667 0.53805 C -0.01857 0.54198 -0.01996 0.54407 -0.02274 0.54684 C -0.0276 0.55795 -0.02101 0.54499 -0.02691 0.55193 C -0.02778 0.55263 -0.02812 0.55448 -0.02882 0.55563 C -0.03125 0.56003 -0.03333 0.5635 -0.03628 0.56697 C -0.03837 0.57159 -0.0408 0.57529 -0.04323 0.57969 C -0.04531 0.58362 -0.04618 0.58779 -0.04844 0.59126 C -0.04948 0.59611 -0.05139 0.59912 -0.0526 0.60352 C -0.05364 0.60675 -0.05364 0.60999 -0.05503 0.613 " pathEditMode="relative" rAng="0" ptsTypes="ffffffffffffffffA">
                                      <p:cBhvr>
                                        <p:cTn id="26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27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44" b="8673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58" b="11334"/>
          <a:stretch/>
        </p:blipFill>
        <p:spPr>
          <a:xfrm>
            <a:off x="1774996" y="476672"/>
            <a:ext cx="5271644" cy="35537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32232" y="4496222"/>
            <a:ext cx="5972758" cy="1944216"/>
          </a:xfrm>
          <a:prstGeom prst="rect">
            <a:avLst/>
          </a:prstGeom>
          <a:solidFill>
            <a:srgbClr val="F9FDFD"/>
          </a:solidFill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308868" y="4494643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192672" y="4484698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узел 6"/>
          <p:cNvSpPr/>
          <p:nvPr/>
        </p:nvSpPr>
        <p:spPr>
          <a:xfrm>
            <a:off x="1774996" y="5096766"/>
            <a:ext cx="766936" cy="72008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24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960" y="406890"/>
            <a:ext cx="4176464" cy="52183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25581" y="4653136"/>
            <a:ext cx="5972758" cy="1944216"/>
          </a:xfrm>
          <a:prstGeom prst="rect">
            <a:avLst/>
          </a:prstGeom>
          <a:solidFill>
            <a:srgbClr val="F9FDFD"/>
          </a:solidFill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302217" y="4651557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186021" y="4641612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узел 6"/>
          <p:cNvSpPr/>
          <p:nvPr/>
        </p:nvSpPr>
        <p:spPr>
          <a:xfrm>
            <a:off x="3828492" y="5253680"/>
            <a:ext cx="766936" cy="72008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97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556" y="764705"/>
            <a:ext cx="3137778" cy="37444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4509121"/>
            <a:ext cx="5972758" cy="1944216"/>
          </a:xfrm>
          <a:prstGeom prst="rect">
            <a:avLst/>
          </a:prstGeom>
          <a:solidFill>
            <a:srgbClr val="F9FDFD"/>
          </a:solidFill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192252" y="4507542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076056" y="4497597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узел 5"/>
          <p:cNvSpPr/>
          <p:nvPr/>
        </p:nvSpPr>
        <p:spPr>
          <a:xfrm>
            <a:off x="3718527" y="5109665"/>
            <a:ext cx="766936" cy="72008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42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0648"/>
            <a:ext cx="4464496" cy="44644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25581" y="4686599"/>
            <a:ext cx="5972758" cy="1944216"/>
          </a:xfrm>
          <a:prstGeom prst="rect">
            <a:avLst/>
          </a:prstGeom>
          <a:solidFill>
            <a:srgbClr val="F9FDFD"/>
          </a:solidFill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131840" y="4704546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145497" y="4686599"/>
            <a:ext cx="0" cy="1843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узел 5"/>
          <p:cNvSpPr/>
          <p:nvPr/>
        </p:nvSpPr>
        <p:spPr>
          <a:xfrm>
            <a:off x="3828492" y="5109664"/>
            <a:ext cx="766936" cy="72008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70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239</Words>
  <Application>Microsoft Office PowerPoint</Application>
  <PresentationFormat>Экран (4:3)</PresentationFormat>
  <Paragraphs>27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Bookman Old Style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Сад 2</dc:creator>
  <cp:lastModifiedBy>Ivan163</cp:lastModifiedBy>
  <cp:revision>37</cp:revision>
  <dcterms:created xsi:type="dcterms:W3CDTF">2022-10-17T12:55:46Z</dcterms:created>
  <dcterms:modified xsi:type="dcterms:W3CDTF">2024-11-21T17:05:21Z</dcterms:modified>
</cp:coreProperties>
</file>