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87" r:id="rId3"/>
    <p:sldId id="298" r:id="rId4"/>
    <p:sldId id="299" r:id="rId5"/>
    <p:sldId id="279" r:id="rId6"/>
    <p:sldId id="297" r:id="rId7"/>
    <p:sldId id="302" r:id="rId8"/>
    <p:sldId id="301" r:id="rId9"/>
    <p:sldId id="296" r:id="rId10"/>
    <p:sldId id="291" r:id="rId11"/>
    <p:sldId id="282" r:id="rId12"/>
    <p:sldId id="281" r:id="rId13"/>
    <p:sldId id="278" r:id="rId14"/>
    <p:sldId id="295" r:id="rId15"/>
    <p:sldId id="277" r:id="rId16"/>
    <p:sldId id="303" r:id="rId17"/>
    <p:sldId id="304" r:id="rId18"/>
    <p:sldId id="284" r:id="rId19"/>
    <p:sldId id="290" r:id="rId20"/>
    <p:sldId id="280" r:id="rId21"/>
    <p:sldId id="305" r:id="rId22"/>
    <p:sldId id="306" r:id="rId23"/>
    <p:sldId id="307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2E612-63EE-4465-BC98-71FA747226A7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7DB97-D620-40F7-8025-9742EC90E1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61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image" Target="../media/image25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31.png"/><Relationship Id="rId4" Type="http://schemas.microsoft.com/office/2007/relationships/hdphoto" Target="../media/hdphoto1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microsoft.com/office/2007/relationships/hdphoto" Target="../media/hdphoto6.wdp"/><Relationship Id="rId4" Type="http://schemas.microsoft.com/office/2007/relationships/hdphoto" Target="../media/hdphoto5.wdp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418607" y="2204864"/>
            <a:ext cx="5110512" cy="235986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Звук и буква </a:t>
            </a:r>
          </a:p>
          <a:p>
            <a:r>
              <a:rPr lang="ru-RU" sz="9600" b="1" dirty="0" err="1">
                <a:solidFill>
                  <a:srgbClr val="FF0000"/>
                </a:solidFill>
                <a:latin typeface="Arial Black" pitchFamily="34" charset="0"/>
              </a:rPr>
              <a:t>Оо</a:t>
            </a:r>
            <a:endParaRPr lang="ru-RU" sz="9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Picture 4" descr="Стихи про букву О — Стихи, картинки и любовь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1328936" cy="134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с буквой о » Прикольные картинки: скачать бесплатно на рабочий сто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49993"/>
            <a:ext cx="2258616" cy="225861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Раскраска на что похожа буква 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591178"/>
            <a:ext cx="1561716" cy="111774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cer\Desktop\по грамоте\Картотека картинок-символов по Фомичевой М.Ф\Картотека картинок-символов (по Фомичевой М.Ф.)\О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39" t="12223" r="13730" b="18984"/>
          <a:stretch/>
        </p:blipFill>
        <p:spPr bwMode="auto">
          <a:xfrm>
            <a:off x="6588224" y="4427335"/>
            <a:ext cx="2194521" cy="202635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.yapx.ru/JMvM3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740" y="6244608"/>
            <a:ext cx="418172" cy="41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4ACA2F-1F18-4239-AA41-A55116B0D692}"/>
              </a:ext>
            </a:extLst>
          </p:cNvPr>
          <p:cNvSpPr txBox="1"/>
          <p:nvPr/>
        </p:nvSpPr>
        <p:spPr>
          <a:xfrm>
            <a:off x="1331640" y="278130"/>
            <a:ext cx="66967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https://in-udaltsova-dolds25.edumsko.ru/folders/post/3125197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293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6838"/>
            <a:ext cx="8136904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Названия каких картинок заканчиваются на звуки О, А, У.</a:t>
            </a:r>
          </a:p>
        </p:txBody>
      </p:sp>
      <p:pic>
        <p:nvPicPr>
          <p:cNvPr id="6" name="Picture 10" descr="Рассказ про акулу для детей в детском саду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305264"/>
            <a:ext cx="1514264" cy="92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44" b="8673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58" b="11334"/>
          <a:stretch/>
        </p:blipFill>
        <p:spPr>
          <a:xfrm>
            <a:off x="1691680" y="5293805"/>
            <a:ext cx="1281788" cy="864096"/>
          </a:xfrm>
          <a:prstGeom prst="rect">
            <a:avLst/>
          </a:prstGeom>
        </p:spPr>
      </p:pic>
      <p:sp>
        <p:nvSpPr>
          <p:cNvPr id="10" name="AutoShape 2" descr="Улитка картинка для детей. Детские рисунки улиток карандашам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⬇ Скачать картинки Эму, стоковые фото Эму в хорошем качестве | Depositphot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167" l="0" r="93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91" y="4609235"/>
            <a:ext cx="1391354" cy="156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672" y="4163293"/>
            <a:ext cx="1311839" cy="15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543" b="92013" l="2077" r="963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4137173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 descr="Кольцо с бриллиантом в векторе - 8 Марта 2010 - Векторная графика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733" y="5372381"/>
            <a:ext cx="1173771" cy="98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4139952" y="836711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89109" y="788747"/>
            <a:ext cx="1502571" cy="156013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615511" y="1124744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95736" y="6447258"/>
            <a:ext cx="5256584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rgbClr val="FF0000"/>
                </a:solidFill>
                <a:latin typeface="Bookman Old Style" pitchFamily="18" charset="0"/>
              </a:rPr>
              <a:t>Эму, утка, пальто, акула, кенгуру, кольцо.</a:t>
            </a:r>
          </a:p>
        </p:txBody>
      </p:sp>
    </p:spTree>
    <p:extLst>
      <p:ext uri="{BB962C8B-B14F-4D97-AF65-F5344CB8AC3E}">
        <p14:creationId xmlns:p14="http://schemas.microsoft.com/office/powerpoint/2010/main" val="4888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-0.11705 C 0.0151 -0.11798 0.03351 -0.13579 0.03611 -0.13764 C 0.05694 -0.15337 0.08194 -0.16493 0.10451 -0.1765 C 0.13177 -0.19038 0.16076 -0.19801 0.18941 -0.20727 C 0.2066 -0.21259 0.22309 -0.22138 0.24045 -0.22647 C 0.24549 -0.22809 0.25087 -0.22785 0.25573 -0.22878 C 0.27656 -0.23317 0.29653 -0.2378 0.31753 -0.24011 C 0.37622 -0.25793 0.44635 -0.25191 0.50451 -0.25261 C 0.52743 -0.25584 0.55 -0.26047 0.57292 -0.26301 C 0.57674 -0.26394 0.58056 -0.26556 0.58455 -0.26625 C 0.59132 -0.26741 0.60486 -0.2688 0.60486 -0.26857 C 0.60747 -0.26949 0.61007 -0.27042 0.61267 -0.27088 C 0.61736 -0.27204 0.62691 -0.27319 0.62691 -0.27296 C 0.63906 -0.27874 0.65313 -0.28013 0.66441 -0.28684 C 0.67569 -0.29355 0.68767 -0.29933 0.69931 -0.30512 C 0.70781 -0.30951 0.71458 -0.3183 0.72135 -0.32547 C 0.73385 -0.33889 0.74688 -0.3523 0.75816 -0.36665 C 0.76528 -0.37636 0.76979 -0.38839 0.77743 -0.39741 C 0.77986 -0.40667 0.77587 -0.39348 0.78125 -0.40412 C 0.78194 -0.40551 0.78177 -0.40713 0.78229 -0.40875 C 0.78281 -0.4099 0.7842 -0.41199 0.7842 -0.41199 " pathEditMode="relative" rAng="0" ptsTypes="ffffffffffffffffffffA">
                                      <p:cBhvr>
                                        <p:cTn id="6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59" y="-14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4.27712E-6 C 0.00296 -0.00717 0.00313 -0.0067 0.00313 -0.01688 C 0.00313 -0.07471 0.00521 -0.07703 -0.00937 -0.11866 C -0.02482 -0.16285 -0.04427 -0.20726 -0.06857 -0.24126 C -0.075 -0.25005 -0.08159 -0.25815 -0.08784 -0.2674 C -0.09184 -0.27295 -0.09444 -0.28059 -0.09878 -0.28545 C -0.10381 -0.291 -0.10868 -0.29424 -0.11302 -0.30118 C -0.11736 -0.30812 -0.12083 -0.31644 -0.12552 -0.32338 C -0.12656 -0.3287 -0.12934 -0.3331 -0.13142 -0.33772 C -0.13263 -0.34073 -0.13559 -0.34675 -0.13559 -0.34651 C -0.13663 -0.35461 -0.13715 -0.35739 -0.14045 -0.36386 C -0.14079 -0.36595 -0.14079 -0.36826 -0.14131 -0.37034 C -0.14236 -0.37404 -0.14548 -0.38098 -0.14548 -0.38075 C -0.14618 -0.38422 -0.15 -0.39972 -0.15138 -0.40157 C -0.15173 -0.4018 -0.1559 -0.40388 -0.15625 -0.40411 C -0.1592 -0.40828 -0.16059 -0.40805 -0.16458 -0.40805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8" y="-20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6.52325E-7 C 0.01146 -0.00139 0.02309 -0.00092 0.03438 -0.00393 C 0.05 -0.00833 0.06493 -0.01712 0.08039 -0.02359 C 0.09532 -0.02961 0.11146 -0.03724 0.12257 -0.05367 C 0.13421 -0.07078 0.13924 -0.09924 0.14306 -0.12191 C 0.1448 -0.14735 0.14445 -0.1381 0.14306 -0.18066 C 0.14271 -0.18806 0.13976 -0.20217 0.13768 -0.20703 C 0.13646 -0.20958 0.13473 -0.21189 0.13421 -0.2149 C 0.13021 -0.23248 0.11337 -0.26209 0.10313 -0.27527 C 0.09914 -0.28059 0.09445 -0.28499 0.09098 -0.29077 C 0.08316 -0.30303 0.07691 -0.31575 0.06875 -0.32755 C 0.05625 -0.34629 0.03577 -0.35508 0.01841 -0.35762 C 0.01441 -0.35924 0.01025 -0.36132 0.00608 -0.36294 C 0.0033 -0.3641 -0.0026 -0.36549 -0.0026 -0.36525 " pathEditMode="relative" rAng="0" ptsTypes="fffffffffffff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-18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38 -0.02845 C 0.0809 -0.05413 0.08385 -0.02591 0.08212 -0.08582 C 0.08108 -0.12098 0.07292 -0.16748 0.06736 -0.19963 C 0.06372 -0.22022 0.04184 -0.27782 0.03854 -0.28638 C 0.02604 -0.31899 0.03281 -0.3028 0.01875 -0.32385 C -0.00347 -0.35693 -0.02431 -0.38862 -0.05156 -0.3907 C -0.07951 -0.39255 -0.10712 -0.39348 -0.1349 -0.3951 C -0.14878 -0.39972 -0.1625 -0.40435 -0.17656 -0.40805 C -0.18559 -0.41499 -0.1941 -0.42077 -0.2033 -0.42609 C -0.2092 -0.43581 -0.21545 -0.4372 -0.22205 -0.4439 C -0.22882 -0.45131 -0.23663 -0.4594 -0.24288 -0.46819 C -0.25781 -0.48971 -0.27257 -0.5177 -0.28941 -0.5325 C -0.29583 -0.54407 -0.30139 -0.55841 -0.30833 -0.56836 C -0.31128 -0.5827 -0.31111 -0.5857 -0.31111 -0.60328 " pathEditMode="relative" rAng="0" ptsTypes="fffffffffffff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-286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2 1.61462E-6 C 0.07257 -0.0044 0.07431 -0.00879 0.07743 -0.01342 C 0.07622 -0.02406 0.07622 -0.0347 0.07396 -0.04511 C 0.07309 -0.0502 0.06806 -0.0539 0.06563 -0.05853 C 0.05087 -0.08605 0.02396 -0.1152 -0.00382 -0.13602 C -0.01562 -0.15545 -0.0368 -0.17187 -0.05278 -0.18876 C -0.05885 -0.19524 -0.06146 -0.20241 -0.06788 -0.20865 C -0.07083 -0.21606 -0.07535 -0.22276 -0.07812 -0.22993 C -0.08073 -0.23757 -0.08264 -0.24497 -0.08663 -0.25237 C -0.0934 -0.28869 -0.09201 -0.32431 -0.06111 -0.35253 C -0.05208 -0.36086 -0.04462 -0.37127 -0.03073 -0.37497 C -0.01805 -0.38214 -0.0033 -0.38492 0.00972 -0.3907 C 0.01389 -0.39278 0.01736 -0.39579 0.02153 -0.39741 C 0.02396 -0.39834 0.02604 -0.39903 0.02847 -0.39996 C 0.03004 -0.40412 0.0309 -0.40736 0.02656 -0.41036 " pathEditMode="relative" rAng="0" ptsTypes="ffffffffffffff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91" y="-205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63 -0.07564 C 0.04097 -0.08119 0.04618 -0.08582 0.04983 -0.09207 C 0.05121 -0.09438 0.05208 -0.10571 0.05278 -0.10918 C 0.05486 -0.12838 0.05538 -0.12746 0.05087 -0.15637 C 0.04913 -0.16794 0.03611 -0.1876 0.03177 -0.19477 C 0.01545 -0.22184 -0.01858 -0.26556 -0.04688 -0.26671 C -0.07292 -0.26741 -0.09896 -0.26718 -0.12517 -0.26764 C -0.15695 -0.26949 -0.1875 -0.27805 -0.21892 -0.28244 C -0.23455 -0.28869 -0.25052 -0.29378 -0.2658 -0.30234 C -0.2776 -0.30928 -0.28785 -0.31853 -0.29931 -0.3257 C -0.30208 -0.32963 -0.30608 -0.33195 -0.30903 -0.33588 C -0.31302 -0.34097 -0.31597 -0.34883 -0.31858 -0.35554 C -0.31979 -0.36294 -0.32083 -0.36873 -0.32326 -0.37543 C -0.32483 -0.38399 -0.32604 -0.39487 -0.32882 -0.40273 C -0.32986 -0.41268 -0.33142 -0.42633 -0.33368 -0.43581 C -0.33472 -0.44738 -0.33646 -0.45894 -0.33646 -0.47028 " pathEditMode="relative" rAng="0" ptsTypes="fffffffffffffffA">
                                      <p:cBhvr>
                                        <p:cTn id="2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-197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231524"/>
              </p:ext>
            </p:extLst>
          </p:nvPr>
        </p:nvGraphicFramePr>
        <p:xfrm>
          <a:off x="467544" y="4365104"/>
          <a:ext cx="2374900" cy="864096"/>
        </p:xfrm>
        <a:graphic>
          <a:graphicData uri="http://schemas.openxmlformats.org/drawingml/2006/table">
            <a:tbl>
              <a:tblPr/>
              <a:tblGrid>
                <a:gridCol w="7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424739"/>
              </p:ext>
            </p:extLst>
          </p:nvPr>
        </p:nvGraphicFramePr>
        <p:xfrm>
          <a:off x="3383367" y="4365105"/>
          <a:ext cx="2374900" cy="854645"/>
        </p:xfrm>
        <a:graphic>
          <a:graphicData uri="http://schemas.openxmlformats.org/drawingml/2006/table">
            <a:tbl>
              <a:tblPr/>
              <a:tblGrid>
                <a:gridCol w="7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4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53735"/>
              </p:ext>
            </p:extLst>
          </p:nvPr>
        </p:nvGraphicFramePr>
        <p:xfrm>
          <a:off x="6300192" y="4365105"/>
          <a:ext cx="2374900" cy="854645"/>
        </p:xfrm>
        <a:graphic>
          <a:graphicData uri="http://schemas.openxmlformats.org/drawingml/2006/table">
            <a:tbl>
              <a:tblPr/>
              <a:tblGrid>
                <a:gridCol w="7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4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Oval 83"/>
          <p:cNvSpPr>
            <a:spLocks noChangeArrowheads="1"/>
          </p:cNvSpPr>
          <p:nvPr/>
        </p:nvSpPr>
        <p:spPr bwMode="auto">
          <a:xfrm>
            <a:off x="1364194" y="4494672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83"/>
          <p:cNvSpPr>
            <a:spLocks noChangeArrowheads="1"/>
          </p:cNvSpPr>
          <p:nvPr/>
        </p:nvSpPr>
        <p:spPr bwMode="auto">
          <a:xfrm>
            <a:off x="3491880" y="4509118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83"/>
          <p:cNvSpPr>
            <a:spLocks noChangeArrowheads="1"/>
          </p:cNvSpPr>
          <p:nvPr/>
        </p:nvSpPr>
        <p:spPr bwMode="auto">
          <a:xfrm>
            <a:off x="8025612" y="4509119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14648"/>
            <a:ext cx="2392363" cy="2921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 descr="https://s1.cdn.autoevolution.com/images/news/gallery/2016-cadillac-elr-packs-better-everything-its-a-lot-less-expensive-than-its-predecessor-photo-gallery_6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6" t="9796" r="21533" b="9386"/>
          <a:stretch/>
        </p:blipFill>
        <p:spPr bwMode="auto">
          <a:xfrm>
            <a:off x="6588224" y="1268760"/>
            <a:ext cx="2279975" cy="221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www.china-knobs.com/images/kitchen-dining-bar/16cm-wood-spoons-soup-spoon-wooden-spoon-tea-spoon-dinnerware-thread-head-cooking-dining-utensil-retro-handle-cutlery-5180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282">
            <a:off x="734187" y="1494901"/>
            <a:ext cx="2115407" cy="211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32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076843"/>
              </p:ext>
            </p:extLst>
          </p:nvPr>
        </p:nvGraphicFramePr>
        <p:xfrm>
          <a:off x="467544" y="4365104"/>
          <a:ext cx="2374900" cy="864096"/>
        </p:xfrm>
        <a:graphic>
          <a:graphicData uri="http://schemas.openxmlformats.org/drawingml/2006/table">
            <a:tbl>
              <a:tblPr/>
              <a:tblGrid>
                <a:gridCol w="7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734742"/>
              </p:ext>
            </p:extLst>
          </p:nvPr>
        </p:nvGraphicFramePr>
        <p:xfrm>
          <a:off x="3383367" y="4365105"/>
          <a:ext cx="2374900" cy="854645"/>
        </p:xfrm>
        <a:graphic>
          <a:graphicData uri="http://schemas.openxmlformats.org/drawingml/2006/table">
            <a:tbl>
              <a:tblPr/>
              <a:tblGrid>
                <a:gridCol w="7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4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72254"/>
              </p:ext>
            </p:extLst>
          </p:nvPr>
        </p:nvGraphicFramePr>
        <p:xfrm>
          <a:off x="6300192" y="4365105"/>
          <a:ext cx="2374900" cy="854645"/>
        </p:xfrm>
        <a:graphic>
          <a:graphicData uri="http://schemas.openxmlformats.org/drawingml/2006/table">
            <a:tbl>
              <a:tblPr/>
              <a:tblGrid>
                <a:gridCol w="7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4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Oval 83"/>
          <p:cNvSpPr>
            <a:spLocks noChangeArrowheads="1"/>
          </p:cNvSpPr>
          <p:nvPr/>
        </p:nvSpPr>
        <p:spPr bwMode="auto">
          <a:xfrm>
            <a:off x="611560" y="4489103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83"/>
          <p:cNvSpPr>
            <a:spLocks noChangeArrowheads="1"/>
          </p:cNvSpPr>
          <p:nvPr/>
        </p:nvSpPr>
        <p:spPr bwMode="auto">
          <a:xfrm>
            <a:off x="5076056" y="4509119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83"/>
          <p:cNvSpPr>
            <a:spLocks noChangeArrowheads="1"/>
          </p:cNvSpPr>
          <p:nvPr/>
        </p:nvSpPr>
        <p:spPr bwMode="auto">
          <a:xfrm>
            <a:off x="7236296" y="4509119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8" descr="https://i.pinimg.com/originals/7d/fb/43/7dfb4382c9976797c5cb6478092013c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818" y="765012"/>
            <a:ext cx="2161218" cy="262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слова на букву О для детей в начале сл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770" b="77539" l="3516" r="370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4" t="63733" r="63183" b="22482"/>
          <a:stretch/>
        </p:blipFill>
        <p:spPr bwMode="auto">
          <a:xfrm>
            <a:off x="323527" y="2492896"/>
            <a:ext cx="2647331" cy="10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Пальто с теплым красным воротником теплая верхняя одежда из шерсти на зиму  для детей одежда вектор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543" b="92013" l="2077" r="963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08720"/>
            <a:ext cx="2835721" cy="2835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44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36912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Звук О гласный, обозначается буквой </a:t>
            </a:r>
            <a:r>
              <a:rPr lang="ru-RU" dirty="0" err="1">
                <a:latin typeface="Arial Black" pitchFamily="34" charset="0"/>
              </a:rPr>
              <a:t>Оо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907704" y="476672"/>
            <a:ext cx="5110512" cy="1656184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Буква </a:t>
            </a:r>
            <a:r>
              <a:rPr lang="ru-RU" sz="9600" b="1" dirty="0" err="1">
                <a:solidFill>
                  <a:srgbClr val="FF0000"/>
                </a:solidFill>
                <a:latin typeface="Arial Black" pitchFamily="34" charset="0"/>
              </a:rPr>
              <a:t>Оо</a:t>
            </a:r>
            <a:endParaRPr lang="ru-RU" sz="9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Picture 2" descr="О - Ольга Николаевна Коз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3228231" cy="244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Оса рисунок детский (3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6065" flipH="1">
            <a:off x="933741" y="4164774"/>
            <a:ext cx="1320337" cy="97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 descr="Оса рисунок детский (3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3935">
            <a:off x="167415" y="4858583"/>
            <a:ext cx="1320337" cy="97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594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2 слова на букву О для детей в начале слова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5696"/>
            <a:ext cx="796888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990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49489" y="332655"/>
            <a:ext cx="698477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Сделай букву О из пальчиков и из разных материалов. </a:t>
            </a:r>
          </a:p>
        </p:txBody>
      </p:sp>
      <p:sp>
        <p:nvSpPr>
          <p:cNvPr id="2" name="AutoShape 8" descr="Буква а английского алфавита из пластилина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0" descr="Буква а английского алфавита из пластилина | Премиум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15" t="5477" r="4734" b="70661"/>
          <a:stretch/>
        </p:blipFill>
        <p:spPr bwMode="auto">
          <a:xfrm>
            <a:off x="6084168" y="836712"/>
            <a:ext cx="2366121" cy="2763404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Нафтусины рукотворочки: Ловкость пальцев... и снова алфавит ))) | Алфавит,  Обучение алфавиту, Дошкольные учебные мероприяти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7" r="66141" b="33266"/>
          <a:stretch/>
        </p:blipFill>
        <p:spPr bwMode="auto">
          <a:xfrm>
            <a:off x="604880" y="1052736"/>
            <a:ext cx="1929423" cy="2689817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Буквы из верёвки (детские поделки к 1 сентября из ниток) - Карапондер -  креативные дет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08" r="34167"/>
          <a:stretch/>
        </p:blipFill>
        <p:spPr bwMode="auto">
          <a:xfrm>
            <a:off x="6508014" y="3961063"/>
            <a:ext cx="1726251" cy="2389381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Письмо было из морских мелких камешков O. Алфавит, достигнутый  изолированных камней на белом фоне Стоковое Изображение - изображение  насчитывающей изолировано, образование: 17030308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9" b="9210"/>
          <a:stretch/>
        </p:blipFill>
        <p:spPr bwMode="auto">
          <a:xfrm>
            <a:off x="682668" y="4039340"/>
            <a:ext cx="1773845" cy="2175030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8" descr="Буква о английского алфавита из пластилина | Премиум Фото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97140"/>
            <a:ext cx="2117229" cy="211722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 descr="Цифры из пуговиц. Шаблоны цифр на прозрачном фо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95" y="1412776"/>
            <a:ext cx="17272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434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6674" y="1425507"/>
            <a:ext cx="7776864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057273" y="1563196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1536131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65106" y="2613930"/>
            <a:ext cx="6480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1607199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54999" y="156182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8281" y="1551175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02105" y="1880828"/>
            <a:ext cx="6480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94796" y="1536131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1628800"/>
            <a:ext cx="6480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4" descr="смайлик отлично - Создать мем - Meme-arsenal.co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123" l="0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2" b="10219"/>
          <a:stretch/>
        </p:blipFill>
        <p:spPr bwMode="auto">
          <a:xfrm>
            <a:off x="708281" y="4005064"/>
            <a:ext cx="739346" cy="7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Смайлики дизлайк (4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92211"/>
            <a:ext cx="495942" cy="5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Смайлики дизлайк (4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142" y="4189382"/>
            <a:ext cx="495942" cy="5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Смайлики дизлайк (4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96" y="4189382"/>
            <a:ext cx="495942" cy="5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смайлик отлично - Создать мем - Meme-arsenal.co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123" l="0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2" b="10219"/>
          <a:stretch/>
        </p:blipFill>
        <p:spPr bwMode="auto">
          <a:xfrm>
            <a:off x="3491880" y="4002235"/>
            <a:ext cx="739346" cy="7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смайлик отлично - Создать мем - Meme-arsenal.co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123" l="0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2" b="10219"/>
          <a:stretch/>
        </p:blipFill>
        <p:spPr bwMode="auto">
          <a:xfrm>
            <a:off x="7485407" y="4002234"/>
            <a:ext cx="739346" cy="7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55576" y="332656"/>
            <a:ext cx="7107631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в ряду букв только правильно написанные буквы О.</a:t>
            </a:r>
            <a:endParaRPr lang="ru-RU" sz="2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93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38724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 rot="1428218">
            <a:off x="6419280" y="4326237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4" name="Прямоугольник 3"/>
          <p:cNvSpPr/>
          <p:nvPr/>
        </p:nvSpPr>
        <p:spPr>
          <a:xfrm rot="20424902">
            <a:off x="2363205" y="3783817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256490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 rot="1705569">
            <a:off x="2843808" y="1595408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7" name="Прямоугольник 6"/>
          <p:cNvSpPr/>
          <p:nvPr/>
        </p:nvSpPr>
        <p:spPr>
          <a:xfrm rot="2274054">
            <a:off x="4146901" y="450364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2363443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326236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07329" y="1018599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 rot="20315495">
            <a:off x="1331640" y="1124744"/>
            <a:ext cx="1320857" cy="193899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42526" y="332656"/>
            <a:ext cx="5616625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Посчитай все буквы О?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780136" y="853795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8971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r="48913" b="67192"/>
          <a:stretch/>
        </p:blipFill>
        <p:spPr bwMode="auto">
          <a:xfrm>
            <a:off x="1476521" y="1084629"/>
            <a:ext cx="1833477" cy="179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4410" r="1997" b="3477"/>
          <a:stretch/>
        </p:blipFill>
        <p:spPr bwMode="auto">
          <a:xfrm>
            <a:off x="3825836" y="1084629"/>
            <a:ext cx="1770172" cy="179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Прочитай , и узнаешь, что кричит мальчик.</a:t>
            </a:r>
          </a:p>
        </p:txBody>
      </p:sp>
      <p:pic>
        <p:nvPicPr>
          <p:cNvPr id="7" name="Picture 2" descr="C:\Users\Сад 2\Documents\ЛОГОПЕДИЯ основное\грамота презентации\А\18decda5e16df33621951f6aea6c088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2808" r="3098" b="35746"/>
          <a:stretch/>
        </p:blipFill>
        <p:spPr bwMode="auto">
          <a:xfrm>
            <a:off x="6228184" y="1108550"/>
            <a:ext cx="1791434" cy="177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08991" y="3140968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435" y="3140968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11150" y="3154038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330594815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81844" y="1452597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731257" y="1900926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43808" y="1484784"/>
            <a:ext cx="1584176" cy="16297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286390" y="1923736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Произнеси звуки по схеме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0967" y="3638269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31257" y="3619123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28312" y="3573016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27762" y="3571625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38943" y="3573016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95227" y="3573016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8" name="Овал 17"/>
          <p:cNvSpPr/>
          <p:nvPr/>
        </p:nvSpPr>
        <p:spPr>
          <a:xfrm>
            <a:off x="4904040" y="1484784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596335" y="1447169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2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9910" y="260648"/>
            <a:ext cx="518457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Пропой звук [О], пока Осы летят не остановится</a:t>
            </a:r>
            <a:endParaRPr lang="ru-RU" sz="1400" dirty="0"/>
          </a:p>
        </p:txBody>
      </p:sp>
      <p:pic>
        <p:nvPicPr>
          <p:cNvPr id="5" name="Picture 19" descr="Оса рисунок детский (3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71715"/>
            <a:ext cx="1114549" cy="82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Оса рисунок детский (3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6065" flipH="1">
            <a:off x="357556" y="4310000"/>
            <a:ext cx="1320337" cy="97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loud"/>
          <p:cNvSpPr>
            <a:spLocks noChangeAspect="1" noEditPoints="1" noChangeArrowheads="1"/>
          </p:cNvSpPr>
          <p:nvPr/>
        </p:nvSpPr>
        <p:spPr bwMode="auto">
          <a:xfrm>
            <a:off x="2555776" y="3501008"/>
            <a:ext cx="1409700" cy="8096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Cloud"/>
          <p:cNvSpPr>
            <a:spLocks noChangeAspect="1" noEditPoints="1" noChangeArrowheads="1"/>
          </p:cNvSpPr>
          <p:nvPr/>
        </p:nvSpPr>
        <p:spPr bwMode="auto">
          <a:xfrm rot="805142">
            <a:off x="5517328" y="1196752"/>
            <a:ext cx="1485325" cy="85305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1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34 -0.11034 C -0.04288 -0.22623 -0.03959 -0.35346 0.03975 -0.42586 C 0.05729 -0.44182 0.08125 -0.45061 0.10191 -0.45709 C 0.10868 -0.45616 0.11562 -0.45616 0.12239 -0.45431 C 0.13194 -0.45177 0.14427 -0.41915 0.14757 -0.41036 C 0.15191 -0.39857 0.1533 -0.38538 0.15538 -0.37289 C 0.15781 -0.35878 0.1625 -0.34582 0.16406 -0.33148 C 0.16597 -0.31413 0.16614 -0.29678 0.16892 -0.27967 C 0.16996 -0.2533 0.17135 -0.22554 0.17569 -0.19963 C 0.17812 -0.12861 0.18489 -0.02868 0.17569 0.0384 C 0.17396 0.06338 0.1717 0.08929 0.17673 0.11358 C 0.17812 0.12029 0.17795 0.12561 0.18159 0.13023 C 0.18281 0.13417 0.18298 0.13833 0.18437 0.14203 C 0.18611 0.14643 0.18958 0.15105 0.19219 0.15499 C 0.1967 0.16169 0.20034 0.16886 0.20573 0.17442 C 0.2151 0.18413 0.23021 0.18876 0.24166 0.19107 C 0.24687 0.19015 0.25225 0.19038 0.25729 0.18853 C 0.26371 0.18621 0.27222 0.16863 0.27482 0.16516 C 0.29028 0.14388 0.30156 0.11497 0.30972 0.08767 C 0.31354 0.07518 0.31423 0.06153 0.31753 0.04881 C 0.31892 0.03053 0.32274 0.0148 0.3243 -0.00301 C 0.32604 -0.02174 0.32691 -0.04002 0.32916 -0.05852 C 0.33055 -0.08397 0.3342 -0.10965 0.33784 -0.13486 C 0.33923 -0.15522 0.34149 -0.17557 0.34375 -0.1957 C 0.34583 -0.21397 0.34618 -0.23016 0.35052 -0.24751 C 0.35434 -0.29725 0.36284 -0.35832 0.39514 -0.38978 C 0.40659 -0.40088 0.4309 -0.40574 0.44462 -0.40782 C 0.44948 -0.40851 0.4592 -0.41036 0.4592 -0.41036 C 0.46736 -0.40944 0.47552 -0.4099 0.4835 -0.40782 C 0.48472 -0.40759 0.48455 -0.40504 0.48541 -0.40389 C 0.48941 -0.39833 0.49271 -0.39486 0.49618 -0.38839 C 0.50816 -0.36502 0.51875 -0.34259 0.52812 -0.31737 C 0.52951 -0.30419 0.53281 -0.29216 0.53594 -0.27967 C 0.53819 -0.25908 0.53889 -0.23942 0.54271 -0.21906 C 0.54791 -0.15475 0.546 -0.09114 0.53594 -0.02868 C 0.53316 -0.01157 0.5335 0.00601 0.53003 0.0229 C 0.52969 0.0273 0.52916 0.03146 0.52916 0.03585 C 0.52916 0.06384 0.52934 0.09207 0.53003 0.12006 C 0.53038 0.13324 0.54444 0.1536 0.55052 0.16262 C 0.55364 0.16725 0.55937 0.17951 0.56302 0.18066 C 0.57031 0.18321 0.57569 0.18806 0.5835 0.18991 C 0.58993 0.19153 0.59653 0.192 0.60295 0.19362 C 0.62326 0.19292 0.62951 0.19385 0.64566 0.18714 C 0.65434 0.17951 0.66423 0.17488 0.67187 0.16516 C 0.68646 0.14666 0.69288 0.13394 0.70295 0.10965 C 0.71041 0.09183 0.71198 0.06593 0.71545 0.04626 C 0.71788 0.00856 0.71614 0.02452 0.71944 -0.00162 C 0.72014 -0.01157 0.72066 -0.02151 0.72135 -0.03146 C 0.72326 -0.06084 0.70486 -0.25376 0.74861 -0.31205 C 0.75017 -0.31922 0.75659 -0.33033 0.76215 -0.33287 C 0.76597 -0.33657 0.77344 -0.34189 0.77864 -0.34189 " pathEditMode="relative" ptsTypes="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69 C 0.00243 -0.01249 -0.00243 -0.03378 -0.00451 -0.04719 C -0.00434 -0.09508 -0.01371 -0.19339 -0.00052 -0.2607 C -0.00017 -0.26371 0.00018 -0.26672 0.00035 -0.26972 C 0.0007 -0.27527 0.00087 -0.28106 0.00139 -0.28661 C 0.00191 -0.29239 0.00764 -0.31229 0.00903 -0.31761 C 0.0099 -0.32108 0.01007 -0.32478 0.01111 -0.32802 C 0.01216 -0.33079 0.01493 -0.33565 0.01493 -0.33542 C 0.01858 -0.35392 0.025 -0.37058 0.03143 -0.38747 C 0.03195 -0.38862 0.03212 -0.39001 0.03247 -0.3914 C 0.03282 -0.39302 0.03282 -0.39487 0.03334 -0.39649 C 0.03473 -0.40019 0.03716 -0.40296 0.0382 -0.4069 C 0.04045 -0.41569 0.04358 -0.42401 0.04792 -0.43142 C 0.04914 -0.43766 0.05104 -0.44414 0.05382 -0.44946 C 0.05469 -0.4564 0.0566 -0.46033 0.05955 -0.46635 C 0.06077 -0.46912 0.06354 -0.47421 0.06354 -0.47398 C 0.06702 -0.48878 0.07604 -0.49896 0.08299 -0.5103 C 0.08716 -0.517 0.0915 -0.52533 0.09653 -0.53112 C 0.09896 -0.53412 0.10261 -0.53505 0.10521 -0.53759 C 0.11164 -0.54384 0.11771 -0.54823 0.1257 -0.55055 C 0.13594 -0.55841 0.14705 -0.56096 0.15764 -0.5672 C 0.16719 -0.57275 0.15434 -0.56651 0.16736 -0.57252 C 0.17014 -0.57391 0.17604 -0.57507 0.17604 -0.57483 C 0.18021 -0.57784 0.18438 -0.57854 0.18872 -0.58016 C 0.20486 -0.579 0.20591 -0.57784 0.21875 -0.57252 C 0.22622 -0.56257 0.23177 -0.55124 0.2382 -0.54014 C 0.23941 -0.53551 0.24063 -0.53181 0.24306 -0.52834 C 0.24532 -0.51724 0.2474 -0.5059 0.24983 -0.4948 C 0.25087 -0.48994 0.25382 -0.48069 0.25382 -0.48046 C 0.25452 -0.47467 0.25521 -0.46958 0.25677 -0.4638 C 0.25747 -0.45478 0.25764 -0.4453 0.25955 -0.43651 C 0.26025 -0.42679 0.26129 -0.41754 0.2625 -0.40805 C 0.26354 -0.38423 0.26719 -0.36179 0.26927 -0.33819 C 0.2717 -0.31159 0.26962 -0.32293 0.27223 -0.30974 C 0.27396 -0.27389 0.2724 -0.2378 0.27709 -0.20241 C 0.27743 -0.19639 0.27795 -0.19038 0.27813 -0.18437 C 0.27865 -0.16031 0.27813 -0.13602 0.279 -0.11196 C 0.27917 -0.10803 0.28091 -0.10016 0.28091 -0.09993 C 0.2816 -0.09091 0.28229 -0.08212 0.28386 -0.0731 C 0.28525 -0.04997 0.28768 -0.02753 0.29063 -0.00463 C 0.29184 0.00486 0.29254 0.01457 0.29653 0.02267 C 0.29896 0.03377 0.30556 0.04002 0.31111 0.04857 C 0.31771 0.05898 0.32726 0.06777 0.33733 0.07171 C 0.34289 0.0798 0.35955 0.08027 0.36632 0.08096 C 0.37275 0.0805 0.37934 0.08073 0.38577 0.07957 C 0.38959 0.07888 0.39775 0.05551 0.40035 0.05112 C 0.40295 0.04117 0.39914 0.05505 0.40434 0.04071 C 0.40625 0.03562 0.4066 0.0303 0.40903 0.02521 C 0.41424 -0.00023 0.4191 -0.02614 0.4257 -0.05112 C 0.42813 -0.08675 0.43177 -0.12353 0.43733 -0.15846 C 0.43802 -0.16887 0.43785 -0.17881 0.44115 -0.1883 C 0.44306 -0.2001 0.44566 -0.21305 0.44896 -0.22438 C 0.45018 -0.23502 0.45417 -0.24428 0.45677 -0.25422 C 0.45868 -0.26209 0.46025 -0.26995 0.4625 -0.27759 C 0.46285 -0.28013 0.46302 -0.28268 0.46354 -0.28522 C 0.46389 -0.28707 0.46511 -0.28846 0.46545 -0.29031 C 0.46632 -0.29424 0.46684 -0.29818 0.46736 -0.30211 C 0.46771 -0.30465 0.46789 -0.3072 0.46841 -0.30974 C 0.47136 -0.32408 0.47518 -0.33819 0.47813 -0.35254 C 0.48108 -0.39602 0.49236 -0.43974 0.51111 -0.47537 C 0.52257 -0.49734 0.5283 -0.51353 0.54896 -0.52071 C 0.57205 -0.51909 0.56875 -0.52325 0.58386 -0.50775 C 0.58681 -0.50474 0.59497 -0.49457 0.5974 -0.48971 C 0.59879 -0.48716 0.60139 -0.48184 0.60139 -0.48161 C 0.60365 -0.4719 0.60052 -0.48416 0.60434 -0.47421 C 0.60625 -0.46912 0.60729 -0.46264 0.60903 -0.45732 C 0.61146 -0.44992 0.60886 -0.45362 0.61198 -0.44183 C 0.61389 -0.43489 0.61233 -0.4409 0.61389 -0.4328 C 0.61459 -0.42933 0.61598 -0.42239 0.61598 -0.42216 C 0.61684 -0.41199 0.61719 -0.39973 0.61979 -0.39001 C 0.62014 -0.38538 0.62032 -0.38053 0.62084 -0.3759 C 0.62136 -0.37035 0.62275 -0.35901 0.62275 -0.35878 C 0.62344 -0.34421 0.62466 -0.33079 0.62657 -0.31622 C 0.6283 -0.28753 0.6316 -0.25931 0.63438 -0.23086 C 0.63716 -0.2038 0.6342 -0.21559 0.63733 -0.2038 C 0.6415 -0.15453 0.63455 -0.1041 0.64115 -0.05506 C 0.64184 -0.04257 0.64184 -0.04048 0.64306 -0.03031 C 0.64358 -0.02568 0.64497 -0.0162 0.64497 -0.01596 C 0.64636 0.00509 0.64688 0.05135 0.65955 0.06916 C 0.66337 0.08327 0.67101 0.0953 0.67813 0.10664 C 0.68039 0.11011 0.68195 0.11705 0.68577 0.11843 C 0.68837 0.11936 0.69098 0.11913 0.69358 0.11959 C 0.70591 0.11913 0.71823 0.11959 0.73056 0.11843 C 0.73681 0.11774 0.75261 0.10363 0.75955 0.10016 C 0.76702 0.09068 0.77223 0.08165 0.77813 0.07055 C 0.77969 0.06338 0.78351 0.05482 0.78681 0.04857 C 0.78872 0.03955 0.79202 0.03238 0.79462 0.02382 C 0.7974 0.01457 0.79896 0.00555 0.80226 -0.00324 C 0.80417 -0.00856 0.804 -0.01458 0.80521 -0.02013 C 0.80591 -0.0236 0.80816 -0.03031 0.80816 -0.03007 C 0.80903 -0.03748 0.81094 -0.04904 0.81389 -0.05506 C 0.81719 -0.07888 0.82414 -0.10155 0.82848 -0.12492 C 0.83004 -0.13301 0.83125 -0.14111 0.83247 -0.14944 C 0.83299 -0.15244 0.83368 -0.15406 0.83438 -0.15707 C 0.83473 -0.15846 0.83525 -0.161 0.83525 -0.16077 " pathEditMode="relative" rAng="0" ptsTypes="ffffffffffffffffffffffffffffffffffffffffffffffffffff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28" y="-23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7" y="178767"/>
            <a:ext cx="5616625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Маленькое слово О (предлог О).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Придумай предложение с маленьким словом О. 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220072" y="4381021"/>
            <a:ext cx="1080120" cy="1224136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о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742725" y="4893559"/>
            <a:ext cx="0" cy="59738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301208"/>
            <a:ext cx="1422003" cy="5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30921" y="5445224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8604448" y="4265884"/>
            <a:ext cx="144016" cy="1528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1" t="42249" r="49030" b="50000"/>
          <a:stretch/>
        </p:blipFill>
        <p:spPr bwMode="auto">
          <a:xfrm>
            <a:off x="2790540" y="4731433"/>
            <a:ext cx="1584176" cy="113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3" descr="Niño bailando solo imágenes de stock de arte vectorial | Depositphot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девоч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78" y="1794764"/>
            <a:ext cx="1347450" cy="229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Выноска-облако 10"/>
          <p:cNvSpPr/>
          <p:nvPr/>
        </p:nvSpPr>
        <p:spPr>
          <a:xfrm rot="744179">
            <a:off x="3644085" y="1242293"/>
            <a:ext cx="4776154" cy="2718144"/>
          </a:xfrm>
          <a:prstGeom prst="cloudCallout">
            <a:avLst>
              <a:gd name="adj1" fmla="val -85100"/>
              <a:gd name="adj2" fmla="val 11304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691680" y="6093296"/>
            <a:ext cx="5616625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Девочка мечтает о мишке.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2058" name="Picture 10" descr="РАЗНОЕ - 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893" y="1556792"/>
            <a:ext cx="205972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687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7" y="178767"/>
            <a:ext cx="5616625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Маленькое слово О (предлог О).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Придумай предложение с маленьким словом О. 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148064" y="4489964"/>
            <a:ext cx="1080120" cy="1224136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о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752612" y="5158731"/>
            <a:ext cx="0" cy="59738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303" y="5738715"/>
            <a:ext cx="1422003" cy="5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52612" y="5742903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8316416" y="5642849"/>
            <a:ext cx="144016" cy="1528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1" t="42249" r="49030" b="50000"/>
          <a:stretch/>
        </p:blipFill>
        <p:spPr bwMode="auto">
          <a:xfrm>
            <a:off x="3385293" y="4676129"/>
            <a:ext cx="1584176" cy="113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3" descr="Niño bailando solo imágenes de stock de arte vectorial | Depositphot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6093296"/>
            <a:ext cx="5616625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А мальчик мечтает о  собаке.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AutoShape 2" descr="Собака кормления мальчика. милый улыбающийся ребенок заботится о домашнем  животном. векторная иллюстрация | Премиум векторы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 descr="Клипарт мальчик (45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25" y="1022059"/>
            <a:ext cx="1777582" cy="339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Выноска-облако 20"/>
          <p:cNvSpPr/>
          <p:nvPr/>
        </p:nvSpPr>
        <p:spPr>
          <a:xfrm rot="744179">
            <a:off x="4386577" y="1340311"/>
            <a:ext cx="4152692" cy="2399179"/>
          </a:xfrm>
          <a:prstGeom prst="cloudCallout">
            <a:avLst>
              <a:gd name="adj1" fmla="val -71274"/>
              <a:gd name="adj2" fmla="val 642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AutoShape 11" descr="Собаки. Анимация собак. gif картинки собак и щенков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911" y="1726306"/>
            <a:ext cx="1788118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011114" y="5714100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Равнобедренный треугольник 25"/>
          <p:cNvSpPr/>
          <p:nvPr/>
        </p:nvSpPr>
        <p:spPr>
          <a:xfrm>
            <a:off x="801085" y="4418713"/>
            <a:ext cx="1080120" cy="1224136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А</a:t>
            </a:r>
          </a:p>
        </p:txBody>
      </p:sp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148064" y="5780550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868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4" t="36707" r="10415" b="35860"/>
          <a:stretch/>
        </p:blipFill>
        <p:spPr bwMode="auto">
          <a:xfrm>
            <a:off x="7116732" y="3434144"/>
            <a:ext cx="1695635" cy="2139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200191"/>
            <a:ext cx="6912767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ГОВОРИ ПРАВИЛЬНО - «Упрямое» слово «пальто».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8" t="36067" r="60541" b="35860"/>
          <a:stretch/>
        </p:blipFill>
        <p:spPr bwMode="auto">
          <a:xfrm>
            <a:off x="4644007" y="805183"/>
            <a:ext cx="2160369" cy="227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7" r="9275" b="64105"/>
          <a:stretch/>
        </p:blipFill>
        <p:spPr bwMode="auto">
          <a:xfrm>
            <a:off x="2474888" y="3120486"/>
            <a:ext cx="1753871" cy="2708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 t="1" r="65800" b="67929"/>
          <a:stretch/>
        </p:blipFill>
        <p:spPr bwMode="auto">
          <a:xfrm>
            <a:off x="286036" y="805183"/>
            <a:ext cx="1880592" cy="2393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7669" y="3387250"/>
            <a:ext cx="2048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Что купили Толе?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6093296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Чему рад Толя?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39990" y="3212976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 чем он рассказывает?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38900" y="5907889"/>
            <a:ext cx="202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Что делает Толя?</a:t>
            </a:r>
          </a:p>
        </p:txBody>
      </p:sp>
    </p:spTree>
    <p:extLst>
      <p:ext uri="{BB962C8B-B14F-4D97-AF65-F5344CB8AC3E}">
        <p14:creationId xmlns:p14="http://schemas.microsoft.com/office/powerpoint/2010/main" val="927346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9" t="42493" b="18508"/>
          <a:stretch/>
        </p:blipFill>
        <p:spPr bwMode="auto">
          <a:xfrm>
            <a:off x="4445907" y="3740257"/>
            <a:ext cx="3514406" cy="193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9872" y="332656"/>
            <a:ext cx="1622560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Отгадай ребусы.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63" r="58519"/>
          <a:stretch/>
        </p:blipFill>
        <p:spPr bwMode="auto">
          <a:xfrm>
            <a:off x="544976" y="3789040"/>
            <a:ext cx="2589952" cy="1953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59" b="52108"/>
          <a:stretch/>
        </p:blipFill>
        <p:spPr bwMode="auto">
          <a:xfrm>
            <a:off x="4716015" y="980728"/>
            <a:ext cx="3274219" cy="193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32" b="51705"/>
          <a:stretch/>
        </p:blipFill>
        <p:spPr bwMode="auto">
          <a:xfrm>
            <a:off x="395536" y="1052736"/>
            <a:ext cx="2888833" cy="195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30836" y="3108080"/>
            <a:ext cx="562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Сок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88374" y="3004714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29363" y="5872831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Стол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29262" y="5866711"/>
            <a:ext cx="947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Огород</a:t>
            </a:r>
          </a:p>
        </p:txBody>
      </p:sp>
    </p:spTree>
    <p:extLst>
      <p:ext uri="{BB962C8B-B14F-4D97-AF65-F5344CB8AC3E}">
        <p14:creationId xmlns:p14="http://schemas.microsoft.com/office/powerpoint/2010/main" val="329827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62707"/>
            <a:ext cx="6840760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на этой картинке 10 спрятанных букв О</a:t>
            </a:r>
          </a:p>
        </p:txBody>
      </p:sp>
      <p:sp>
        <p:nvSpPr>
          <p:cNvPr id="2" name="AutoShape 2" descr="Учим букву О для дошкольников и 1 класс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3"/>
          <a:stretch/>
        </p:blipFill>
        <p:spPr bwMode="auto">
          <a:xfrm>
            <a:off x="2339752" y="588582"/>
            <a:ext cx="4752528" cy="600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562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Ступеньки вверх - векторные изображения, Ступеньки вверх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12 способов преобразить лестниц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4"/>
          <a:stretch/>
        </p:blipFill>
        <p:spPr bwMode="auto">
          <a:xfrm>
            <a:off x="2483768" y="772357"/>
            <a:ext cx="4752975" cy="564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C:\Users\user\Desktop\Подготовка\Я учу буквы и звуки\Гласные\Буква О\к букве О\осл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69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5024899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305290"/>
            <a:ext cx="662473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Чем выше поднимается ослик, тем громче произноси звук О.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2033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92 -0.01989 C -0.1467 -0.01943 -0.24531 -0.01943 -0.3441 -0.01851 C -0.34774 -0.01851 -0.35121 -0.01619 -0.35486 -0.01573 C -0.36042 -0.02128 -0.35712 -0.01642 -0.35868 -0.03285 C -0.3592 -0.03817 -0.36059 -0.04881 -0.36059 -0.04858 C -0.36094 -0.09947 -0.35972 -0.15036 -0.36163 -0.20102 C -0.3618 -0.20449 -0.37222 -0.21444 -0.37413 -0.21675 C -0.38663 -0.2334 -0.40174 -0.24613 -0.41493 -0.26162 C -0.41996 -0.26764 -0.42465 -0.27296 -0.42951 -0.27921 C -0.43229 -0.28291 -0.43837 -0.28938 -0.43837 -0.28915 C -0.4434 -0.30072 -0.45156 -0.30558 -0.45868 -0.3139 C -0.46441 -0.32038 -0.47031 -0.32663 -0.47621 -0.33287 C -0.47222 -0.34374 -0.45989 -0.35022 -0.45278 -0.35739 C -0.43663 -0.37358 -0.41979 -0.38769 -0.40243 -0.40065 C -0.39948 -0.40296 -0.39583 -0.40296 -0.39271 -0.40504 C -0.37604 -0.41568 -0.39028 -0.41036 -0.37899 -0.41383 C -0.37344 -0.418 -0.36858 -0.42378 -0.36354 -0.42841 C -0.3592 -0.43234 -0.35017 -0.43211 -0.34601 -0.43257 C -0.33021 -0.43697 -0.34635 -0.4328 -0.31215 -0.43558 C -0.30469 -0.43627 -0.29722 -0.43928 -0.28976 -0.44136 C -0.2842 -0.45408 -0.29114 -0.49757 -0.29757 -0.51238 C -0.29948 -0.5251 -0.29687 -0.51029 -0.30139 -0.52533 C -0.30729 -0.54499 -0.31267 -0.56512 -0.31892 -0.58478 C -0.31996 -0.59126 -0.3217 -0.5982 -0.3217 -0.60491 " pathEditMode="relative" rAng="0" ptsTypes="fffffffffffffffffffffff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24" y="-290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Ступеньки вверх - векторные изображения, Ступеньки вверх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12 способов преобразить лестниц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2"/>
          <a:stretch/>
        </p:blipFill>
        <p:spPr bwMode="auto">
          <a:xfrm flipH="1">
            <a:off x="2555775" y="764704"/>
            <a:ext cx="4752975" cy="583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C:\Users\user\Desktop\Подготовка\Я учу буквы и звуки\Гласные\Буква О\к букве О\осл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69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40" y="1052736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305290"/>
            <a:ext cx="662473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Чем ниже опускается ослик, тем громче произноси звук О.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370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21721E-7 C 0.00452 0.00855 0.00886 0.01734 0.01459 0.02452 C 0.0165 0.03284 0.01389 0.02382 0.01945 0.03354 C 0.02032 0.03516 0.02049 0.03724 0.02136 0.03886 C 0.02986 0.05482 0.04202 0.07286 0.05539 0.08142 C 0.0599 0.09067 0.07414 0.10409 0.08247 0.10733 C 0.08351 0.10825 0.08507 0.10848 0.08542 0.10987 C 0.08681 0.11658 0.07622 0.13277 0.07379 0.13717 C 0.07275 0.13879 0.07084 0.14226 0.07084 0.14226 C 0.06858 0.1529 0.07205 0.13833 0.06302 0.15776 C 0.05677 0.17117 0.04636 0.18852 0.03681 0.19801 C 0.03473 0.2068 0.02466 0.21327 0.01945 0.21859 C 0.01302 0.22507 0.00712 0.2327 0.00087 0.23918 C -0.00382 0.24427 -0.00885 0.2452 -0.01354 0.24959 C -0.01875 0.25422 -0.01232 0.25098 -0.0184 0.25352 C -0.02187 0.25792 -0.02604 0.26023 -0.03003 0.26393 C -0.02882 0.2711 -0.02673 0.27388 -0.02239 0.27804 C -0.01857 0.28568 -0.0118 0.29123 -0.00677 0.29747 C -0.00416 0.30048 -0.00277 0.30511 1.11111E-6 0.30788 C 0.004 0.31205 0.01268 0.31945 0.01268 0.31945 C 0.01771 0.32916 0.01441 0.32384 0.02518 0.33495 C 0.02657 0.33634 0.02917 0.33888 0.02917 0.33888 C 0.03282 0.34628 0.03872 0.35091 0.04271 0.35831 C 0.05556 0.38237 0.07101 0.40712 0.08837 0.42563 C 0.09497 0.4328 0.10261 0.43765 0.10973 0.44367 C 0.09497 0.45824 0.07344 0.45963 0.05625 0.46703 C 0.03855 0.47467 0.02118 0.48369 0.00382 0.49294 C -0.00486 0.49733 -0.01319 0.50242 -0.02239 0.50451 C -0.03802 0.5126 -0.0552 0.51815 -0.07187 0.52255 C -0.08802 0.53134 -0.07639 0.52532 -0.09809 0.53412 C -0.1 0.53504 -0.10208 0.5355 -0.10382 0.53666 C -0.10573 0.53851 -0.10972 0.54198 -0.10972 0.54198 C -0.11527 0.55193 -0.1184 0.56419 -0.12534 0.57275 C -0.12934 0.58431 -0.13923 0.60351 -0.1467 0.61161 C -0.14878 0.61415 -0.15364 0.6167 -0.15625 0.61832 C -0.15781 0.61901 -0.15955 0.6197 -0.16111 0.62086 C -0.16215 0.62155 -0.16406 0.62364 -0.16406 0.62364 L -0.28732 0.63358 " pathEditMode="relative" ptsTypes="ffffffffffffffffffffffffffffffffffff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49139" y="394792"/>
            <a:ext cx="5184576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Игра «Поймай звук»</a:t>
            </a:r>
            <a:b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400" dirty="0"/>
              <a:t> Как услышишь слог со звуком  О – хлопни в ладоши.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16832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ох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ам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ук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по  на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фо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мо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па  до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ти</a:t>
            </a:r>
            <a:endParaRPr lang="ru-RU" sz="6600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бо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ок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 хо  се  со  </a:t>
            </a:r>
          </a:p>
        </p:txBody>
      </p:sp>
    </p:spTree>
    <p:extLst>
      <p:ext uri="{BB962C8B-B14F-4D97-AF65-F5344CB8AC3E}">
        <p14:creationId xmlns:p14="http://schemas.microsoft.com/office/powerpoint/2010/main" val="2951429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Эмоции картинки для детей детского сада: дидактические карточки,  пиктограммы, смайлики, игры | Детская математика, Для детей, Наглядные  учебные пособ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286500" cy="53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9139" y="394792"/>
            <a:ext cx="5184576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Игра «Эмоции звука О»</a:t>
            </a:r>
            <a:b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400" dirty="0"/>
              <a:t> Произнеси звук О в соответствии с эмоциями</a:t>
            </a:r>
          </a:p>
        </p:txBody>
      </p:sp>
    </p:spTree>
    <p:extLst>
      <p:ext uri="{BB962C8B-B14F-4D97-AF65-F5344CB8AC3E}">
        <p14:creationId xmlns:p14="http://schemas.microsoft.com/office/powerpoint/2010/main" val="3462571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476672"/>
            <a:ext cx="35787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Звук [О] можно петь, это гласный звук. </a:t>
            </a:r>
          </a:p>
          <a:p>
            <a:endParaRPr lang="ru-RU" dirty="0"/>
          </a:p>
          <a:p>
            <a:r>
              <a:rPr lang="ru-RU" dirty="0"/>
              <a:t>Когда мы его произносим губы круглые, во рту нет преграды (зубы, губы, язык). При произнесении рот похож на овал.</a:t>
            </a:r>
          </a:p>
          <a:p>
            <a:endParaRPr lang="ru-RU" dirty="0"/>
          </a:p>
          <a:p>
            <a:r>
              <a:rPr lang="ru-RU" dirty="0"/>
              <a:t>Гласные обозначают красным цветом.</a:t>
            </a:r>
          </a:p>
        </p:txBody>
      </p:sp>
      <p:pic>
        <p:nvPicPr>
          <p:cNvPr id="5" name="Picture 2" descr="C:\Users\Сад 2\Documents\ЛОГОПЕДИЯ основное\грамота презентации\А\18decda5e16df33621951f6aea6c08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2808" r="3098" b="35746"/>
          <a:stretch/>
        </p:blipFill>
        <p:spPr bwMode="auto">
          <a:xfrm>
            <a:off x="323528" y="692696"/>
            <a:ext cx="3456384" cy="341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О - Ольга Николаевна Коз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17032"/>
            <a:ext cx="3228231" cy="244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547664" y="4365105"/>
            <a:ext cx="1173834" cy="201622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4400" dirty="0">
                <a:solidFill>
                  <a:srgbClr val="FF0000"/>
                </a:solidFill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3348847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81844" y="1452597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731257" y="1900926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43808" y="1484784"/>
            <a:ext cx="1584176" cy="16297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286390" y="1923736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Произнеси звуки по схеме</a:t>
            </a:r>
          </a:p>
        </p:txBody>
      </p:sp>
      <p:sp>
        <p:nvSpPr>
          <p:cNvPr id="18" name="Овал 17"/>
          <p:cNvSpPr/>
          <p:nvPr/>
        </p:nvSpPr>
        <p:spPr>
          <a:xfrm>
            <a:off x="4904040" y="1484784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596335" y="1447169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16483" y="3789040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364086" y="3799525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699684" y="3822827"/>
            <a:ext cx="1584176" cy="16297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494347" y="3785840"/>
            <a:ext cx="1584176" cy="16297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588224" y="4261779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812360" y="3785840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532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Фон лес для детей - 55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09" y="897126"/>
            <a:ext cx="568863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C:\Users\user\Desktop\Подготовка\Я учу буквы и звуки\Гласные\Буква О\к букве О\осл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69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14352"/>
            <a:ext cx="1452525" cy="14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user\Desktop\Подготовка\Я учу буквы и звуки\Гласные\Буква О\к букве О\ос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339" y="3068960"/>
            <a:ext cx="1324857" cy="161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9909" y="138420"/>
            <a:ext cx="8460432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В сказочный лес пойдут,  только те животные, названия которых начинаются на звук «О»</a:t>
            </a:r>
          </a:p>
        </p:txBody>
      </p:sp>
      <p:pic>
        <p:nvPicPr>
          <p:cNvPr id="7" name="Picture 2" descr="https://upload.wikimedia.org/wikipedia/commons/thumb/0/09/Cigogne_patte_pos%C3%A9e.svg/500px-Cigogne_patte_pos%C3%A9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432" y="908720"/>
            <a:ext cx="1553158" cy="186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лиса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491" y="3645024"/>
            <a:ext cx="1153861" cy="116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2143455" y="5569416"/>
            <a:ext cx="2736304" cy="883920"/>
          </a:xfrm>
          <a:prstGeom prst="cloudCallout">
            <a:avLst>
              <a:gd name="adj1" fmla="val -21482"/>
              <a:gd name="adj2" fmla="val 19025"/>
            </a:avLst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Картинки окунь (5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280" y="5087223"/>
            <a:ext cx="1074002" cy="71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928970" y="6447258"/>
            <a:ext cx="3071430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rgbClr val="FF0000"/>
                </a:solidFill>
                <a:latin typeface="Bookman Old Style" pitchFamily="18" charset="0"/>
              </a:rPr>
              <a:t>Ослик, Аист, Осы, Лиса, Окунь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1038477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21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8.55887E-7 C -0.03021 0.00255 -0.05521 0.00694 -0.08264 0.01642 C -0.10539 0.02429 -0.11719 0.03817 -0.1375 0.04812 C -0.15417 0.05621 -0.14636 0.05182 -0.16146 0.06014 C -0.17118 0.07102 -0.16441 0.06477 -0.18334 0.07703 C -0.19775 0.08605 -0.21546 0.10132 -0.22726 0.11312 C -0.22987 0.11566 -0.23195 0.11821 -0.2349 0.12075 C -0.2382 0.12353 -0.24237 0.12538 -0.24566 0.12838 C -0.24931 0.13162 -0.25122 0.13555 -0.25487 0.13879 C -0.29028 0.17187 -0.34011 0.2031 -0.38507 0.22646 C -0.40139 0.23479 -0.4158 0.24682 -0.43455 0.25075 C -0.44931 0.25839 -0.46407 0.26556 -0.48039 0.27065 C -0.49914 0.28522 -0.5066 0.30719 -0.51719 0.32616 C -0.52309 0.33727 -0.5316 0.34698 -0.53716 0.35809 C -0.55157 0.38654 -0.56303 0.41592 -0.57778 0.44437 C -0.58212 0.4638 -0.58073 0.48462 -0.58855 0.50336 C -0.58924 0.51538 -0.58959 0.52741 -0.59063 0.53967 C -0.5915 0.55008 -0.59844 0.56095 -0.60139 0.57113 C -0.6073 0.59126 -0.6033 0.60606 -0.63264 0.60907 C -0.64202 0.61277 -0.65157 0.61763 -0.66198 0.61971 C -0.65712 0.61693 -0.65678 0.61601 -0.65087 0.61531 C -0.64601 0.61439 -0.63612 0.6137 -0.63612 0.61393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08" y="309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13 -0.0583 C -0.08195 -0.07518 -0.09236 -0.08698 -0.10382 -0.0967 C -0.13004 -0.11937 -0.1566 -0.1381 -0.18698 -0.1418 C -0.19861 -0.1462 -0.20972 -0.14736 -0.2217 -0.14851 C -0.25729 -0.14759 -0.25504 -0.14921 -0.27813 -0.14042 C -0.29115 -0.12978 -0.30313 -0.11312 -0.31354 -0.0967 C -0.3184 -0.08929 -0.32066 -0.07426 -0.32396 -0.06524 C -0.32639 -0.04326 -0.32622 -0.04904 -0.32292 -0.00926 C -0.32153 0.00855 -0.29688 0.01549 -0.28837 0.01665 C -0.28038 0.01619 -0.27222 0.01665 -0.26406 0.01549 C -0.25643 0.01457 -0.24775 0.003 -0.24167 -0.00371 C -0.23906 -0.01111 -0.23889 -0.01504 -0.23802 -0.02406 C -0.23941 -0.04072 -0.23663 -0.06061 -0.2434 -0.07356 C -0.26007 -0.10549 -0.28924 -0.11613 -0.31424 -0.12122 C -0.33941 -0.12052 -0.3467 -0.12099 -0.36545 -0.11728 C -0.38299 -0.10988 -0.40018 -0.09438 -0.41406 -0.07634 C -0.42118 -0.06709 -0.43108 -0.05598 -0.43663 -0.04349 C -0.43976 -0.03655 -0.44202 -0.02776 -0.44445 -0.02036 C -0.44549 -0.0125 -0.44618 -0.0044 -0.44792 0.00323 C -0.44965 0.03284 -0.44965 0.02521 -0.44705 0.07402 C -0.4467 0.08026 -0.44288 0.08882 -0.44097 0.09345 C -0.43403 0.11103 -0.42292 0.12954 -0.40972 0.13416 C -0.39861 0.14341 -0.38351 0.13671 -0.3724 0.13578 C -0.36511 0.13254 -0.36181 0.12768 -0.35608 0.12051 C -0.35469 0.1108 -0.3533 0.10363 -0.35243 0.09345 C -0.35313 0.07124 -0.3533 0.0488 -0.35434 0.02637 C -0.35486 0.01364 -0.36094 0.00046 -0.36545 -0.00926 C -0.37066 -0.02082 -0.37396 -0.03655 -0.38108 -0.04627 C -0.39028 -0.0583 -0.40677 -0.06917 -0.4184 -0.07472 C -0.4283 -0.07426 -0.4382 -0.07518 -0.44792 -0.07356 C -0.45521 -0.07241 -0.47344 -0.06084 -0.48004 -0.05575 C -0.49219 -0.04581 -0.50347 -0.03355 -0.51545 -0.02406 C -0.525 -0.01689 -0.53525 -0.0125 -0.54497 -0.00648 C -0.55 -0.00371 -0.55174 -0.00116 -0.55712 0.00023 C -0.56719 0.00855 -0.57969 0.00948 -0.5908 0.01133 C -0.61511 0.0104 -0.61597 0.01804 -0.62813 0.00717 C -0.6382 -0.00186 -0.63872 -0.02152 -0.64288 -0.03655 C -0.64809 -0.05529 -0.6533 -0.07634 -0.66111 -0.09253 C -0.66875 -0.10873 -0.68004 -0.12677 -0.68004 -0.14851 " pathEditMode="relative" rAng="0" ptsTypes="ffffffffffffffffffffffffffffffffffffffA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95" y="55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27 0.003 C -0.11198 -0.00209 -0.12344 0.01573 -0.1323 0.02752 C -0.13507 0.03122 -0.13507 0.03261 -0.13716 0.03655 C -0.13941 0.04048 -0.14393 0.04811 -0.14393 0.04811 C -0.14566 0.05598 -0.15313 0.06292 -0.15851 0.06639 C -0.16667 0.06592 -0.17639 0.07055 -0.18282 0.06384 C -0.18612 0.06037 -0.18855 0.05598 -0.1915 0.05204 C -0.19254 0.05066 -0.19445 0.04811 -0.19445 0.04811 C -0.19566 0.04279 -0.19792 0.03724 -0.20018 0.03261 C -0.20122 0.02521 -0.20122 0.01873 -0.20608 0.01457 C -0.20747 0.00809 -0.21233 0.00277 -0.2158 -0.00232 C -0.21771 -0.01018 -0.22813 -0.01967 -0.23421 -0.02175 C -0.23872 -0.02128 -0.24341 -0.02175 -0.24775 -0.02036 C -0.25382 -0.01851 -0.25799 0.00208 -0.25938 0.00948 C -0.26268 0.02776 -0.26615 0.04534 -0.27396 0.06107 C -0.27657 0.06615 -0.28368 0.06754 -0.28768 0.06893 C -0.30087 0.06592 -0.31268 0.06037 -0.32553 0.05598 C -0.33473 0.04857 -0.34618 0.04695 -0.3566 0.04302 C -0.37066 0.0377 -0.38507 0.03308 -0.39931 0.02891 C -0.40643 0.02937 -0.41355 0.02891 -0.42066 0.03007 C -0.42223 0.0303 -0.42448 0.03423 -0.42553 0.03539 C -0.42639 0.03631 -0.4283 0.03793 -0.4283 0.03793 " pathEditMode="relative" ptsTypes="fffffffffffffffffffffA">
                                      <p:cBhvr>
                                        <p:cTn id="22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1300</TotalTime>
  <Words>350</Words>
  <Application>Microsoft Office PowerPoint</Application>
  <PresentationFormat>Экран (4:3)</PresentationFormat>
  <Paragraphs>74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Arial Black</vt:lpstr>
      <vt:lpstr>Bookman Old Style</vt:lpstr>
      <vt:lpstr>Calibri</vt:lpstr>
      <vt:lpstr>Georgia</vt:lpstr>
      <vt:lpstr>Monotype Corsiva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Сад 2</dc:creator>
  <cp:lastModifiedBy>Ivan163</cp:lastModifiedBy>
  <cp:revision>85</cp:revision>
  <dcterms:created xsi:type="dcterms:W3CDTF">2022-10-17T12:55:46Z</dcterms:created>
  <dcterms:modified xsi:type="dcterms:W3CDTF">2024-11-21T16:58:58Z</dcterms:modified>
</cp:coreProperties>
</file>