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302" r:id="rId3"/>
    <p:sldId id="313" r:id="rId4"/>
    <p:sldId id="314" r:id="rId5"/>
    <p:sldId id="279" r:id="rId6"/>
    <p:sldId id="297" r:id="rId7"/>
    <p:sldId id="301" r:id="rId8"/>
    <p:sldId id="315" r:id="rId9"/>
    <p:sldId id="291" r:id="rId10"/>
    <p:sldId id="311" r:id="rId11"/>
    <p:sldId id="278" r:id="rId12"/>
    <p:sldId id="295" r:id="rId13"/>
    <p:sldId id="277" r:id="rId14"/>
    <p:sldId id="308" r:id="rId15"/>
    <p:sldId id="303" r:id="rId16"/>
    <p:sldId id="304" r:id="rId17"/>
    <p:sldId id="284" r:id="rId18"/>
    <p:sldId id="290" r:id="rId19"/>
    <p:sldId id="309" r:id="rId20"/>
    <p:sldId id="316" r:id="rId21"/>
    <p:sldId id="317" r:id="rId22"/>
    <p:sldId id="282" r:id="rId23"/>
    <p:sldId id="281" r:id="rId24"/>
    <p:sldId id="280" r:id="rId25"/>
    <p:sldId id="305" r:id="rId26"/>
    <p:sldId id="307" r:id="rId27"/>
    <p:sldId id="31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2E612-63EE-4465-BC98-71FA747226A7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7DB97-D620-40F7-8025-9742EC90E1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6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microsoft.com/office/2007/relationships/hdphoto" Target="../media/hdphoto20.wdp"/><Relationship Id="rId18" Type="http://schemas.openxmlformats.org/officeDocument/2006/relationships/image" Target="../media/image37.png"/><Relationship Id="rId3" Type="http://schemas.microsoft.com/office/2007/relationships/hdphoto" Target="../media/hdphoto16.wdp"/><Relationship Id="rId7" Type="http://schemas.openxmlformats.org/officeDocument/2006/relationships/image" Target="../media/image32.png"/><Relationship Id="rId12" Type="http://schemas.openxmlformats.org/officeDocument/2006/relationships/image" Target="../media/image35.png"/><Relationship Id="rId17" Type="http://schemas.microsoft.com/office/2007/relationships/hdphoto" Target="../media/hdphoto21.wdp"/><Relationship Id="rId2" Type="http://schemas.openxmlformats.org/officeDocument/2006/relationships/image" Target="../media/image29.png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microsoft.com/office/2007/relationships/hdphoto" Target="../media/hdphoto17.wdp"/><Relationship Id="rId15" Type="http://schemas.microsoft.com/office/2007/relationships/hdphoto" Target="../media/hdphoto10.wdp"/><Relationship Id="rId10" Type="http://schemas.microsoft.com/office/2007/relationships/hdphoto" Target="../media/hdphoto19.wdp"/><Relationship Id="rId19" Type="http://schemas.microsoft.com/office/2007/relationships/hdphoto" Target="../media/hdphoto22.wdp"/><Relationship Id="rId4" Type="http://schemas.openxmlformats.org/officeDocument/2006/relationships/image" Target="../media/image30.png"/><Relationship Id="rId9" Type="http://schemas.openxmlformats.org/officeDocument/2006/relationships/image" Target="../media/image33.png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6.wdp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5" Type="http://schemas.openxmlformats.org/officeDocument/2006/relationships/image" Target="../media/image63.png"/><Relationship Id="rId4" Type="http://schemas.microsoft.com/office/2007/relationships/hdphoto" Target="../media/hdphoto27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9.wdp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microsoft.com/office/2007/relationships/hdphoto" Target="../media/hdphoto10.wdp"/><Relationship Id="rId17" Type="http://schemas.microsoft.com/office/2007/relationships/hdphoto" Target="../media/hdphoto12.wdp"/><Relationship Id="rId2" Type="http://schemas.openxmlformats.org/officeDocument/2006/relationships/image" Target="../media/image14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microsoft.com/office/2007/relationships/hdphoto" Target="../media/hdphoto7.wdp"/><Relationship Id="rId15" Type="http://schemas.openxmlformats.org/officeDocument/2006/relationships/image" Target="../media/image20.png"/><Relationship Id="rId10" Type="http://schemas.microsoft.com/office/2007/relationships/hdphoto" Target="../media/hdphoto9.wdp"/><Relationship Id="rId4" Type="http://schemas.openxmlformats.org/officeDocument/2006/relationships/image" Target="../media/image15.png"/><Relationship Id="rId9" Type="http://schemas.openxmlformats.org/officeDocument/2006/relationships/image" Target="../media/image17.png"/><Relationship Id="rId1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3.wdp"/><Relationship Id="rId7" Type="http://schemas.openxmlformats.org/officeDocument/2006/relationships/image" Target="../media/image13.png"/><Relationship Id="rId12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11" Type="http://schemas.openxmlformats.org/officeDocument/2006/relationships/image" Target="../media/image27.png"/><Relationship Id="rId5" Type="http://schemas.microsoft.com/office/2007/relationships/hdphoto" Target="../media/hdphoto14.wdp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418607" y="2204864"/>
            <a:ext cx="5110512" cy="235986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Звук и буква </a:t>
            </a:r>
          </a:p>
          <a:p>
            <a:r>
              <a:rPr lang="ru-RU" sz="9600" b="1" dirty="0">
                <a:solidFill>
                  <a:srgbClr val="FF0000"/>
                </a:solidFill>
                <a:latin typeface="Arial Black" pitchFamily="34" charset="0"/>
              </a:rPr>
              <a:t>Ии</a:t>
            </a:r>
          </a:p>
        </p:txBody>
      </p:sp>
      <p:pic>
        <p:nvPicPr>
          <p:cNvPr id="2050" name="Picture 2" descr="Буква И - Мега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809" y="4077072"/>
            <a:ext cx="1686976" cy="197713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oogle Shape;153;p14" descr="d8d4d8937a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536" y="4077072"/>
            <a:ext cx="2736304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61;p15" descr="0_9e90d_f694d529_XL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683568" y="1628800"/>
            <a:ext cx="1512168" cy="1305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40;p26" descr="0_8d7e6_4ee44d9b_L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6819663" y="1354460"/>
            <a:ext cx="1768574" cy="170080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741889-A5E3-4C35-B90E-BB556B34314E}"/>
              </a:ext>
            </a:extLst>
          </p:cNvPr>
          <p:cNvSpPr txBox="1"/>
          <p:nvPr/>
        </p:nvSpPr>
        <p:spPr>
          <a:xfrm>
            <a:off x="2155294" y="410930"/>
            <a:ext cx="46959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https://in-udaltsova-dolds25.edumsko.ru/folders/post/3139478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293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полка, этажерка, мебель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7163" y="1340768"/>
            <a:ext cx="5271026" cy="507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309692"/>
            <a:ext cx="684075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Расставь игрушки на полки только те в которых есть звук И</a:t>
            </a:r>
          </a:p>
        </p:txBody>
      </p:sp>
      <p:pic>
        <p:nvPicPr>
          <p:cNvPr id="10246" name="Picture 6" descr="Машинки детские картинки - 82 фото - картинки и рисунки: скачать бесплатн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00" b="96700" l="1471" r="957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055" y="3751654"/>
            <a:ext cx="1348175" cy="123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Игрушки на прозрачном фоне - картинка для дете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852" y="2275096"/>
            <a:ext cx="1491051" cy="152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PSD, 10 PNG, Тедди мишки плюшевые на прозрачном фо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057" l="4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3" y="2708920"/>
            <a:ext cx="1369511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Игрушка пирамидка вектор - векторные изображения, Игрушка пирамидка вектор  картинки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7" name="Picture 17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2" b="9971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113" y="1767212"/>
            <a:ext cx="749502" cy="147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19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791" y="4401934"/>
            <a:ext cx="1611336" cy="12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Неваляшка 15см купить в Минске, цена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4211" l="42105" r="965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7" t="8136" b="6509"/>
          <a:stretch/>
        </p:blipFill>
        <p:spPr bwMode="auto">
          <a:xfrm>
            <a:off x="989553" y="739518"/>
            <a:ext cx="1033437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Товары для спорта и отдыха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92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4288" y="790905"/>
            <a:ext cx="1580136" cy="148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Юла. Картинка игрушки для детей — скачать и распечатать. Дом, предметы быта  — Игрушки. «МААМ—картинки». Воспитателям детских садов, школьным учителям и  педагогам - Маам.ру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778" b="90000" l="10000" r="931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11" t="6673" b="23938"/>
          <a:stretch/>
        </p:blipFill>
        <p:spPr bwMode="auto">
          <a:xfrm>
            <a:off x="943774" y="5512001"/>
            <a:ext cx="1124993" cy="121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робокар поли скачать бесплатно - Игрушки Трансформеры Оптимус Прайм  интернет-магазины детской - робокар поли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047" y="4155153"/>
            <a:ext cx="1500791" cy="150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1" name="Picture 31" descr="Детский клипарт игрушки и предметы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437" y="5253315"/>
            <a:ext cx="1845027" cy="147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38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3.74277E-6 C 0.00937 -0.00602 0.00503 -0.0044 0.01267 -0.00648 C 0.02361 -0.01342 0.03507 -0.02175 0.0467 -0.02591 C 0.0651 -0.04442 0.09791 -0.05321 0.12048 -0.06084 C 0.14809 -0.07009 0.1743 -0.08397 0.20277 -0.08652 C 0.21111 -0.08837 0.21892 -0.08999 0.22725 -0.09184 C 0.23125 -0.09276 0.23975 -0.09438 0.23975 -0.09438 C 0.25382 -0.0923 0.2651 -0.08212 0.27968 -0.08004 C 0.28055 -0.0768 0.28055 -0.07241 0.28246 -0.06986 " pathEditMode="relative" ptsTypes="ffffffffA">
                                      <p:cBhvr>
                                        <p:cTn id="10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30234E-6 C 0.00365 0.00162 0.00677 0.00555 0.01059 0.00648 C 0.02205 0.00948 0.03299 0.01272 0.04462 0.01434 C 0.05955 0.01388 0.07431 0.01365 0.08924 0.01295 C 0.10191 0.01226 0.11441 0.00694 0.12709 0.00532 C 0.14966 -0.00116 0.1717 -0.0074 0.19323 -0.0192 C 0.2099 -0.02845 0.22587 -0.04094 0.24271 -0.04904 C 0.26771 -0.06107 0.29375 -0.07587 0.31754 -0.09183 C 0.33073 -0.10086 0.34358 -0.1108 0.35625 -0.12144 C 0.36233 -0.12653 0.36823 -0.13532 0.37483 -0.13833 C 0.37848 -0.14504 0.38299 -0.14943 0.38733 -0.15522 C 0.38993 -0.15869 0.39098 -0.16146 0.3941 -0.16424 C 0.39566 -0.16724 0.39723 -0.17025 0.39896 -0.17326 C 0.4 -0.17488 0.40191 -0.17835 0.40191 -0.17835 C 0.40295 -0.18251 0.4033 -0.18552 0.40573 -0.18876 " pathEditMode="relative" ptsTypes="ffffffffffffffA">
                                      <p:cBhvr>
                                        <p:cTn id="14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10664E-6 C 0.01563 -0.00416 0.0316 -0.00393 0.04757 -0.00555 C 0.05903 -0.00856 0.06892 -0.0148 0.08021 -0.01804 C 0.09254 -0.02498 0.10382 -0.0303 0.11615 -0.0377 C 0.1184 -0.03909 0.12292 -0.04163 0.12292 -0.0414 C 0.14236 -0.06477 0.17674 -0.0798 0.20035 -0.09322 C 0.21267 -0.10039 0.2257 -0.10826 0.23802 -0.11566 C 0.25 -0.12283 0.26111 -0.1337 0.27379 -0.13786 C 0.28056 -0.14527 0.27622 -0.1411 0.2875 -0.14897 C 0.29549 -0.15452 0.30208 -0.16238 0.31042 -0.16724 C 0.32448 -0.17511 0.33976 -0.17904 0.35399 -0.18505 C 0.35799 -0.18829 0.36215 -0.19014 0.36597 -0.19361 C 0.37118 -0.19824 0.3757 -0.20333 0.38177 -0.20587 C 0.3842 -0.20934 0.38698 -0.21304 0.38976 -0.21582 C 0.39184 -0.21836 0.3967 -0.22253 0.3967 -0.2223 " pathEditMode="relative" rAng="0" ptsTypes="ffffffffffffffA">
                                      <p:cBhvr>
                                        <p:cTn id="18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26" y="-11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61254E-6 C -0.01128 0.00949 -0.0191 0.03979 -0.0243 0.05506 C -0.02864 0.06755 -0.03646 0.07889 -0.04132 0.09115 C -0.04844 0.10896 -0.05469 0.12746 -0.06267 0.14458 C -0.06875 0.1573 -0.07413 0.16979 -0.07969 0.18275 C -0.08125 0.18645 -0.08246 0.19015 -0.08403 0.19408 C -0.08628 0.19917 -0.09114 0.20935 -0.09114 0.20958 C -0.0941 0.22439 -0.10798 0.25006 -0.11406 0.2644 C -0.11875 0.27597 -0.12239 0.28939 -0.12951 0.29887 C -0.13351 0.319 -0.14601 0.33727 -0.15642 0.35207 C -0.16111 0.36942 -0.15208 0.33866 -0.16788 0.37104 C -0.17778 0.3914 -0.18802 0.40065 -0.20191 0.41499 C -0.20903 0.42217 -0.21614 0.43234 -0.22482 0.43581 C -0.2375 0.44622 -0.25035 0.45779 -0.26458 0.46427 C -0.2717 0.47398 -0.28281 0.47907 -0.29166 0.48555 C -0.30139 0.49226 -0.31024 0.49966 -0.31996 0.50613 C -0.32378 0.50868 -0.32639 0.51331 -0.33021 0.51585 C -0.34462 0.52557 -0.36041 0.53274 -0.37569 0.5406 C -0.38073 0.548 -0.38559 0.548 -0.39271 0.55194 C -0.39705 0.55795 -0.4092 0.56165 -0.41528 0.56535 C -0.42239 0.56998 -0.42986 0.5753 -0.43663 0.58039 C -0.44149 0.58386 -0.44305 0.58802 -0.44809 0.58987 C -0.44982 0.59242 -0.45642 0.5982 -0.45642 0.60167 " pathEditMode="relative" rAng="0" ptsTypes="ffffffffffffffffffffffA">
                                      <p:cBhvr>
                                        <p:cTn id="26" dur="2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30" y="300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36912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Звук И гласный, обозначается буквой Ии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07704" y="476672"/>
            <a:ext cx="5110512" cy="1656184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Буква </a:t>
            </a:r>
            <a:r>
              <a:rPr lang="ru-RU" sz="9600" b="1" dirty="0">
                <a:solidFill>
                  <a:srgbClr val="FF0000"/>
                </a:solidFill>
                <a:latin typeface="Arial Black" pitchFamily="34" charset="0"/>
              </a:rPr>
              <a:t>Ии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822" y="3717032"/>
            <a:ext cx="3120467" cy="231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594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84;p18" descr="909300-76664e4a04778cc5"/>
          <p:cNvPicPr preferRelativeResize="0"/>
          <p:nvPr/>
        </p:nvPicPr>
        <p:blipFill rotWithShape="1">
          <a:blip r:embed="rId2">
            <a:alphaModFix/>
          </a:blip>
          <a:srcRect l="57882" t="8834" r="7464" b="37010"/>
          <a:stretch/>
        </p:blipFill>
        <p:spPr>
          <a:xfrm>
            <a:off x="5867535" y="332655"/>
            <a:ext cx="2662237" cy="30241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Google Shape;192;p19" descr="i2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6804248" y="3966870"/>
            <a:ext cx="1565275" cy="21177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835696" y="332655"/>
            <a:ext cx="345638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 что похожа буква И?</a:t>
            </a:r>
          </a:p>
        </p:txBody>
      </p:sp>
      <p:pic>
        <p:nvPicPr>
          <p:cNvPr id="6148" name="Picture 4" descr="Слова на букву И для детей - 17 красочных карти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13206"/>
            <a:ext cx="5060596" cy="395590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Учим буквы- на что похожа буква И-Мультики для самых маленьких - YouTub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2" t="6266" r="27482"/>
          <a:stretch/>
        </p:blipFill>
        <p:spPr bwMode="auto">
          <a:xfrm>
            <a:off x="3419872" y="3597471"/>
            <a:ext cx="3071675" cy="28565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На что похожа буква Й | Обучение, Алфавит, Правописание слов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5834" b="6234"/>
          <a:stretch/>
        </p:blipFill>
        <p:spPr bwMode="auto">
          <a:xfrm>
            <a:off x="395536" y="4568539"/>
            <a:ext cx="1666875" cy="188545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990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9489" y="332655"/>
            <a:ext cx="69847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Сделай букву И из пальчиков и из разных материалов. </a:t>
            </a:r>
          </a:p>
        </p:txBody>
      </p:sp>
      <p:sp>
        <p:nvSpPr>
          <p:cNvPr id="2" name="AutoShape 8" descr="Буква а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Буква а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Буква о английского алфавита из пластилина | Премиум Фото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Буква И - online presentation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555" y="1067294"/>
            <a:ext cx="5184576" cy="217453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а что похожа буква 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8" t="32077" r="5695" b="7959"/>
          <a:stretch/>
        </p:blipFill>
        <p:spPr bwMode="auto">
          <a:xfrm>
            <a:off x="460375" y="3933056"/>
            <a:ext cx="1950125" cy="198244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 descr="Пальцы дружно вверх глядят, превратиться в «И» хотят.Помоги ты им, дружок: карандаш наискосокМежду пальцами зажми- вот 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Google Shape;23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1751" y="3778105"/>
            <a:ext cx="1944687" cy="22923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2" name="AutoShape 9" descr="Самые лучшие поделки из пуговиц сделанные детьми. 14 фото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71" b="96000" l="6388" r="94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228184" y="3846727"/>
            <a:ext cx="2186045" cy="228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4" t="13357" r="2958" b="28527"/>
          <a:stretch/>
        </p:blipFill>
        <p:spPr bwMode="auto">
          <a:xfrm>
            <a:off x="5940152" y="937704"/>
            <a:ext cx="2547249" cy="24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434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753" y="980728"/>
            <a:ext cx="7620000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49489" y="332655"/>
            <a:ext cx="69847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Сделай букву И из пальчиков и из разных материалов. </a:t>
            </a:r>
          </a:p>
        </p:txBody>
      </p:sp>
    </p:spTree>
    <p:extLst>
      <p:ext uri="{BB962C8B-B14F-4D97-AF65-F5344CB8AC3E}">
        <p14:creationId xmlns:p14="http://schemas.microsoft.com/office/powerpoint/2010/main" val="2717500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7273" y="1739510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13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708281" y="4005064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92211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42" y="4189382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Смайлики дизлайк (4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96" y="4189382"/>
            <a:ext cx="495942" cy="5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3491880" y="4002235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смайлик отлично - Создать мем - Meme-arsenal.co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123" l="0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2" b="10219"/>
          <a:stretch/>
        </p:blipFill>
        <p:spPr bwMode="auto">
          <a:xfrm>
            <a:off x="7485407" y="4002234"/>
            <a:ext cx="739346" cy="7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55576" y="332656"/>
            <a:ext cx="7107631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в ряду букв только правильно написанные буквы И.</a:t>
            </a:r>
            <a:endParaRPr lang="ru-RU" sz="2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1" t="21867" r="30587" b="36262"/>
          <a:stretch/>
        </p:blipFill>
        <p:spPr bwMode="auto">
          <a:xfrm flipH="1">
            <a:off x="1763688" y="2182668"/>
            <a:ext cx="1177672" cy="1447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213723" y="184482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1936702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1" t="21867" r="30587" b="36262"/>
          <a:stretch/>
        </p:blipFill>
        <p:spPr bwMode="auto">
          <a:xfrm rot="17442645" flipH="1">
            <a:off x="4745098" y="2251580"/>
            <a:ext cx="972755" cy="119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5" t="11819" r="32041" b="54266"/>
          <a:stretch/>
        </p:blipFill>
        <p:spPr bwMode="auto">
          <a:xfrm>
            <a:off x="5923988" y="1936703"/>
            <a:ext cx="1133285" cy="117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93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38724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 rot="1428218">
            <a:off x="6419280" y="4326237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4" name="Прямоугольник 3"/>
          <p:cNvSpPr/>
          <p:nvPr/>
        </p:nvSpPr>
        <p:spPr>
          <a:xfrm rot="20424902">
            <a:off x="2363205" y="3783817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56490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</p:txBody>
      </p:sp>
      <p:sp>
        <p:nvSpPr>
          <p:cNvPr id="6" name="Прямоугольник 5"/>
          <p:cNvSpPr/>
          <p:nvPr/>
        </p:nvSpPr>
        <p:spPr>
          <a:xfrm rot="1705569">
            <a:off x="2843808" y="1595408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7" name="Прямоугольник 6"/>
          <p:cNvSpPr/>
          <p:nvPr/>
        </p:nvSpPr>
        <p:spPr>
          <a:xfrm rot="2274054">
            <a:off x="4146901" y="4503644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2363443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326236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07329" y="1018599"/>
            <a:ext cx="132085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 rot="20315495">
            <a:off x="1331640" y="1124744"/>
            <a:ext cx="1320857" cy="193899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42526" y="332656"/>
            <a:ext cx="561662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Посчитай все буквы И?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80136" y="85379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8971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r="48913" b="67192"/>
          <a:stretch/>
        </p:blipFill>
        <p:spPr bwMode="auto">
          <a:xfrm>
            <a:off x="559781" y="1096589"/>
            <a:ext cx="1833477" cy="1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410" r="1997" b="3477"/>
          <a:stretch/>
        </p:blipFill>
        <p:spPr bwMode="auto">
          <a:xfrm>
            <a:off x="2627784" y="1108550"/>
            <a:ext cx="1770172" cy="1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Прочитай , и узнаешь, что произносит мальчик.</a:t>
            </a:r>
          </a:p>
        </p:txBody>
      </p:sp>
      <p:pic>
        <p:nvPicPr>
          <p:cNvPr id="7" name="Picture 2" descr="C:\Users\Сад 2\Documents\ЛОГОПЕДИЯ основное\грамота презентации\А\18decda5e16df33621951f6aea6c088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2808" r="3098" b="35746"/>
          <a:stretch/>
        </p:blipFill>
        <p:spPr bwMode="auto">
          <a:xfrm>
            <a:off x="4572000" y="1084009"/>
            <a:ext cx="1791434" cy="177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92251" y="3831633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3831633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48494" y="3717032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pic>
        <p:nvPicPr>
          <p:cNvPr id="11" name="Picture 3" descr="C:\Users\Сад 2\Documents\ЛОГОПЕДИЯ основное\грамота презентации\А\18decda5e16df33621951f6aea6c088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" t="64515" r="50000" b="3568"/>
          <a:stretch/>
        </p:blipFill>
        <p:spPr bwMode="auto">
          <a:xfrm>
            <a:off x="6660232" y="1096588"/>
            <a:ext cx="1768980" cy="175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948264" y="3818468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330594815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1520" y="1477625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336576" y="2055285"/>
            <a:ext cx="677248" cy="63226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35194" y="1477625"/>
            <a:ext cx="1500702" cy="151932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02302" y="2055285"/>
            <a:ext cx="681887" cy="62475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Произнеси звуки по схеме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1324" y="3561835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07961" y="3582854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02302" y="3486795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3501008"/>
            <a:ext cx="968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09248" y="3582854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0312" y="3479436"/>
            <a:ext cx="10502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141" y="2161932"/>
            <a:ext cx="2132003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141" y="2158173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6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1"/>
          <p:cNvSpPr txBox="1">
            <a:spLocks noGrp="1"/>
          </p:cNvSpPr>
          <p:nvPr>
            <p:ph type="title"/>
          </p:nvPr>
        </p:nvSpPr>
        <p:spPr>
          <a:xfrm>
            <a:off x="2123728" y="332656"/>
            <a:ext cx="4474840" cy="9271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Comic Sans MS"/>
              <a:buNone/>
            </a:pPr>
            <a:r>
              <a:rPr lang="en-US" sz="2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Прочитай</a:t>
            </a:r>
            <a:r>
              <a:rPr lang="en-US" sz="2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-</a:t>
            </a:r>
            <a:r>
              <a:rPr lang="ru-RU" sz="2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2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ка</a:t>
            </a:r>
            <a:r>
              <a:rPr lang="en-US" sz="2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!!!</a:t>
            </a:r>
            <a:br>
              <a:rPr lang="en-US" sz="2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</a:b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Мы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учили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букву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А,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мы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учили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букву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У,</a:t>
            </a:r>
            <a:b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</a:b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Малыши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кричат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УА,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мы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в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лесу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кричим</a:t>
            </a:r>
            <a:r>
              <a:rPr lang="en-US" sz="1800" b="1" i="0" u="none" dirty="0">
                <a:solidFill>
                  <a:srgbClr val="FF0000"/>
                </a:solidFill>
                <a:effectLst/>
                <a:latin typeface="Monotype Corsiva" pitchFamily="66" charset="0"/>
                <a:ea typeface="Comic Sans MS"/>
                <a:cs typeface="Comic Sans MS"/>
                <a:sym typeface="Comic Sans MS"/>
              </a:rPr>
              <a:t> АУ !</a:t>
            </a:r>
            <a:endParaRPr dirty="0"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06" name="Google Shape;206;p21" descr="гц001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592" y="1396588"/>
            <a:ext cx="7489825" cy="5238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85659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476672"/>
            <a:ext cx="35787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Звук [И]</a:t>
            </a:r>
            <a:r>
              <a:rPr lang="ru-RU" dirty="0"/>
              <a:t> можно петь, </a:t>
            </a:r>
            <a:r>
              <a:rPr lang="ru-RU" dirty="0">
                <a:solidFill>
                  <a:srgbClr val="FF0000"/>
                </a:solidFill>
              </a:rPr>
              <a:t>это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гласный звук</a:t>
            </a:r>
            <a:r>
              <a:rPr lang="ru-RU" dirty="0"/>
              <a:t>. </a:t>
            </a:r>
          </a:p>
          <a:p>
            <a:endParaRPr lang="ru-RU" dirty="0"/>
          </a:p>
          <a:p>
            <a:r>
              <a:rPr lang="ru-RU" dirty="0"/>
              <a:t>Когда мы его произносим во рту нет преграды (зубы, губы, язык). При произнесении губы растянуты в улыбке.</a:t>
            </a:r>
          </a:p>
          <a:p>
            <a:endParaRPr lang="ru-RU" dirty="0"/>
          </a:p>
          <a:p>
            <a:r>
              <a:rPr lang="ru-RU" dirty="0"/>
              <a:t>Гласные обозначают </a:t>
            </a:r>
            <a:r>
              <a:rPr lang="ru-RU" dirty="0">
                <a:solidFill>
                  <a:srgbClr val="FF0000"/>
                </a:solidFill>
              </a:rPr>
              <a:t>красным цветом.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 rot="5400000">
            <a:off x="2190309" y="3861430"/>
            <a:ext cx="442902" cy="316835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4400" dirty="0">
                <a:solidFill>
                  <a:srgbClr val="FF0000"/>
                </a:solidFill>
              </a:rPr>
              <a:t>О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66982"/>
            <a:ext cx="3120467" cy="231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Сад 2\Documents\ЛОГОПЕДИЯ основное\грамота презентации\А\18decda5e16df33621951f6aea6c088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" t="64515" r="50000" b="3568"/>
          <a:stretch/>
        </p:blipFill>
        <p:spPr bwMode="auto">
          <a:xfrm>
            <a:off x="611560" y="481628"/>
            <a:ext cx="3606514" cy="358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47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912093"/>
            <a:ext cx="864096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АОУ    УИА    ОИО   </a:t>
            </a:r>
          </a:p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ИАО    </a:t>
            </a:r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ИИО    ИОИ    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УИУА    ИОИУ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АУИО    ИУУИ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6100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8727" y="1997180"/>
            <a:ext cx="4083169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ИОУ</a:t>
            </a:r>
            <a:endParaRPr lang="ru-RU" sz="15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8727" y="1989084"/>
            <a:ext cx="4240263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ИИО</a:t>
            </a:r>
            <a:endParaRPr lang="ru-RU" sz="15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8727" y="1988839"/>
            <a:ext cx="4240263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ИАО</a:t>
            </a:r>
            <a:endParaRPr lang="ru-RU" sz="15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58727" y="1989084"/>
            <a:ext cx="3958135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АОУ</a:t>
            </a:r>
            <a:endParaRPr lang="ru-RU" sz="15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0567" y="1989084"/>
            <a:ext cx="4240263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УИО</a:t>
            </a:r>
            <a:endParaRPr lang="ru-RU" sz="15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991050"/>
            <a:ext cx="5309467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АОИУ</a:t>
            </a:r>
            <a:endParaRPr lang="ru-RU" sz="15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1729" y="1997180"/>
            <a:ext cx="8012130" cy="240065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1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УИИАОИ</a:t>
            </a:r>
            <a:endParaRPr lang="ru-RU" sz="15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23727" y="178767"/>
            <a:ext cx="561662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Прочитай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76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18940"/>
              </p:ext>
            </p:extLst>
          </p:nvPr>
        </p:nvGraphicFramePr>
        <p:xfrm>
          <a:off x="395533" y="4365200"/>
          <a:ext cx="2952330" cy="1218585"/>
        </p:xfrm>
        <a:graphic>
          <a:graphicData uri="http://schemas.openxmlformats.org/drawingml/2006/table">
            <a:tbl>
              <a:tblPr/>
              <a:tblGrid>
                <a:gridCol w="984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18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698099"/>
              </p:ext>
            </p:extLst>
          </p:nvPr>
        </p:nvGraphicFramePr>
        <p:xfrm>
          <a:off x="4043482" y="4365201"/>
          <a:ext cx="4632975" cy="1152031"/>
        </p:xfrm>
        <a:graphic>
          <a:graphicData uri="http://schemas.openxmlformats.org/drawingml/2006/table">
            <a:tbl>
              <a:tblPr/>
              <a:tblGrid>
                <a:gridCol w="92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2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294" name="Picture 6" descr="Индюк картинки для детей - 30 фото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50" b="97000" l="3111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2817209" cy="250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Детям о китах - ВОСПИТАТЕЛЮ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2738717" cy="273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331640" y="4221088"/>
            <a:ext cx="9978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995936" y="4221088"/>
            <a:ext cx="9978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23727" y="178767"/>
            <a:ext cx="5616625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Определи место буквы И в слове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3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294218"/>
              </p:ext>
            </p:extLst>
          </p:nvPr>
        </p:nvGraphicFramePr>
        <p:xfrm>
          <a:off x="146691" y="4345186"/>
          <a:ext cx="3866676" cy="1100038"/>
        </p:xfrm>
        <a:graphic>
          <a:graphicData uri="http://schemas.openxmlformats.org/drawingml/2006/table">
            <a:tbl>
              <a:tblPr/>
              <a:tblGrid>
                <a:gridCol w="96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66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66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0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759572"/>
              </p:ext>
            </p:extLst>
          </p:nvPr>
        </p:nvGraphicFramePr>
        <p:xfrm>
          <a:off x="4932039" y="4349910"/>
          <a:ext cx="3960440" cy="1095314"/>
        </p:xfrm>
        <a:graphic>
          <a:graphicData uri="http://schemas.openxmlformats.org/drawingml/2006/table">
            <a:tbl>
              <a:tblPr/>
              <a:tblGrid>
                <a:gridCol w="99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5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AutoShape 4" descr="Пальто с теплым красным воротником теплая верхняя одежда из шерсти на зиму  для детей одежда вектор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Picture 2" descr="Маки векторные рисунки (65 фото) » Рисунки для срисовки и не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33" y="720560"/>
            <a:ext cx="2684098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Грибочки картинки для детей - 30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50" y="260648"/>
            <a:ext cx="383411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911322" y="4137236"/>
            <a:ext cx="9978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082511" y="4137236"/>
            <a:ext cx="9978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164044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178767"/>
            <a:ext cx="5616625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Маленькое слово О (предлог О).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Придумай предложение с маленьким словом О. 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275856" y="4265884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42725" y="4893559"/>
            <a:ext cx="0" cy="59738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87618"/>
            <a:ext cx="17281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30921" y="5445223"/>
            <a:ext cx="20993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8760314" y="5280508"/>
            <a:ext cx="144016" cy="1528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7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3" descr="Niño bailando solo imágenes de stock de arte vectorial | Depositphot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691680" y="6093296"/>
            <a:ext cx="5616625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Гуси и снегири птицы.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5362" name="Picture 2" descr="гуси рисунок - Поиск в Google | Иллюстрации, Сказки,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6429" l="6750" r="92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2270643"/>
            <a:ext cx="2084509" cy="218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399504"/>
            <a:ext cx="17281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Рисунки снегиря для срисовки (2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579" y="2638701"/>
            <a:ext cx="2237444" cy="14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687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178767"/>
            <a:ext cx="5616625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Маленькое слово И (предлог И).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Придумай предложение с маленьким словом И. 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011114" y="4418713"/>
            <a:ext cx="1080120" cy="1224136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52612" y="5158731"/>
            <a:ext cx="0" cy="59738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03" y="5738715"/>
            <a:ext cx="1422003" cy="5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2612" y="5742903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8316416" y="5642849"/>
            <a:ext cx="144016" cy="1528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1" t="42249" r="49030" b="50000"/>
          <a:stretch/>
        </p:blipFill>
        <p:spPr bwMode="auto">
          <a:xfrm>
            <a:off x="4754338" y="5073074"/>
            <a:ext cx="1584176" cy="113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Счастливый милый малыш мальчик танцует с музыкой | Премиум вектор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3" descr="Niño bailando solo imágenes de stock de arte vectorial | Depositphot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6247184"/>
            <a:ext cx="5616625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Мальчик и девочка поют песни.</a:t>
            </a:r>
            <a:endParaRPr lang="ru-RU" sz="4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AutoShape 2" descr="Собака кормления мальчика. милый улыбающийся ребенок заботится о домашнем  животном. векторная иллюстрация | Премиум вектор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1" descr="Собаки. Анимация собак. gif картинки собак и щенков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011114" y="5714100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371399" y="5727556"/>
            <a:ext cx="112859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Иллюстрация Дети поют | Illustrators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958" y="1052736"/>
            <a:ext cx="3557556" cy="344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8685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332656"/>
            <a:ext cx="151355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Разгадай ребус.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4293096"/>
            <a:ext cx="1609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И Кот А</a:t>
            </a:r>
          </a:p>
        </p:txBody>
      </p:sp>
      <p:pic>
        <p:nvPicPr>
          <p:cNvPr id="11" name="Google Shape;161;p15" descr="0_9e90d_f694d529_XL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84" y="1484784"/>
            <a:ext cx="2448272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4" name="Picture 2" descr="кот из мультика ПНГ на Прозрачном Фоне • Скачать PNG кот из мульти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806" y="1268760"/>
            <a:ext cx="2568691" cy="256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Рассказ про букву &quot;А&quot; | СЕ РЕАЛЬНО | Дзе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44" l="8750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23909"/>
            <a:ext cx="3218056" cy="241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27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7" descr="image5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1800" y="188640"/>
            <a:ext cx="5904656" cy="626469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504" y="2852936"/>
            <a:ext cx="2448272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все буквы И</a:t>
            </a:r>
          </a:p>
        </p:txBody>
      </p:sp>
    </p:spTree>
    <p:extLst>
      <p:ext uri="{BB962C8B-B14F-4D97-AF65-F5344CB8AC3E}">
        <p14:creationId xmlns:p14="http://schemas.microsoft.com/office/powerpoint/2010/main" val="2603164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Ива векторный рисунок (3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2782" y="1196752"/>
            <a:ext cx="306969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Ива векторный рисунок (3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2543" y="2662378"/>
            <a:ext cx="2349617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Ива векторный рисунок (3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9570" y="3722712"/>
            <a:ext cx="1570836" cy="252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Ива векторный рисунок (3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8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19" y="4498582"/>
            <a:ext cx="1080120" cy="173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29910" y="260648"/>
            <a:ext cx="5184576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Пропой звук [И], Чем ИВА выше тем выше звук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9863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60648"/>
            <a:ext cx="6906982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Пропой звук [И]. Чем выше летит ИВОЛГА, тем громче ее песенка.</a:t>
            </a:r>
            <a:endParaRPr lang="ru-RU" sz="1400" dirty="0"/>
          </a:p>
        </p:txBody>
      </p:sp>
      <p:pic>
        <p:nvPicPr>
          <p:cNvPr id="23556" name="Picture 4" descr="Иволга - птица не только певчая, но умная и красивая!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400" l="12772" r="894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24" r="11594"/>
          <a:stretch/>
        </p:blipFill>
        <p:spPr bwMode="auto">
          <a:xfrm flipH="1">
            <a:off x="217977" y="4777650"/>
            <a:ext cx="1799205" cy="160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28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71409E-6 C 0.00851 -0.08489 -2.5E-6 0.00393 0.00191 -0.23409 C 0.00209 -0.26232 0.0132 -0.28938 0.02327 -0.31297 C 0.02674 -0.32107 0.02935 -0.32986 0.03299 -0.33773 C 0.03455 -0.34096 0.03785 -0.34675 0.03785 -0.34675 C 0.04063 -0.35785 0.0441 -0.36849 0.04948 -0.37774 C 0.05174 -0.39186 0.05921 -0.40458 0.06511 -0.41661 C 0.06962 -0.42586 0.07292 -0.43604 0.07761 -0.44506 C 0.08889 -0.46657 0.1007 -0.48739 0.11459 -0.5059 C 0.11893 -0.51168 0.12448 -0.51376 0.12917 -0.51885 C 0.14098 -0.5318 0.15348 -0.55031 0.16893 -0.55494 C 0.17257 -0.55817 0.17639 -0.55979 0.18056 -0.56141 C 0.18212 -0.5628 0.18351 -0.56511 0.18542 -0.56535 C 0.20226 -0.56789 0.20695 -0.54915 0.21459 -0.53435 C 0.2158 -0.52857 0.21789 -0.52255 0.22032 -0.51746 C 0.22205 -0.50728 0.22344 -0.49641 0.22622 -0.48647 C 0.22778 -0.47513 0.22848 -0.46403 0.23004 -0.45269 C 0.23056 -0.43234 0.23056 -0.41267 0.2349 -0.39324 C 0.23577 -0.38399 0.23646 -0.37821 0.23889 -0.36988 C 0.23994 -0.36086 0.24202 -0.35137 0.24462 -0.34282 C 0.24601 -0.32917 0.24931 -0.32038 0.25139 -0.30789 C 0.25244 -0.30118 0.25261 -0.29678 0.25539 -0.291 C 0.2573 -0.26787 0.26546 -0.24589 0.27084 -0.22368 C 0.27518 -0.2061 0.28108 -0.19014 0.28646 -0.17326 C 0.28837 -0.16701 0.28941 -0.16077 0.29219 -0.15521 C 0.29358 -0.14874 0.29532 -0.14157 0.2981 -0.13578 C 0.30174 -0.11936 0.30851 -0.10386 0.31355 -0.0879 C 0.32136 -0.06269 0.33056 -0.0384 0.34167 -0.0155 C 0.34393 -0.01087 0.34497 -0.00578 0.34757 -0.00139 C 0.35035 0.00324 0.35504 0.00833 0.3573 0.01296 C 0.35921 0.01689 0.35921 0.01758 0.36216 0.02059 C 0.3724 0.03123 0.38369 0.03632 0.39619 0.04002 C 0.41268 0.03956 0.42917 0.04071 0.44566 0.03886 C 0.45313 0.03794 0.46077 0.02637 0.46789 0.02337 C 0.47553 0.01319 0.4856 0.00648 0.49323 -0.00393 C 0.49723 -0.00925 0.4974 -0.01226 0.50105 -0.01804 C 0.51754 -0.04441 0.53125 -0.07402 0.54462 -0.1034 C 0.54983 -0.11496 0.55348 -0.12884 0.55921 -0.13972 C 0.5731 -0.16585 0.55747 -0.12907 0.56997 -0.1566 C 0.57396 -0.16539 0.57674 -0.17488 0.58056 -0.18367 C 0.59098 -0.20819 0.60209 -0.23178 0.61268 -0.25607 C 0.61702 -0.26602 0.62344 -0.27758 0.62622 -0.28845 C 0.63681 -0.33009 0.65764 -0.36826 0.67674 -0.40365 C 0.68681 -0.42216 0.69636 -0.44136 0.70678 -0.45917 C 0.71216 -0.46842 0.7158 -0.47953 0.7224 -0.48762 C 0.72431 -0.49641 0.73021 -0.50335 0.7349 -0.5096 C 0.73716 -0.5126 0.73994 -0.51214 0.74167 -0.51492 " pathEditMode="relative" ptsTypes="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49139" y="394792"/>
            <a:ext cx="5184576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Игра «Поймай звук»</a:t>
            </a:r>
            <a:b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400" dirty="0"/>
              <a:t> Как услышишь слог со звуком  И – хлопни в ладоши.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6832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их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ам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ик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пи  ни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ио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ми  па  до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ти</a:t>
            </a:r>
            <a:endParaRPr lang="ru-RU" sz="6600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бо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ru-RU" sz="6600" dirty="0" err="1">
                <a:solidFill>
                  <a:srgbClr val="FF0000"/>
                </a:solidFill>
                <a:latin typeface="Arial Black" pitchFamily="34" charset="0"/>
              </a:rPr>
              <a:t>ои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   хи  си  со  </a:t>
            </a:r>
          </a:p>
        </p:txBody>
      </p:sp>
    </p:spTree>
    <p:extLst>
      <p:ext uri="{BB962C8B-B14F-4D97-AF65-F5344CB8AC3E}">
        <p14:creationId xmlns:p14="http://schemas.microsoft.com/office/powerpoint/2010/main" val="2951429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Эмоции картинки для детей детского сада: дидактические карточки,  пиктограммы, смайлики, игры | Детская математика, Для детей, Наглядные  учебные пособ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286500" cy="53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9139" y="394792"/>
            <a:ext cx="5184576" cy="523220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Игра «Эмоции звука «И»</a:t>
            </a:r>
            <a:b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400" dirty="0"/>
              <a:t> Произнеси звук И в соответствии с эмоциями</a:t>
            </a:r>
          </a:p>
        </p:txBody>
      </p:sp>
    </p:spTree>
    <p:extLst>
      <p:ext uri="{BB962C8B-B14F-4D97-AF65-F5344CB8AC3E}">
        <p14:creationId xmlns:p14="http://schemas.microsoft.com/office/powerpoint/2010/main" val="3462571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1844" y="1452597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475656" y="1923736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23344" y="1458502"/>
            <a:ext cx="1584176" cy="16297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14475" y="4287410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Произнеси звуки по схеме</a:t>
            </a:r>
          </a:p>
        </p:txBody>
      </p:sp>
      <p:sp>
        <p:nvSpPr>
          <p:cNvPr id="18" name="Овал 17"/>
          <p:cNvSpPr/>
          <p:nvPr/>
        </p:nvSpPr>
        <p:spPr>
          <a:xfrm>
            <a:off x="7972387" y="3806594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660232" y="1583538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16483" y="3789040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700240" y="3861220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781916" y="2060848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31" y="2176189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92" y="4458808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58808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532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Домовый воробей евразийских золотистых иволга арабский золотистый воробей  Moineau Conspectus generum avium, другие, другие, певчая птица, воробьиные  png | PNGW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587" b="90000" l="6413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91345"/>
            <a:ext cx="2093167" cy="209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Индюк картинки для детей - 30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50" b="97000" l="3111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127" y="3392146"/>
            <a:ext cx="1665081" cy="148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Иголка рисунок для детей - 49 фот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030" l="0" r="985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5157192"/>
            <a:ext cx="1478948" cy="158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007" y="849787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Ива векторный рисунок (3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8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951" y="4916464"/>
            <a:ext cx="1409071" cy="173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3" descr="Товары для спорта и отдыха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2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5280991"/>
            <a:ext cx="1580136" cy="148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пингвин на прозрачном фоне png | PNGWin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98" b="97135" l="3889" r="936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900" y="4395179"/>
            <a:ext cx="1572061" cy="15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6576" y="336838"/>
            <a:ext cx="5899719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Найди все картинки, начинающиеся на звук И</a:t>
            </a:r>
          </a:p>
        </p:txBody>
      </p:sp>
      <p:pic>
        <p:nvPicPr>
          <p:cNvPr id="25608" name="Picture 8" descr="Индеец рисунок для детей - 82 фот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270417"/>
            <a:ext cx="1010671" cy="172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Инопланетянин клипарт (7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990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501" y="3437868"/>
            <a:ext cx="1099081" cy="148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19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1.84825E-6 C 0.00122 -0.02013 -0.01684 -0.02869 -0.02604 -0.04904 C -0.02691 -0.05089 -0.02743 -0.05251 -0.02829 -0.0539 C -0.02968 -0.05691 -0.03142 -0.05922 -0.03281 -0.06223 C -0.03524 -0.06732 -0.03975 -0.07842 -0.03975 -0.07819 C -0.0401 -0.08027 -0.0401 -0.08189 -0.04079 -0.08351 C -0.04236 -0.08744 -0.04548 -0.09045 -0.04635 -0.09484 C -0.05034 -0.10965 -0.05399 -0.12468 -0.05677 -0.14018 C -0.05763 -0.15013 -0.0592 -0.15984 -0.06007 -0.16956 C -0.05937 -0.19385 -0.06059 -0.22762 -0.04635 -0.24636 C -0.04375 -0.25584 -0.04027 -0.26163 -0.03507 -0.26903 C -0.03281 -0.2755 -0.02482 -0.29008 -0.02031 -0.29494 C -0.0177 -0.29794 -0.01388 -0.29864 -0.01128 -0.30164 C -0.00659 -0.30696 -0.00329 -0.3139 0.00243 -0.31622 C 0.00851 -0.32293 0.01302 -0.33125 0.01962 -0.3375 C 0.02205 -0.34305 0.02084 -0.3412 0.02309 -0.34374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7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67 0.02868 C -0.08281 0.02452 -0.07535 0.02614 -0.08924 0.02359 C -0.09184 0.02267 -0.09445 0.02082 -0.09705 0.02035 C -0.10191 0.0192 -0.11146 0.01712 -0.11146 0.01735 C -0.11806 0.01272 -0.12535 0.01295 -0.13195 0.00879 C -0.14931 -0.00162 -0.13438 0.00462 -0.15052 -0.00116 C -0.15695 -0.00833 -0.16441 -0.01411 -0.17188 -0.01781 C -0.18715 -0.03933 -0.20191 -0.06153 -0.21771 -0.08212 C -0.22188 -0.08744 -0.22448 -0.09415 -0.22934 -0.09854 C -0.23195 -0.10502 -0.23577 -0.1071 -0.23906 -0.11335 C -0.24427 -0.1233 -0.24983 -0.13278 -0.25469 -0.14319 C -0.26354 -0.1617 -0.26667 -0.18483 -0.27014 -0.2075 C -0.27101 -0.22901 -0.27205 -0.2452 -0.27205 -0.26672 " pathEditMode="relative" rAng="0" ptsTypes="ffffffffffffA">
                                      <p:cBhvr>
                                        <p:cTn id="18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78" y="-147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2799 C -0.00278 -0.03377 -0.0066 -0.03863 -0.01129 -0.04326 C -0.01355 -0.04904 -0.02066 -0.05506 -0.02518 -0.06038 C -0.03125 -0.06778 -0.03785 -0.07426 -0.04445 -0.08143 C -0.04844 -0.08559 -0.04896 -0.08952 -0.05417 -0.09346 C -0.05851 -0.10086 -0.06407 -0.10872 -0.07223 -0.11451 C -0.07552 -0.12098 -0.07153 -0.11381 -0.07917 -0.1226 C -0.08438 -0.12815 -0.08716 -0.1344 -0.09306 -0.13972 C -0.09601 -0.14782 -0.10591 -0.15568 -0.11511 -0.16077 C -0.11841 -0.16956 -0.11389 -0.16077 -0.12084 -0.16702 C -0.12448 -0.17025 -0.12657 -0.17465 -0.13039 -0.17789 C -0.14827 -0.19292 -0.12882 -0.17488 -0.14167 -0.18691 C -0.14358 -0.19154 -0.15382 -0.20194 -0.15816 -0.20703 C -0.16025 -0.21235 -0.15903 -0.20912 -0.1625 -0.21629 C -0.16389 -0.21906 -0.16511 -0.22508 -0.16511 -0.22485 C -0.16823 -0.25307 -0.17327 -0.28476 -0.1625 -0.31159 C -0.15955 -0.32963 -0.15556 -0.34652 -0.15556 -0.36479 " pathEditMode="relative" rAng="0" ptsTypes="ffffffffffffffffA">
                                      <p:cBhvr>
                                        <p:cTn id="22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-168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0997E-7 C 0.00052 -0.0074 0.00156 -0.01318 0.00469 -0.01827 C 0.00573 -0.02429 0.00434 -0.01781 0.0066 -0.02359 C 0.00868 -0.02845 0.00972 -0.03493 0.0118 -0.03932 C 0.01267 -0.04256 0.01285 -0.04534 0.01389 -0.04811 C 0.01493 -0.05529 0.01736 -0.06222 0.0191 -0.06916 C 0.02031 -0.07425 0.02153 -0.08073 0.02326 -0.08559 C 0.02413 -0.0916 0.02587 -0.09715 0.02795 -0.10271 C 0.02899 -0.10548 0.02899 -0.10918 0.03003 -0.11196 C 0.03246 -0.11844 0.03351 -0.12561 0.03524 -0.13278 C 0.03628 -0.13694 0.03767 -0.14134 0.03889 -0.1455 C 0.04028 -0.15082 0.04132 -0.15614 0.04236 -0.16169 C 0.04305 -0.16424 0.04375 -0.16655 0.04444 -0.1691 C 0.04479 -0.17025 0.04549 -0.1728 0.04549 -0.17257 C 0.04635 -0.1802 0.04722 -0.18876 0.04913 -0.19523 C 0.05052 -0.21073 0.05417 -0.22507 0.05694 -0.23988 C 0.05729 -0.24983 0.05746 -0.25977 0.06007 -0.26879 C 0.06094 -0.27944 0.06163 -0.2917 0.06424 -0.30164 C 0.06493 -0.30488 0.06614 -0.30766 0.06684 -0.31089 C 0.06753 -0.31367 0.06771 -0.31714 0.0684 -0.31992 C 0.06944 -0.32454 0.07118 -0.33148 0.07309 -0.33541 C 0.07448 -0.33842 0.07812 -0.34351 0.07812 -0.34328 C 0.07917 -0.34675 0.08073 -0.35091 0.08246 -0.35323 " pathEditMode="relative" rAng="0" ptsTypes="ffffffffffffffffffffffA">
                                      <p:cBhvr>
                                        <p:cTn id="2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17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35 0.07726 C 0.05156 0.07402 0.07778 0.0724 0.10382 0.06685 C 0.18542 0.05019 0.26476 0.00208 0.33889 -0.0428 C 0.37847 -0.06709 0.42135 -0.08328 0.44948 -0.13093 C 0.47135 -0.1684 0.49045 -0.2267 0.49809 -0.27319 C 0.50243 -0.30026 0.50382 -0.32755 0.50781 -0.35485 C 0.5092 -0.37937 0.51059 -0.41268 0.51649 -0.43604 C 0.51614 -0.47791 0.52969 -0.52649 0.51267 -0.56165 C 0.51042 -0.57807 0.50451 -0.59288 0.49809 -0.60699 C 0.49687 -0.61277 0.49427 -0.61416 0.49427 -0.61855 " pathEditMode="relative" rAng="0" ptsTypes="fffffffff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-347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4469E-6 C -0.02691 -0.0192 -0.05243 -0.04071 -0.07864 -0.06153 C -0.10347 -0.08119 -0.12864 -0.10132 -0.15104 -0.12676 C -0.16128 -0.13833 -0.17118 -0.15036 -0.18107 -0.16169 C -0.1927 -0.17488 -0.20503 -0.18829 -0.21545 -0.20333 C -0.21753 -0.20611 -0.21892 -0.21027 -0.22083 -0.21328 C -0.2276 -0.22345 -0.23611 -0.23132 -0.24201 -0.24196 C -0.25052 -0.25723 -0.25642 -0.27573 -0.26597 -0.28984 C -0.26909 -0.30095 -0.27378 -0.30997 -0.27829 -0.31992 C -0.29079 -0.34837 -0.30625 -0.37566 -0.31458 -0.40759 C -0.31527 -0.4136 -0.31632 -0.41915 -0.31701 -0.42517 C -0.31684 -0.44159 -0.31701 -0.45778 -0.31632 -0.47397 C -0.31614 -0.47791 -0.3118 -0.48924 -0.3118 -0.49526 " pathEditMode="relative" rAng="0" ptsTypes="ffffffffffffA">
                                      <p:cBhvr>
                                        <p:cTn id="3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51" y="-24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6838"/>
            <a:ext cx="8136904" cy="307777"/>
          </a:xfrm>
          <a:prstGeom prst="rect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Названия каких картинок заканчиваются на звуки О, А, У, И.</a:t>
            </a:r>
          </a:p>
        </p:txBody>
      </p:sp>
      <p:pic>
        <p:nvPicPr>
          <p:cNvPr id="6" name="Picture 10" descr="Рассказ про акулу для детей в детском саду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80" y="5542148"/>
            <a:ext cx="1514264" cy="92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2" descr="Улитка картинка для детей. Детские рисунки улиток карандашам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⬇ Скачать картинки Эму, стоковые фото Эму в хорошем качестве | Depositphot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1311839" cy="15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 descr="Кольцо с бриллиантом в векторе - 8 Марта 2010 - Векторная графи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31990"/>
            <a:ext cx="1173771" cy="98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2512095" y="873693"/>
            <a:ext cx="920093" cy="16042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23528" y="887011"/>
            <a:ext cx="1502571" cy="15601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668344" y="1109554"/>
            <a:ext cx="792088" cy="751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93" y="1435520"/>
            <a:ext cx="2196505" cy="4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3" descr="Товары для спорта и отдыха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429" b="87714" l="7106" r="897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1" t="5127" r="15315" b="15116"/>
          <a:stretch/>
        </p:blipFill>
        <p:spPr bwMode="auto">
          <a:xfrm>
            <a:off x="216979" y="3848622"/>
            <a:ext cx="1580136" cy="148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ира-скрап - клипарт и рамки на прозрачном фоне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2" r="11460"/>
          <a:stretch/>
        </p:blipFill>
        <p:spPr bwMode="auto">
          <a:xfrm>
            <a:off x="3419872" y="5339747"/>
            <a:ext cx="2340780" cy="133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262" y="5388944"/>
            <a:ext cx="913000" cy="120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Игрушки на прозрачном фоне - картинка для дете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697073"/>
            <a:ext cx="1751494" cy="17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8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0842E-6 C 0.00278 -0.00764 0.01493 -0.01643 0.01944 -0.01943 C 0.03437 -0.02961 0.04896 -0.04118 0.06302 -0.05321 C 0.09705 -0.08235 0.13177 -0.10849 0.16701 -0.13463 C 0.19444 -0.15499 0.22378 -0.17743 0.25521 -0.18506 C 0.26545 -0.19362 0.27569 -0.19871 0.28732 -0.2031 C 0.29392 -0.20842 0.30087 -0.20981 0.30764 -0.2149 C 0.3184 -0.223 0.3118 -0.21999 0.3184 -0.22253 C 0.32118 -0.2267 0.3243 -0.22901 0.32812 -0.23156 C 0.33489 -0.24127 0.34757 -0.24405 0.35625 -0.24983 C 0.35989 -0.25214 0.36198 -0.25584 0.36597 -0.25746 C 0.36857 -0.2614 0.37135 -0.26487 0.37465 -0.26787 C 0.3776 -0.27574 0.38229 -0.28221 0.38542 -0.28985 C 0.38646 -0.29262 0.38785 -0.29517 0.38923 -0.29771 C 0.38976 -0.29887 0.39028 -0.30141 0.39028 -0.30141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3.25468E-6 C 0.00452 -0.01411 0.00504 -0.02869 0.00608 -0.04257 C 0.0059 -0.065 0.00747 -0.08814 0.00452 -0.10919 C -0.00139 -0.15337 -0.01007 -0.18136 -0.02222 -0.21421 C -0.02569 -0.22323 -0.02847 -0.2341 -0.03212 -0.24196 C -0.03993 -0.25816 -0.04826 -0.27319 -0.0559 -0.28985 C -0.0618 -0.30257 -0.06632 -0.31992 -0.07239 -0.33241 C -0.07587 -0.33935 -0.07969 -0.34351 -0.08333 -0.34976 C -0.08594 -0.35416 -0.08767 -0.35971 -0.09028 -0.36433 C -0.09149 -0.36919 -0.09305 -0.37104 -0.09427 -0.37636 C -0.09618 -0.38538 -0.09844 -0.39417 -0.10069 -0.40296 C -0.10121 -0.40852 -0.10226 -0.41222 -0.10312 -0.41731 C -0.10364 -0.42101 -0.10382 -0.42448 -0.10451 -0.42795 " pathEditMode="relative" rAng="0" ptsTypes="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-21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52996E-6 C 0.03421 -0.00093 0.06876 -0.0007 0.10296 -0.00185 C 0.12501 -0.00278 0.14376 -0.01249 0.16441 -0.01782 C 0.18108 -0.02221 0.19757 -0.02661 0.21424 -0.03123 C 0.23733 -0.03748 0.26094 -0.04303 0.28438 -0.04835 C 0.2974 -0.05136 0.30973 -0.05645 0.3224 -0.06061 C 0.35539 -0.07194 0.37917 -0.08259 0.40903 -0.09993 C 0.43091 -0.11266 0.44376 -0.13417 0.46251 -0.1499 C 0.47987 -0.16447 0.50105 -0.17511 0.51997 -0.18737 C 0.52691 -0.19154 0.53126 -0.19362 0.53664 -0.19963 C 0.54254 -0.21444 0.54046 -0.22115 0.54046 -0.24035 " pathEditMode="relative" rAng="0" ptsTypes="fffffffff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18" y="-12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25468E-6 C 0.00503 -0.02175 0.01319 -0.04233 0.01701 -0.06454 C 0.02101 -0.08698 0.01997 -0.11081 0.02622 -0.13301 C 0.03056 -0.16979 0.04167 -0.20195 0.05903 -0.23271 C 0.06337 -0.24081 0.06684 -0.24914 0.07257 -0.25584 C 0.07604 -0.26417 0.08281 -0.2688 0.08733 -0.27597 C 0.09062 -0.28083 0.08872 -0.27967 0.09271 -0.28106 C 0.09983 -0.2873 0.09653 -0.28545 0.10174 -0.28754 C 0.10573 -0.29424 0.10625 -0.29633 0.10729 -0.30419 C 0.10764 -0.3072 0.10833 -0.31252 0.10833 -0.31252 " pathEditMode="relative" rAng="0" ptsTypes="fffffffffA">
                                      <p:cBhvr>
                                        <p:cTn id="18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15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4043E-6 C -0.00712 -0.0148 -0.02048 -0.0185 -0.03107 -0.02729 C -0.04271 -0.03701 -0.0559 -0.04164 -0.06788 -0.05043 C -0.09097 -0.06754 -0.11302 -0.08721 -0.13593 -0.10479 C -0.15069 -0.11612 -0.16718 -0.1219 -0.18246 -0.13208 C -0.20225 -0.14527 -0.22396 -0.1573 -0.24462 -0.16817 C -0.26232 -0.17742 -0.27725 -0.19917 -0.29618 -0.20449 C -0.3026 -0.21096 -0.31354 -0.21698 -0.32135 -0.2186 C -0.32708 -0.2223 -0.3335 -0.22577 -0.33975 -0.22762 C -0.34462 -0.23109 -0.35 -0.23363 -0.35538 -0.23548 C -0.35903 -0.23872 -0.36232 -0.24242 -0.36597 -0.24589 C -0.36701 -0.24682 -0.36892 -0.24844 -0.36892 -0.24844 " pathEditMode="relative" ptsTypes="fffffffffffA">
                                      <p:cBhvr>
                                        <p:cTn id="22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3.5369E-6 C 0.00764 -0.00231 0.00764 -0.00485 0.00885 -0.01087 C 0.01232 -0.03007 0.01493 -0.04904 0.01753 -0.0687 C 0.01961 -0.10039 0.01909 -0.13324 0.02326 -0.164 C 0.02257 -0.195 0.02274 -0.226 0.02152 -0.25676 C 0.021 -0.27411 0.01666 -0.29123 0.01354 -0.30765 C 0.01093 -0.32107 0.01007 -0.33657 0.00642 -0.34929 C 0.00538 -0.35276 0.00347 -0.35554 0.00225 -0.35878 C -0.00365 -0.37728 -0.00851 -0.40064 -0.01285 -0.42054 C -0.01563 -0.43257 -0.01945 -0.4439 -0.02257 -0.45547 C -0.02535 -0.46565 -0.02622 -0.47675 -0.02986 -0.48646 C -0.03091 -0.49202 -0.03282 -0.50173 -0.03455 -0.50659 C -0.03559 -0.51584 -0.03698 -0.5207 -0.03698 -0.53042 " pathEditMode="relative" rAng="0" ptsTypes="ffffffffffffA">
                                      <p:cBhvr>
                                        <p:cTn id="26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26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6731 C -0.04496 0.06593 -0.08021 0.05413 -0.11701 0.05043 C -0.16111 0.03539 -0.20434 0.01642 -0.24774 -0.00116 C -0.27152 -0.01087 -0.29566 -0.02128 -0.32031 -0.02568 C -0.33906 -0.03285 -0.35555 -0.04025 -0.3743 -0.04395 C -0.38663 -0.04973 -0.39791 -0.0532 -0.41059 -0.05552 C -0.42291 -0.06199 -0.43507 -0.06616 -0.44809 -0.06986 C -0.46771 -0.08119 -0.4908 -0.08166 -0.5118 -0.08536 C -0.54444 -0.08489 -0.57743 -0.08466 -0.61007 -0.08397 C -0.62587 -0.08351 -0.64149 -0.0768 -0.65729 -0.07495 C -0.66059 -0.07333 -0.66371 -0.07217 -0.66718 -0.07102 C -0.66979 -0.06546 -0.67048 -0.05991 -0.67291 -0.05413 C -0.6743 -0.04765 -0.67604 -0.03956 -0.68003 -0.03493 C -0.68142 -0.02683 -0.68455 -0.0192 -0.68871 -0.01295 C -0.69097 -0.00972 -0.69427 -0.00254 -0.69427 -0.00231 " pathEditMode="relative" rAng="0" ptsTypes="ffffffffffffff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23" y="-7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1508</TotalTime>
  <Words>360</Words>
  <Application>Microsoft Office PowerPoint</Application>
  <PresentationFormat>Экран (4:3)</PresentationFormat>
  <Paragraphs>81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Bookman Old Style</vt:lpstr>
      <vt:lpstr>Calibri</vt:lpstr>
      <vt:lpstr>Comic Sans MS</vt:lpstr>
      <vt:lpstr>Georgia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Прочитай- ка!!! Мы учили букву А, мы учили букву У, Малыши кричат УА, мы в лесу кричим АУ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 2</dc:creator>
  <cp:lastModifiedBy>Ivan163</cp:lastModifiedBy>
  <cp:revision>108</cp:revision>
  <dcterms:created xsi:type="dcterms:W3CDTF">2022-10-17T12:55:46Z</dcterms:created>
  <dcterms:modified xsi:type="dcterms:W3CDTF">2024-11-21T17:18:27Z</dcterms:modified>
</cp:coreProperties>
</file>