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66" r:id="rId4"/>
    <p:sldId id="257" r:id="rId5"/>
    <p:sldId id="259" r:id="rId6"/>
    <p:sldId id="265" r:id="rId7"/>
    <p:sldId id="264" r:id="rId8"/>
    <p:sldId id="261" r:id="rId9"/>
    <p:sldId id="267" r:id="rId10"/>
    <p:sldId id="268" r:id="rId11"/>
    <p:sldId id="269" r:id="rId12"/>
    <p:sldId id="27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96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7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27980D-410A-4E06-871A-E59EF6F0A3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DF12BAB-1E80-475B-9938-E796BB0EAF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8170E9C-50FF-4E9A-BABB-6E746F791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B808-3C71-4B41-BA6B-804FFE068FA2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700A661-09C4-4F9C-86C5-F00ADFFA5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A879AF1-525A-4BF2-A7F8-70DAA2B0E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0AA8-47CE-40E8-A6DE-38EC8BF42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7104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3F73F1-9C97-4153-A476-93337CEB9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EB83C79-9CB1-4EA0-B4E3-A67D0DAB4A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3E93770-616B-4A4B-86AD-2C2061FA7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B808-3C71-4B41-BA6B-804FFE068FA2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8AB3B6B-8EB9-4C9A-A445-57FB40404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3D7D8A3-F23A-4742-9A10-500297E77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0AA8-47CE-40E8-A6DE-38EC8BF42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8726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4D64333-5FB9-4CA8-9DBB-EB964133C9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2A92E9A-E336-4A6C-AFE4-A8BB174012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304A51F-4A27-4414-BE20-809890FAD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B808-3C71-4B41-BA6B-804FFE068FA2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3A65FBB-5428-47C6-B1F0-7989C22C4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335C069-DA47-4ECB-9D1C-C764D6C41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0AA8-47CE-40E8-A6DE-38EC8BF42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2196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7269DBA-F790-431D-8B2E-BE6BF65D9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C54D1CB-28FF-46EB-9A77-54291D34D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CCBEFBC-0797-4D19-90F4-296D938E2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B808-3C71-4B41-BA6B-804FFE068FA2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909B3AC-EC7C-499F-869E-43C7343A4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DB58230-CD36-4F54-9B60-E40DB062E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0AA8-47CE-40E8-A6DE-38EC8BF42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9385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BD65E1-046C-4625-9629-B3BC2C4DA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F07C201-1E5F-400C-BEE1-5D6177D4AE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64A766B-CBAC-4E8B-B12D-74D65AC29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B808-3C71-4B41-BA6B-804FFE068FA2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C0BBEC1-BDBB-4962-BF3E-223A382C9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94C8E87-41F2-4DC8-AEDE-E035461F2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0AA8-47CE-40E8-A6DE-38EC8BF42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1459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C51C5D-9785-4D1F-ADE6-52CB17493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C37A051-681D-42AD-B87D-A13AC450C6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0996263-7398-4E1B-8AF6-D61835E1EF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D9CFA24-9BDA-4221-9D1C-1910D21B1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B808-3C71-4B41-BA6B-804FFE068FA2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9481CE8-B9B3-437B-98AE-DF40A3B34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E217F5F-6360-4187-9A9F-05E7940D9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0AA8-47CE-40E8-A6DE-38EC8BF42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339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C8DA1B-D9C6-4C98-A9CA-7E4D65DDE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BA2D310-080F-43D1-BD7E-7AF18204A3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5D8F624-A843-491E-AC81-2B133AA37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CE3291D-F9D8-49A4-B68C-A5456AA874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C372472-2DF4-4E38-8F2E-895724FF80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39ED637-9F9E-42CD-A8B1-A0E4392E2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B808-3C71-4B41-BA6B-804FFE068FA2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92A0B47B-47AE-4458-9403-6FB60DF17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997BF18-A049-4774-A025-E42953A2E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0AA8-47CE-40E8-A6DE-38EC8BF42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9136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5573016-8173-4309-999B-638328B78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3C113F4-F93F-492B-9683-4179C43BB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B808-3C71-4B41-BA6B-804FFE068FA2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54000E2-2A31-41C4-9B1E-1AEE44152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A7E7C7A-D466-4874-9F32-F99BCE923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0AA8-47CE-40E8-A6DE-38EC8BF42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7260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5DE8B59-F2E5-462F-AACF-D6099AE65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B808-3C71-4B41-BA6B-804FFE068FA2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E50586A1-A21B-4C46-8755-73E37570B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416D0C86-D526-4C4B-8DA4-F05646B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0AA8-47CE-40E8-A6DE-38EC8BF42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2639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721ED5-D787-4B00-AC9E-1D4FF524E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5DCFB8C-365B-4B31-A023-C344937AE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C171084-CD89-4C78-8393-529A08CA9A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B68D8A7-07F5-4165-AF6B-B536B4D75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B808-3C71-4B41-BA6B-804FFE068FA2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3F1E34D-5429-4D78-AF74-026E67BE6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98E73CF-C46F-4622-81CC-13766ED75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0AA8-47CE-40E8-A6DE-38EC8BF42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7698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EAA1A3-5832-4364-BA62-472E53CE9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18A6FE14-2E7E-4B31-BCC1-6011EDB74D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56A613C-D69E-4B4F-A1D3-15D296676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8A78627-A9E7-4F91-8F1A-684F2F144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B808-3C71-4B41-BA6B-804FFE068FA2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49611B6-2436-43C6-A59A-E7C5362F7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5096A58-1D7A-4556-AA41-CB82C7F35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0AA8-47CE-40E8-A6DE-38EC8BF42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3264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36E16C-955D-4E79-8D55-20658E1FE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0FB455F-0BC4-4EB1-8D04-68B5899E6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23B76B5-7ECD-4F5D-9C46-C332C5AE50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3B808-3C71-4B41-BA6B-804FFE068FA2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97910E5-E6A8-45CA-9C15-116BC7C85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2419730-0B5A-4D4F-A060-C7A7CD1259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20AA8-47CE-40E8-A6DE-38EC8BF42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0992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B482D5F2-0EFF-4E76-9419-AAD50B0F9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5508" y="0"/>
            <a:ext cx="124030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D6BD3EB-3F9F-444B-AA97-F75759DD9273}"/>
              </a:ext>
            </a:extLst>
          </p:cNvPr>
          <p:cNvSpPr txBox="1"/>
          <p:nvPr/>
        </p:nvSpPr>
        <p:spPr>
          <a:xfrm>
            <a:off x="1658208" y="467154"/>
            <a:ext cx="773901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Мультимедийная игра </a:t>
            </a:r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 гости к Мишке»</a:t>
            </a:r>
          </a:p>
          <a:p>
            <a:pPr algn="ctr">
              <a:spcAft>
                <a:spcPts val="800"/>
              </a:spcAft>
            </a:pPr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 инклюзивному образованию детей с ОВЗ </a:t>
            </a:r>
          </a:p>
          <a:p>
            <a:pPr algn="ctr">
              <a:spcAft>
                <a:spcPts val="800"/>
              </a:spcAft>
            </a:pPr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(4-5 лет)</a:t>
            </a:r>
          </a:p>
          <a:p>
            <a:pPr algn="ctr"/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EF4119B-76B9-4B93-B5F8-7BCB39FBDBC7}"/>
              </a:ext>
            </a:extLst>
          </p:cNvPr>
          <p:cNvSpPr txBox="1"/>
          <p:nvPr/>
        </p:nvSpPr>
        <p:spPr>
          <a:xfrm>
            <a:off x="4135902" y="4471533"/>
            <a:ext cx="7934178" cy="2575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800"/>
              </a:spcAft>
            </a:pPr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разработали: </a:t>
            </a:r>
          </a:p>
          <a:p>
            <a:pPr algn="r">
              <a:spcAft>
                <a:spcPts val="800"/>
              </a:spcAft>
            </a:pPr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Ерошкина Валентина Васильевна,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воспитатель;</a:t>
            </a:r>
            <a:endParaRPr lang="ru-RU" sz="20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800"/>
              </a:spcAft>
            </a:pPr>
            <a:r>
              <a:rPr lang="ru-RU" sz="2000" b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Михина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Екатерина Александровна, старший воспитатель </a:t>
            </a:r>
          </a:p>
          <a:p>
            <a:pPr algn="r">
              <a:spcAft>
                <a:spcPts val="800"/>
              </a:spcAft>
            </a:pPr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 ДС «Ромашка» ГБОУ СОШ </a:t>
            </a:r>
            <a:r>
              <a:rPr lang="ru-RU" sz="2000" b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с.Чубовка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r">
              <a:spcAft>
                <a:spcPts val="800"/>
              </a:spcAft>
            </a:pPr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Кинельский район Самарская область</a:t>
            </a:r>
          </a:p>
          <a:p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2086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5A2CDEB5-BC99-41DD-ABEE-1D6683560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030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B095EAE-7451-4E54-A23A-2051FB6099A4}"/>
              </a:ext>
            </a:extLst>
          </p:cNvPr>
          <p:cNvSpPr txBox="1"/>
          <p:nvPr/>
        </p:nvSpPr>
        <p:spPr>
          <a:xfrm>
            <a:off x="140677" y="0"/>
            <a:ext cx="11563643" cy="67710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По какой дорожке, длинной или короткой,  Маша придет быстрее к дому  Мишки.</a:t>
            </a:r>
            <a:endParaRPr lang="ru-RU" sz="2000" b="1" dirty="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4B8F4289-18B5-4480-B75A-EAA56AD553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2269" y="1724651"/>
            <a:ext cx="4670474" cy="408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FDE261F0-A8D7-4AF0-9F03-E4C5ED709E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55446">
            <a:off x="-418846" y="5182887"/>
            <a:ext cx="11045016" cy="1864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6637016B-5A6D-4166-A008-953B29850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46759">
            <a:off x="1521272" y="4484959"/>
            <a:ext cx="7304740" cy="118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Группа 9">
            <a:extLst>
              <a:ext uri="{FF2B5EF4-FFF2-40B4-BE49-F238E27FC236}">
                <a16:creationId xmlns:a16="http://schemas.microsoft.com/office/drawing/2014/main" xmlns="" id="{B0DA315C-5EC0-45C1-8DEA-89A443F888A2}"/>
              </a:ext>
            </a:extLst>
          </p:cNvPr>
          <p:cNvGrpSpPr/>
          <p:nvPr/>
        </p:nvGrpSpPr>
        <p:grpSpPr>
          <a:xfrm>
            <a:off x="-211015" y="777810"/>
            <a:ext cx="2999178" cy="4642898"/>
            <a:chOff x="-551608" y="-347761"/>
            <a:chExt cx="3944943" cy="6370468"/>
          </a:xfrm>
        </p:grpSpPr>
        <p:pic>
          <p:nvPicPr>
            <p:cNvPr id="6148" name="Picture 4">
              <a:extLst>
                <a:ext uri="{FF2B5EF4-FFF2-40B4-BE49-F238E27FC236}">
                  <a16:creationId xmlns:a16="http://schemas.microsoft.com/office/drawing/2014/main" xmlns="" id="{7DCC691B-1584-483A-9EC0-70DD72C94C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396307">
              <a:off x="-551608" y="2998646"/>
              <a:ext cx="2744755" cy="30240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4" name="Picture 10">
              <a:extLst>
                <a:ext uri="{FF2B5EF4-FFF2-40B4-BE49-F238E27FC236}">
                  <a16:creationId xmlns:a16="http://schemas.microsoft.com/office/drawing/2014/main" xmlns="" id="{D2F7DC57-0CA3-460C-8C0D-EC362BE0787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622" b="6052"/>
            <a:stretch/>
          </p:blipFill>
          <p:spPr bwMode="auto">
            <a:xfrm rot="1289393">
              <a:off x="882475" y="-347761"/>
              <a:ext cx="2510860" cy="4526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Прямоугольник: скругленные углы 25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187F927E-EBD1-4715-AAE5-1313EFD83356}"/>
              </a:ext>
            </a:extLst>
          </p:cNvPr>
          <p:cNvSpPr/>
          <p:nvPr/>
        </p:nvSpPr>
        <p:spPr>
          <a:xfrm>
            <a:off x="10299047" y="6181896"/>
            <a:ext cx="1719072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xmlns="" val="318325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1.85185E-6 L 0.22864 -0.0212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32" y="-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A9A423D0-D68F-4E1C-9466-5681853B04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23"/>
          <a:stretch/>
        </p:blipFill>
        <p:spPr bwMode="auto">
          <a:xfrm>
            <a:off x="0" y="0"/>
            <a:ext cx="53597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xmlns="" id="{BB4C4E49-6AA9-4C9C-9FCA-DAE067748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9791" y="-25400"/>
            <a:ext cx="68322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ACBAB48-1B21-4ED8-9455-742BA5D524DD}"/>
              </a:ext>
            </a:extLst>
          </p:cNvPr>
          <p:cNvSpPr txBox="1"/>
          <p:nvPr/>
        </p:nvSpPr>
        <p:spPr>
          <a:xfrm>
            <a:off x="140677" y="0"/>
            <a:ext cx="11563643" cy="67710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Ура! Мы помогли Маше добраться до Мишки.</a:t>
            </a:r>
            <a:endParaRPr lang="ru-RU" sz="2000" b="1" dirty="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: скругленные углы 25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4A3951B6-7761-4EE8-8948-DE3A9BE63A13}"/>
              </a:ext>
            </a:extLst>
          </p:cNvPr>
          <p:cNvSpPr/>
          <p:nvPr/>
        </p:nvSpPr>
        <p:spPr>
          <a:xfrm>
            <a:off x="10299047" y="6181896"/>
            <a:ext cx="1719072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ДАЛЕЕ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5864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4130B51E-0764-4C22-B776-6BDC53326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8788" y="0"/>
            <a:ext cx="8942362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5041B13C-44EA-4994-BC9E-3A30AE2134C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31390" y="379826"/>
            <a:ext cx="6453555" cy="559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xmlns="" id="{9DEF2BF2-72A2-4BC1-9A9C-637FC9D8BB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7E7C3"/>
              </a:clrFrom>
              <a:clrTo>
                <a:srgbClr val="F7E7C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70" t="12400" r="12447" b="35661"/>
          <a:stretch/>
        </p:blipFill>
        <p:spPr bwMode="auto">
          <a:xfrm>
            <a:off x="5260143" y="4447121"/>
            <a:ext cx="5637629" cy="1835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80820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DF343F73-5479-4C75-845E-A9B0F137B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5508" y="0"/>
            <a:ext cx="124030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узырек для мыслей: облако 6">
            <a:extLst>
              <a:ext uri="{FF2B5EF4-FFF2-40B4-BE49-F238E27FC236}">
                <a16:creationId xmlns:a16="http://schemas.microsoft.com/office/drawing/2014/main" xmlns="" id="{681874F8-C80E-43E3-A5AA-CD9C4EF1A05A}"/>
              </a:ext>
            </a:extLst>
          </p:cNvPr>
          <p:cNvSpPr/>
          <p:nvPr/>
        </p:nvSpPr>
        <p:spPr>
          <a:xfrm>
            <a:off x="5134708" y="0"/>
            <a:ext cx="7057292" cy="3615397"/>
          </a:xfrm>
          <a:prstGeom prst="cloudCallout">
            <a:avLst>
              <a:gd name="adj1" fmla="val -82322"/>
              <a:gd name="adj2" fmla="val 471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Здравствуйте ребята, меня зовут Маша</a:t>
            </a:r>
            <a:r>
              <a:rPr lang="ru-RU" sz="24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, я   собралась в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гости </a:t>
            </a:r>
            <a:r>
              <a:rPr lang="ru-RU" sz="24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к моему другу медведю.  Я шла по лесной дороге и заблудилась.  Теперь, чтобы попасть к Мишке в гости,  мне нужно выполнить задания, помогите мне пожалуйста.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7C605877-EC38-44EB-B2C2-D36A2280F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02113">
            <a:off x="562680" y="2579639"/>
            <a:ext cx="3555993" cy="391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25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923A28D6-B21B-497A-BB27-014F8B19DABE}"/>
              </a:ext>
            </a:extLst>
          </p:cNvPr>
          <p:cNvSpPr/>
          <p:nvPr/>
        </p:nvSpPr>
        <p:spPr>
          <a:xfrm>
            <a:off x="9747504" y="6016752"/>
            <a:ext cx="1719072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ДАЛЕЕ</a:t>
            </a:r>
            <a:endParaRPr lang="ru-RU" sz="3200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9310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70CCC48C-73B9-4266-B56E-BFA6E356F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030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F2F9253-BC38-4646-AE60-B9555841D6F5}"/>
              </a:ext>
            </a:extLst>
          </p:cNvPr>
          <p:cNvSpPr txBox="1"/>
          <p:nvPr/>
        </p:nvSpPr>
        <p:spPr>
          <a:xfrm>
            <a:off x="0" y="0"/>
            <a:ext cx="12192000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гости к Мишке Маша отправилась с воздушными шариками. Но подул сильный ветер, шарики отвязались и улетели. Одни верёвочки остались. Помогите мне к длинным верёвочкам привязать  большие шарики, а к коротким – маленькие. </a:t>
            </a:r>
            <a:endParaRPr lang="ru-RU" sz="2000" b="1" dirty="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049285E5-3C72-48B9-8FF1-CBDDE153B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43055" y="2717575"/>
            <a:ext cx="2307101" cy="414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EEDDD380-4EB9-410B-9A15-60B93620AA94}"/>
              </a:ext>
            </a:extLst>
          </p:cNvPr>
          <p:cNvCxnSpPr>
            <a:cxnSpLocks/>
          </p:cNvCxnSpPr>
          <p:nvPr/>
        </p:nvCxnSpPr>
        <p:spPr>
          <a:xfrm flipV="1">
            <a:off x="8782286" y="2601018"/>
            <a:ext cx="303557" cy="153787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3988F5FC-2CD0-4D96-A57C-E80AA1D7AFDC}"/>
              </a:ext>
            </a:extLst>
          </p:cNvPr>
          <p:cNvCxnSpPr>
            <a:cxnSpLocks/>
          </p:cNvCxnSpPr>
          <p:nvPr/>
        </p:nvCxnSpPr>
        <p:spPr>
          <a:xfrm flipH="1" flipV="1">
            <a:off x="8169492" y="2049578"/>
            <a:ext cx="581709" cy="210962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9C21069D-2570-431C-9057-A82FD9ED1EAF}"/>
              </a:ext>
            </a:extLst>
          </p:cNvPr>
          <p:cNvCxnSpPr>
            <a:cxnSpLocks/>
          </p:cNvCxnSpPr>
          <p:nvPr/>
        </p:nvCxnSpPr>
        <p:spPr>
          <a:xfrm flipH="1" flipV="1">
            <a:off x="7536759" y="2896186"/>
            <a:ext cx="1245528" cy="12833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442F0F59-EEDA-48A6-8DDC-A9F1D7AC25D5}"/>
              </a:ext>
            </a:extLst>
          </p:cNvPr>
          <p:cNvCxnSpPr>
            <a:cxnSpLocks/>
          </p:cNvCxnSpPr>
          <p:nvPr/>
        </p:nvCxnSpPr>
        <p:spPr>
          <a:xfrm flipH="1" flipV="1">
            <a:off x="6435093" y="2827003"/>
            <a:ext cx="2417959" cy="13819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xmlns="" id="{6EA239D6-1B2C-4370-8CB7-200DEF7EB46B}"/>
              </a:ext>
            </a:extLst>
          </p:cNvPr>
          <p:cNvCxnSpPr>
            <a:cxnSpLocks/>
          </p:cNvCxnSpPr>
          <p:nvPr/>
        </p:nvCxnSpPr>
        <p:spPr>
          <a:xfrm flipH="1" flipV="1">
            <a:off x="7019778" y="3967089"/>
            <a:ext cx="1675162" cy="14645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F667C300-D7AB-4916-86F4-C331DCC2E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256287">
            <a:off x="1393049" y="2513469"/>
            <a:ext cx="992992" cy="132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xmlns="" id="{846B75C5-CD2D-4232-8541-260B0762B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61525">
            <a:off x="1459534" y="398875"/>
            <a:ext cx="1823353" cy="255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xmlns="" id="{6FC870FF-B789-4EE3-A5C4-3418E90BB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40044">
            <a:off x="-229601" y="3106000"/>
            <a:ext cx="2205941" cy="2205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xmlns="" id="{DEFEB343-0359-4842-B9CD-F9B9B2392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760326">
            <a:off x="55922" y="1144753"/>
            <a:ext cx="1390957" cy="1390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xmlns="" id="{1731D788-6AF2-4439-8F7C-E4828F48D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13914">
            <a:off x="3483931" y="922190"/>
            <a:ext cx="1428182" cy="1428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Прямоугольник: скругленные углы 25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2E85DA18-A9EE-479F-83BC-47965F889C1C}"/>
              </a:ext>
            </a:extLst>
          </p:cNvPr>
          <p:cNvSpPr/>
          <p:nvPr/>
        </p:nvSpPr>
        <p:spPr>
          <a:xfrm>
            <a:off x="10564183" y="6089324"/>
            <a:ext cx="1719072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xmlns="" val="317556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9259E-6 L 0.40091 0.0462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39" y="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96296E-6 L 0.45912 -0.0900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56" y="-4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96296E-6 L 0.5289 0.1013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445" y="5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2.59259E-6 L 0.40053 -0.2599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26" y="-13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2.96296E-6 L 0.38437 0.0912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19" y="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6404AFD1-B1F4-4E9D-AC17-FD29E92C7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1015" y="0"/>
            <a:ext cx="124030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F2C0470-D3AA-4AA5-B694-3491E49E508C}"/>
              </a:ext>
            </a:extLst>
          </p:cNvPr>
          <p:cNvSpPr txBox="1"/>
          <p:nvPr/>
        </p:nvSpPr>
        <p:spPr>
          <a:xfrm>
            <a:off x="-211015" y="0"/>
            <a:ext cx="12403015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</a:rPr>
              <a:t>Помоги Маше отгадать, какая геометрическая фигура спряталась. </a:t>
            </a:r>
            <a:endParaRPr lang="ru-RU" sz="20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1B099DB2-2DE8-44CA-A65F-867443696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990" y="966635"/>
            <a:ext cx="2474905" cy="246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197CE263-3A7C-44B8-AA86-B8192A3260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857" t="9897" r="19039" b="10513"/>
          <a:stretch/>
        </p:blipFill>
        <p:spPr bwMode="auto">
          <a:xfrm>
            <a:off x="4276119" y="1595139"/>
            <a:ext cx="2121552" cy="211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58C99651-C0FB-4FC0-A994-7739D2A08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44656" y="1171043"/>
            <a:ext cx="3464780" cy="2282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xmlns="" id="{13473084-844C-4A0C-9F6D-1E4472C1D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5242" y="3642148"/>
            <a:ext cx="3304397" cy="330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xmlns="" id="{2BF976B3-A77D-49BC-88B5-45D5ECA28F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448" t="20982" r="13744" b="20761"/>
          <a:stretch/>
        </p:blipFill>
        <p:spPr bwMode="auto">
          <a:xfrm>
            <a:off x="7104184" y="4549942"/>
            <a:ext cx="2672861" cy="160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DB73A562-151C-4847-A760-619B073B8B81}"/>
              </a:ext>
            </a:extLst>
          </p:cNvPr>
          <p:cNvSpPr/>
          <p:nvPr/>
        </p:nvSpPr>
        <p:spPr>
          <a:xfrm>
            <a:off x="8170" y="1013150"/>
            <a:ext cx="3304396" cy="228257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похож на блюдце я, </a:t>
            </a:r>
          </a:p>
          <a:p>
            <a:pPr algn="ctr"/>
            <a:r>
              <a:rPr lang="ru-RU" sz="20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тарелку и на крышку, </a:t>
            </a:r>
          </a:p>
          <a:p>
            <a:pPr algn="ctr"/>
            <a:r>
              <a:rPr lang="ru-RU" sz="20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кольцо, на колесо. Кто же я такой, друзья? Назовите вы меня! 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xmlns="" id="{68DCD975-1914-4DC1-88F5-4878B47976F5}"/>
              </a:ext>
            </a:extLst>
          </p:cNvPr>
          <p:cNvSpPr/>
          <p:nvPr/>
        </p:nvSpPr>
        <p:spPr>
          <a:xfrm>
            <a:off x="3897312" y="1423240"/>
            <a:ext cx="3304396" cy="228257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Нет его ровнее в мире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четыре в нем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Две скрепляются углом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знакомству очень рад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он…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xmlns="" id="{D29B9E3E-3A32-4DE2-8A21-98012EA780D0}"/>
              </a:ext>
            </a:extLst>
          </p:cNvPr>
          <p:cNvSpPr/>
          <p:nvPr/>
        </p:nvSpPr>
        <p:spPr>
          <a:xfrm>
            <a:off x="6649192" y="4210865"/>
            <a:ext cx="3965918" cy="228257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Растянули мы квадрат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представили на взгляд,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кого он стал похожим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Или с чем-то очень схожим?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кирпич, не треугольник -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 квадрат…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D5F95AA7-F6E9-4A54-AF20-D0E9B902243B}"/>
              </a:ext>
            </a:extLst>
          </p:cNvPr>
          <p:cNvSpPr/>
          <p:nvPr/>
        </p:nvSpPr>
        <p:spPr>
          <a:xfrm>
            <a:off x="7974315" y="1264868"/>
            <a:ext cx="3687801" cy="23772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похожий на яйцо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Или на твое лицо.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такая есть окружность 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Очень странная наружность: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Круг приплюснутым стал.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Получился вдруг….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CA59BF3-E0BD-42E6-A9A8-8586D44E5DB6}"/>
              </a:ext>
            </a:extLst>
          </p:cNvPr>
          <p:cNvSpPr/>
          <p:nvPr/>
        </p:nvSpPr>
        <p:spPr>
          <a:xfrm>
            <a:off x="1505242" y="3816272"/>
            <a:ext cx="3559960" cy="245447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 </a:t>
            </a:r>
            <a:r>
              <a:rPr lang="ru-RU" sz="20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Три угла, три стороны. Могут разной быть длины. Если стукнешь по углам, То скорей подскочишь сам! 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: скругленные углы 25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3591B806-60DE-4A42-B496-7EBA56DE524D}"/>
              </a:ext>
            </a:extLst>
          </p:cNvPr>
          <p:cNvSpPr/>
          <p:nvPr/>
        </p:nvSpPr>
        <p:spPr>
          <a:xfrm>
            <a:off x="10472928" y="6125882"/>
            <a:ext cx="1719072" cy="60960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xmlns="" val="1706168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3F952789-DC0E-4150-AD94-4CF9EE43A0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96" y="0"/>
            <a:ext cx="12403015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D611AE2-9C49-4E5B-BC6C-20766C3430D4}"/>
              </a:ext>
            </a:extLst>
          </p:cNvPr>
          <p:cNvSpPr txBox="1"/>
          <p:nvPr/>
        </p:nvSpPr>
        <p:spPr>
          <a:xfrm>
            <a:off x="125916" y="-26131"/>
            <a:ext cx="11563643" cy="67710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Помоги </a:t>
            </a:r>
            <a:r>
              <a:rPr lang="ru-RU" sz="2000" b="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b="1" i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аше найти предметы, похожие на круг, треугольник, квадрат, овал. </a:t>
            </a:r>
            <a:endParaRPr lang="ru-RU" sz="2000" b="1" dirty="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EC37A6A-6277-4B68-ABA7-07A6BC49CFA6}"/>
              </a:ext>
            </a:extLst>
          </p:cNvPr>
          <p:cNvSpPr/>
          <p:nvPr/>
        </p:nvSpPr>
        <p:spPr>
          <a:xfrm>
            <a:off x="125916" y="5146724"/>
            <a:ext cx="1785028" cy="1600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highlight>
                <a:srgbClr val="FFFF00"/>
              </a:highlight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578606FB-4B6B-4589-BDB3-E526AF98153F}"/>
              </a:ext>
            </a:extLst>
          </p:cNvPr>
          <p:cNvSpPr/>
          <p:nvPr/>
        </p:nvSpPr>
        <p:spPr>
          <a:xfrm>
            <a:off x="2981991" y="4827632"/>
            <a:ext cx="2185181" cy="203036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xmlns="" id="{92F6634D-8563-4CA2-ABF4-D9A06EB3F99C}"/>
              </a:ext>
            </a:extLst>
          </p:cNvPr>
          <p:cNvSpPr/>
          <p:nvPr/>
        </p:nvSpPr>
        <p:spPr>
          <a:xfrm>
            <a:off x="9236262" y="5032416"/>
            <a:ext cx="2955738" cy="163888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0E325B91-1E29-4750-B4EA-F538ABB06D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681" t="11228" r="19630" b="-4210"/>
          <a:stretch/>
        </p:blipFill>
        <p:spPr bwMode="auto">
          <a:xfrm>
            <a:off x="40396" y="1160903"/>
            <a:ext cx="161831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>
            <a:extLst>
              <a:ext uri="{FF2B5EF4-FFF2-40B4-BE49-F238E27FC236}">
                <a16:creationId xmlns:a16="http://schemas.microsoft.com/office/drawing/2014/main" xmlns="" id="{134FC026-6973-43DA-B110-98AAF30E47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774" t="20824" r="10899" b="7429"/>
          <a:stretch/>
        </p:blipFill>
        <p:spPr bwMode="auto">
          <a:xfrm>
            <a:off x="3021004" y="1643662"/>
            <a:ext cx="1961400" cy="1179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xmlns="" id="{69BF69F4-EEBF-42DD-8CC2-135B940D6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8387" y="1581291"/>
            <a:ext cx="1501196" cy="1501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xmlns="" id="{B21EF246-9C49-451E-8348-9C8A16BDA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2404" y="1941660"/>
            <a:ext cx="2185181" cy="16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>
            <a:extLst>
              <a:ext uri="{FF2B5EF4-FFF2-40B4-BE49-F238E27FC236}">
                <a16:creationId xmlns:a16="http://schemas.microsoft.com/office/drawing/2014/main" xmlns="" id="{E5D7CF77-4507-4D34-8AFF-69F84014D5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80488" y="1402874"/>
            <a:ext cx="1638886" cy="1874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>
            <a:extLst>
              <a:ext uri="{FF2B5EF4-FFF2-40B4-BE49-F238E27FC236}">
                <a16:creationId xmlns:a16="http://schemas.microsoft.com/office/drawing/2014/main" xmlns="" id="{B93B96A2-C0AF-447D-9344-6A2A6D5F0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60702" y="2888123"/>
            <a:ext cx="1501196" cy="1388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Равнобедренный треугольник 11">
            <a:extLst>
              <a:ext uri="{FF2B5EF4-FFF2-40B4-BE49-F238E27FC236}">
                <a16:creationId xmlns:a16="http://schemas.microsoft.com/office/drawing/2014/main" xmlns="" id="{D8B8E7BF-09FF-4C29-B7D3-C66B73CB9F50}"/>
              </a:ext>
            </a:extLst>
          </p:cNvPr>
          <p:cNvSpPr/>
          <p:nvPr/>
        </p:nvSpPr>
        <p:spPr>
          <a:xfrm>
            <a:off x="6201507" y="4754880"/>
            <a:ext cx="2185181" cy="190998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6" name="Picture 18">
            <a:extLst>
              <a:ext uri="{FF2B5EF4-FFF2-40B4-BE49-F238E27FC236}">
                <a16:creationId xmlns:a16="http://schemas.microsoft.com/office/drawing/2014/main" xmlns="" id="{27F0436B-7FE4-42AF-A228-5DB7211D32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091" r="23184"/>
          <a:stretch/>
        </p:blipFill>
        <p:spPr bwMode="auto">
          <a:xfrm>
            <a:off x="1770975" y="1512221"/>
            <a:ext cx="1211016" cy="203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>
            <a:extLst>
              <a:ext uri="{FF2B5EF4-FFF2-40B4-BE49-F238E27FC236}">
                <a16:creationId xmlns:a16="http://schemas.microsoft.com/office/drawing/2014/main" xmlns="" id="{016F071E-A5DA-4F71-9B34-AEC5F39174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980" r="26485"/>
          <a:stretch/>
        </p:blipFill>
        <p:spPr bwMode="auto">
          <a:xfrm>
            <a:off x="11032967" y="650977"/>
            <a:ext cx="1536770" cy="2201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: скругленные углы 25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16789DBF-D41E-4F7F-8463-F649CF639D5A}"/>
              </a:ext>
            </a:extLst>
          </p:cNvPr>
          <p:cNvSpPr/>
          <p:nvPr/>
        </p:nvSpPr>
        <p:spPr>
          <a:xfrm>
            <a:off x="10724339" y="4276513"/>
            <a:ext cx="1719072" cy="60960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xmlns="" val="392294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3.7037E-7 L -0.02617 0.616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5" y="30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3.7037E-6 L -0.51276 0.5675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38" y="28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1.48148E-6 L 0.34649 0.5155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18" y="2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07407E-6 L -0.3181 0.591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11" y="29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2.96296E-6 L 0.46445 0.5821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16" y="2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3.7037E-6 L -0.22032 0.4877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16" y="24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2.22222E-6 L -0.4862 0.3935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10" y="19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0.13698 0.5620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49" y="28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43011247-770F-4EA0-93D1-B964ADBA7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1015" y="0"/>
            <a:ext cx="124030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7DA1F51-7AAD-4817-B16E-187C4BF9070D}"/>
              </a:ext>
            </a:extLst>
          </p:cNvPr>
          <p:cNvSpPr txBox="1"/>
          <p:nvPr/>
        </p:nvSpPr>
        <p:spPr>
          <a:xfrm>
            <a:off x="140677" y="0"/>
            <a:ext cx="11563643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По дороге к Мишке Маша увидела много грибов и ягод. Помоги Маше  собрать грибы в красную корзинку, а ягоды - в синюю к</a:t>
            </a:r>
            <a:r>
              <a:rPr lang="ru-RU" sz="2000" b="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орзинку.</a:t>
            </a:r>
            <a:endParaRPr lang="ru-RU" sz="2000" b="1" i="0" dirty="0">
              <a:solidFill>
                <a:srgbClr val="FF0000"/>
              </a:solidFill>
              <a:effectLst/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>
            <a:extLst>
              <a:ext uri="{FF2B5EF4-FFF2-40B4-BE49-F238E27FC236}">
                <a16:creationId xmlns:a16="http://schemas.microsoft.com/office/drawing/2014/main" xmlns="" id="{9C8651DF-8434-4052-910D-145482C804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430" y="4139240"/>
            <a:ext cx="3047476" cy="284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xmlns="" id="{4FF3015F-D770-4C2E-80F7-D2424FD6FE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49365" y="3685735"/>
            <a:ext cx="2994046" cy="337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xmlns="" id="{48FEE9FA-2C33-4261-8FC3-D7B326FB0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8455" y="2137117"/>
            <a:ext cx="4555587" cy="284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36C0968B-2447-49D7-BBCC-7D32776DA5A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 l="26972" t="26039" r="45193" b="22038"/>
          <a:stretch/>
        </p:blipFill>
        <p:spPr>
          <a:xfrm>
            <a:off x="492161" y="3646915"/>
            <a:ext cx="646526" cy="67803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6DA4DEED-D24C-437B-9884-00415171614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 l="26972" t="26039" r="45193" b="22038"/>
          <a:stretch/>
        </p:blipFill>
        <p:spPr>
          <a:xfrm>
            <a:off x="5181454" y="5104448"/>
            <a:ext cx="716810" cy="75174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05F9AD71-0892-414F-AFE0-BC90CCDD6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 l="26972" t="26039" r="45193" b="22038"/>
          <a:stretch/>
        </p:blipFill>
        <p:spPr>
          <a:xfrm>
            <a:off x="2277264" y="4093837"/>
            <a:ext cx="716810" cy="751747"/>
          </a:xfrm>
          <a:prstGeom prst="rect">
            <a:avLst/>
          </a:prstGeom>
        </p:spPr>
      </p:pic>
      <p:pic>
        <p:nvPicPr>
          <p:cNvPr id="3088" name="Picture 16">
            <a:extLst>
              <a:ext uri="{FF2B5EF4-FFF2-40B4-BE49-F238E27FC236}">
                <a16:creationId xmlns:a16="http://schemas.microsoft.com/office/drawing/2014/main" xmlns="" id="{8C8AB505-8BE2-4D65-A82B-2EDF17776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2691" y="3429000"/>
            <a:ext cx="501750" cy="50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>
            <a:extLst>
              <a:ext uri="{FF2B5EF4-FFF2-40B4-BE49-F238E27FC236}">
                <a16:creationId xmlns:a16="http://schemas.microsoft.com/office/drawing/2014/main" xmlns="" id="{79235228-0A70-4E1E-87D6-A7A5C0F68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3578" y="4226620"/>
            <a:ext cx="501749" cy="50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6">
            <a:extLst>
              <a:ext uri="{FF2B5EF4-FFF2-40B4-BE49-F238E27FC236}">
                <a16:creationId xmlns:a16="http://schemas.microsoft.com/office/drawing/2014/main" xmlns="" id="{0CE8A599-6A7E-4B8A-80EB-A0FF5F9ED1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9604" y="3058626"/>
            <a:ext cx="501749" cy="50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6">
            <a:extLst>
              <a:ext uri="{FF2B5EF4-FFF2-40B4-BE49-F238E27FC236}">
                <a16:creationId xmlns:a16="http://schemas.microsoft.com/office/drawing/2014/main" xmlns="" id="{6B648CC6-B90E-4D0D-BCC8-B916CE9B3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397" y="4234076"/>
            <a:ext cx="501748" cy="50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6">
            <a:extLst>
              <a:ext uri="{FF2B5EF4-FFF2-40B4-BE49-F238E27FC236}">
                <a16:creationId xmlns:a16="http://schemas.microsoft.com/office/drawing/2014/main" xmlns="" id="{F498332D-7D38-4EE2-90AF-656E5F70BF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8152" y="2623924"/>
            <a:ext cx="501749" cy="50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>
            <a:extLst>
              <a:ext uri="{FF2B5EF4-FFF2-40B4-BE49-F238E27FC236}">
                <a16:creationId xmlns:a16="http://schemas.microsoft.com/office/drawing/2014/main" xmlns="" id="{AE13C03D-F798-49EC-AFD0-E387395F5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1483" y="1073006"/>
            <a:ext cx="3116090" cy="386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: скругленные углы 25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C4BFD012-9BF9-4217-BA6C-B8A436C06F3C}"/>
              </a:ext>
            </a:extLst>
          </p:cNvPr>
          <p:cNvSpPr/>
          <p:nvPr/>
        </p:nvSpPr>
        <p:spPr>
          <a:xfrm>
            <a:off x="7437168" y="6248400"/>
            <a:ext cx="1719072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xmlns="" val="395577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7 L -0.06172 0.2365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86" y="11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4.07407E-6 L -0.36094 0.1372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47" y="6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59622 0.4152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05" y="20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1.11111E-6 L 0.63386 0.4629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93" y="2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45924 0.4305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56" y="2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L 0.35678 0.2222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39" y="1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4.81481E-6 L 0.50508 0.15995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47" y="7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BE69A231-E3E6-41B0-A937-E32707B239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1015" y="-74524"/>
            <a:ext cx="124030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xmlns="" id="{522D4CCC-9C3A-49F2-A699-16AFD159F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0271" y="2616589"/>
            <a:ext cx="1949679" cy="408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78BC61B-40A0-4CB6-A33B-F6C7A3AC42A2}"/>
              </a:ext>
            </a:extLst>
          </p:cNvPr>
          <p:cNvSpPr txBox="1"/>
          <p:nvPr/>
        </p:nvSpPr>
        <p:spPr>
          <a:xfrm>
            <a:off x="-211015" y="0"/>
            <a:ext cx="12224824" cy="67710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Помоги </a:t>
            </a:r>
            <a:r>
              <a:rPr lang="ru-RU" sz="2000" b="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b="1" i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аше сосчитать сколько она собрала грибов и ягод, и поставь нужную цифру. </a:t>
            </a:r>
            <a:endParaRPr lang="ru-RU" sz="2000" b="1" dirty="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86" name="Picture 14">
            <a:extLst>
              <a:ext uri="{FF2B5EF4-FFF2-40B4-BE49-F238E27FC236}">
                <a16:creationId xmlns:a16="http://schemas.microsoft.com/office/drawing/2014/main" xmlns="" id="{EA17F08C-42F8-455D-9BAA-F4696D0CF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47" y="3429001"/>
            <a:ext cx="3079896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xmlns="" id="{F28DACF0-387D-47DA-97A9-36B0D9B17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713" y="4998527"/>
            <a:ext cx="1456005" cy="145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xmlns="" id="{2924C53A-A8FE-4687-9D90-EBC5DEEBB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46839" y="5068944"/>
            <a:ext cx="1456005" cy="145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>
            <a:extLst>
              <a:ext uri="{FF2B5EF4-FFF2-40B4-BE49-F238E27FC236}">
                <a16:creationId xmlns:a16="http://schemas.microsoft.com/office/drawing/2014/main" xmlns="" id="{FE096870-3486-4B44-970A-A37962352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2954" y="3672411"/>
            <a:ext cx="1456005" cy="145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>
            <a:extLst>
              <a:ext uri="{FF2B5EF4-FFF2-40B4-BE49-F238E27FC236}">
                <a16:creationId xmlns:a16="http://schemas.microsoft.com/office/drawing/2014/main" xmlns="" id="{7DA73CD1-A7BF-4023-948E-A584DEA34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3499" y="3279889"/>
            <a:ext cx="3964103" cy="357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>
            <a:extLst>
              <a:ext uri="{FF2B5EF4-FFF2-40B4-BE49-F238E27FC236}">
                <a16:creationId xmlns:a16="http://schemas.microsoft.com/office/drawing/2014/main" xmlns="" id="{0AEBC22F-E825-49E0-B434-EB840C29C3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15471" y="3692962"/>
            <a:ext cx="1710495" cy="171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>
            <a:extLst>
              <a:ext uri="{FF2B5EF4-FFF2-40B4-BE49-F238E27FC236}">
                <a16:creationId xmlns:a16="http://schemas.microsoft.com/office/drawing/2014/main" xmlns="" id="{7D339144-4B92-48DE-A669-27E26B744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11289" y="5050298"/>
            <a:ext cx="1710495" cy="171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>
            <a:extLst>
              <a:ext uri="{FF2B5EF4-FFF2-40B4-BE49-F238E27FC236}">
                <a16:creationId xmlns:a16="http://schemas.microsoft.com/office/drawing/2014/main" xmlns="" id="{F9648F13-C1E8-45BC-8280-745F6C807D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0729" y="5329648"/>
            <a:ext cx="1710495" cy="171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8A619503-0E24-451D-883F-54EC445860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97740" y="4147917"/>
            <a:ext cx="1710495" cy="171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>
            <a:extLst>
              <a:ext uri="{FF2B5EF4-FFF2-40B4-BE49-F238E27FC236}">
                <a16:creationId xmlns:a16="http://schemas.microsoft.com/office/drawing/2014/main" xmlns="" id="{08B2DA9B-CCBF-4A86-80B0-659440B3B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82855" y="4072790"/>
            <a:ext cx="1710495" cy="171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>
            <a:extLst>
              <a:ext uri="{FF2B5EF4-FFF2-40B4-BE49-F238E27FC236}">
                <a16:creationId xmlns:a16="http://schemas.microsoft.com/office/drawing/2014/main" xmlns="" id="{5E5CC542-F904-4689-8743-0192283305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47" y="1680762"/>
            <a:ext cx="943144" cy="94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>
            <a:extLst>
              <a:ext uri="{FF2B5EF4-FFF2-40B4-BE49-F238E27FC236}">
                <a16:creationId xmlns:a16="http://schemas.microsoft.com/office/drawing/2014/main" xmlns="" id="{3190417F-EEBD-4745-B3F4-0AC12BD4C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283" y="1687740"/>
            <a:ext cx="943144" cy="94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>
            <a:extLst>
              <a:ext uri="{FF2B5EF4-FFF2-40B4-BE49-F238E27FC236}">
                <a16:creationId xmlns:a16="http://schemas.microsoft.com/office/drawing/2014/main" xmlns="" id="{7CB1270D-E89F-4D03-8C5B-AE6C8B2FFE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8683" y="1476670"/>
            <a:ext cx="958297" cy="1354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8">
            <a:extLst>
              <a:ext uri="{FF2B5EF4-FFF2-40B4-BE49-F238E27FC236}">
                <a16:creationId xmlns:a16="http://schemas.microsoft.com/office/drawing/2014/main" xmlns="" id="{E7698823-BE41-4E8D-A5C4-39765C4B7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927" y="1589919"/>
            <a:ext cx="943144" cy="94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0">
            <a:extLst>
              <a:ext uri="{FF2B5EF4-FFF2-40B4-BE49-F238E27FC236}">
                <a16:creationId xmlns:a16="http://schemas.microsoft.com/office/drawing/2014/main" xmlns="" id="{C0E76CED-AA32-461A-BCDE-DC49D7BA6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30150" y="1542179"/>
            <a:ext cx="943144" cy="94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4">
            <a:extLst>
              <a:ext uri="{FF2B5EF4-FFF2-40B4-BE49-F238E27FC236}">
                <a16:creationId xmlns:a16="http://schemas.microsoft.com/office/drawing/2014/main" xmlns="" id="{C1BD3BE9-3B49-45AA-9217-BE81AD7F4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23248" y="1395986"/>
            <a:ext cx="958297" cy="1354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6">
            <a:extLst>
              <a:ext uri="{FF2B5EF4-FFF2-40B4-BE49-F238E27FC236}">
                <a16:creationId xmlns:a16="http://schemas.microsoft.com/office/drawing/2014/main" xmlns="" id="{849F0335-9E4F-48CC-92A9-CDA0F672F0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72377" y="1558010"/>
            <a:ext cx="1006961" cy="1006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9BE0295A-AE9D-476D-BD48-E9DA662F3E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30674" y="1407662"/>
            <a:ext cx="995468" cy="128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: скругленные углы 25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A163A8F4-D46B-4D7B-8C0B-3D5C3C3BDC71}"/>
              </a:ext>
            </a:extLst>
          </p:cNvPr>
          <p:cNvSpPr/>
          <p:nvPr/>
        </p:nvSpPr>
        <p:spPr>
          <a:xfrm>
            <a:off x="10472928" y="6093654"/>
            <a:ext cx="1719072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xmlns="" val="246739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111E-6 L -0.04596 0.580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5" y="29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44444E-6 L -0.23854 0.6196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27" y="3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C35B8BBD-14CB-419E-B38B-4E5A19155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0868"/>
            <a:ext cx="124030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838CD5F-041C-419D-91EB-731B740D08ED}"/>
              </a:ext>
            </a:extLst>
          </p:cNvPr>
          <p:cNvSpPr txBox="1"/>
          <p:nvPr/>
        </p:nvSpPr>
        <p:spPr>
          <a:xfrm>
            <a:off x="0" y="0"/>
            <a:ext cx="12191999" cy="67710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Помоги </a:t>
            </a:r>
            <a:r>
              <a:rPr lang="ru-RU" sz="2000" b="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b="1" i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аше закончить ряд. </a:t>
            </a:r>
            <a:endParaRPr lang="ru-RU" sz="2000" b="1" dirty="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12BD6BE8-1DCD-4C85-BB71-A1E7262F06A5}"/>
              </a:ext>
            </a:extLst>
          </p:cNvPr>
          <p:cNvCxnSpPr>
            <a:cxnSpLocks/>
          </p:cNvCxnSpPr>
          <p:nvPr/>
        </p:nvCxnSpPr>
        <p:spPr>
          <a:xfrm>
            <a:off x="487680" y="1828801"/>
            <a:ext cx="4721264" cy="1011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xmlns="" id="{38AF7D88-2D50-4D84-B2FD-AE43A0F3C0EF}"/>
              </a:ext>
            </a:extLst>
          </p:cNvPr>
          <p:cNvCxnSpPr>
            <a:cxnSpLocks/>
          </p:cNvCxnSpPr>
          <p:nvPr/>
        </p:nvCxnSpPr>
        <p:spPr>
          <a:xfrm flipH="1">
            <a:off x="5158595" y="1838912"/>
            <a:ext cx="17527" cy="292243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xmlns="" id="{46E16582-42E6-4845-9EEF-FF8F555A61E2}"/>
              </a:ext>
            </a:extLst>
          </p:cNvPr>
          <p:cNvCxnSpPr>
            <a:cxnSpLocks/>
          </p:cNvCxnSpPr>
          <p:nvPr/>
        </p:nvCxnSpPr>
        <p:spPr>
          <a:xfrm>
            <a:off x="5176122" y="4761343"/>
            <a:ext cx="661408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1108302-69E4-4027-A20D-6079F5E7C5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2346" y="4339005"/>
            <a:ext cx="1396598" cy="2800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AB628FBB-35DC-4360-91C5-C2CF4FB063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2694" y="1288025"/>
            <a:ext cx="1081551" cy="108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7B642E5E-5887-4B57-A2A9-C9C0D65CD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7431" y="1362591"/>
            <a:ext cx="1525858" cy="86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xmlns="" id="{CDBAD747-36AF-45C3-98FB-2B4C9BB809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052" t="5980" r="19428"/>
          <a:stretch/>
        </p:blipFill>
        <p:spPr bwMode="auto">
          <a:xfrm>
            <a:off x="2974703" y="1325751"/>
            <a:ext cx="1051329" cy="86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xmlns="" id="{BFF1713B-72EE-4F16-B5A4-8AF444AC1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20504" y="1279359"/>
            <a:ext cx="1475264" cy="9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>
            <a:extLst>
              <a:ext uri="{FF2B5EF4-FFF2-40B4-BE49-F238E27FC236}">
                <a16:creationId xmlns:a16="http://schemas.microsoft.com/office/drawing/2014/main" xmlns="" id="{36BD48B0-C95E-404F-8B6B-AC44457374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7819" y="1931557"/>
            <a:ext cx="1081551" cy="108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>
            <a:extLst>
              <a:ext uri="{FF2B5EF4-FFF2-40B4-BE49-F238E27FC236}">
                <a16:creationId xmlns:a16="http://schemas.microsoft.com/office/drawing/2014/main" xmlns="" id="{53ABF7F7-0448-4ABF-A7A1-459C96C17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73925" y="3273099"/>
            <a:ext cx="1270038" cy="86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>
            <a:extLst>
              <a:ext uri="{FF2B5EF4-FFF2-40B4-BE49-F238E27FC236}">
                <a16:creationId xmlns:a16="http://schemas.microsoft.com/office/drawing/2014/main" xmlns="" id="{CAF73A8B-656E-4F72-946F-AA33AB1770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052" t="5980" r="19428"/>
          <a:stretch/>
        </p:blipFill>
        <p:spPr bwMode="auto">
          <a:xfrm>
            <a:off x="5057778" y="4225983"/>
            <a:ext cx="1051329" cy="86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>
            <a:extLst>
              <a:ext uri="{FF2B5EF4-FFF2-40B4-BE49-F238E27FC236}">
                <a16:creationId xmlns:a16="http://schemas.microsoft.com/office/drawing/2014/main" xmlns="" id="{583BDC20-EC81-48ED-8D48-D264FD5F7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8816" y="4226679"/>
            <a:ext cx="1475264" cy="9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>
            <a:extLst>
              <a:ext uri="{FF2B5EF4-FFF2-40B4-BE49-F238E27FC236}">
                <a16:creationId xmlns:a16="http://schemas.microsoft.com/office/drawing/2014/main" xmlns="" id="{3BEBD862-2949-458E-9AF3-E112E23D6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838" y="4171734"/>
            <a:ext cx="1081551" cy="108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>
            <a:extLst>
              <a:ext uri="{FF2B5EF4-FFF2-40B4-BE49-F238E27FC236}">
                <a16:creationId xmlns:a16="http://schemas.microsoft.com/office/drawing/2014/main" xmlns="" id="{381CB54A-5523-410D-A03B-5CD395624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766" y="3429000"/>
            <a:ext cx="1081551" cy="108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>
            <a:extLst>
              <a:ext uri="{FF2B5EF4-FFF2-40B4-BE49-F238E27FC236}">
                <a16:creationId xmlns:a16="http://schemas.microsoft.com/office/drawing/2014/main" xmlns="" id="{68FE7BC8-E0A8-4399-AEE5-9B3010B2B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50851" y="4281622"/>
            <a:ext cx="1525858" cy="86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>
            <a:extLst>
              <a:ext uri="{FF2B5EF4-FFF2-40B4-BE49-F238E27FC236}">
                <a16:creationId xmlns:a16="http://schemas.microsoft.com/office/drawing/2014/main" xmlns="" id="{51B94A79-B199-4B17-BAB8-F8BAE418EC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052" t="5980" r="19428"/>
          <a:stretch/>
        </p:blipFill>
        <p:spPr bwMode="auto">
          <a:xfrm>
            <a:off x="1888636" y="3554356"/>
            <a:ext cx="1051329" cy="86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>
            <a:extLst>
              <a:ext uri="{FF2B5EF4-FFF2-40B4-BE49-F238E27FC236}">
                <a16:creationId xmlns:a16="http://schemas.microsoft.com/office/drawing/2014/main" xmlns="" id="{C588387D-4F48-4DCD-962D-0F0997334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2059" y="5273360"/>
            <a:ext cx="1475264" cy="9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>
            <a:extLst>
              <a:ext uri="{FF2B5EF4-FFF2-40B4-BE49-F238E27FC236}">
                <a16:creationId xmlns:a16="http://schemas.microsoft.com/office/drawing/2014/main" xmlns="" id="{EA5D1C70-4582-444C-AF42-4D309E1657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3484" y="5147048"/>
            <a:ext cx="1525858" cy="86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Прямоугольник: скругленные углы 25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EFA85079-8BA0-43CE-9128-5FA54A7F4ECC}"/>
              </a:ext>
            </a:extLst>
          </p:cNvPr>
          <p:cNvSpPr/>
          <p:nvPr/>
        </p:nvSpPr>
        <p:spPr>
          <a:xfrm>
            <a:off x="9985248" y="6244931"/>
            <a:ext cx="1719072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xmlns="" val="212030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0.00116 L 0.647 0.090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27" y="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4.81481E-6 L 0.70834 -0.145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17" y="-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838A138A-CEEB-46B1-AB10-10DAA8B79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1015" y="0"/>
            <a:ext cx="124030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6AE47D3-FBCB-4DF5-9E23-BA52D7F53481}"/>
              </a:ext>
            </a:extLst>
          </p:cNvPr>
          <p:cNvSpPr txBox="1"/>
          <p:nvPr/>
        </p:nvSpPr>
        <p:spPr>
          <a:xfrm>
            <a:off x="140677" y="0"/>
            <a:ext cx="11563643" cy="129266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Маша встретила друзей Мишки. Они стояли и спорили, кто самый высокий, кто пониже, а кто маленький. Помоги Маше расставить друзей по росту. Кто будет стоять первый, кто второй, а кто третий?</a:t>
            </a:r>
            <a:endParaRPr lang="ru-RU" sz="2000" b="1" dirty="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xmlns="" id="{24BA3B2E-23A0-4001-B329-82ECEA2379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880" t="10051" r="24222" b="17948"/>
          <a:stretch/>
        </p:blipFill>
        <p:spPr bwMode="auto">
          <a:xfrm>
            <a:off x="8968127" y="2344191"/>
            <a:ext cx="3368052" cy="467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xmlns="" id="{C2F59E41-17CC-4B41-AEBE-EC7D9ADC0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0797" y="3154122"/>
            <a:ext cx="3471783" cy="3471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xmlns="" id="{14C978FD-CA5B-411E-A261-C55AA193BD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7034" y="3228128"/>
            <a:ext cx="2752578" cy="193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25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49EEE888-6CD4-4DD5-B74F-6354DFC4725E}"/>
              </a:ext>
            </a:extLst>
          </p:cNvPr>
          <p:cNvSpPr/>
          <p:nvPr/>
        </p:nvSpPr>
        <p:spPr>
          <a:xfrm>
            <a:off x="10299047" y="6181896"/>
            <a:ext cx="1719072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xmlns="" val="336514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2.59259E-6 L -0.76055 -0.026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34" y="-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-0.20781 -0.0145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91" y="-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2.59259E-6 L -0.19167 0.2136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83" y="10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</TotalTime>
  <Words>371</Words>
  <Application>Microsoft Office PowerPoint</Application>
  <PresentationFormat>Произвольный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1</cp:lastModifiedBy>
  <cp:revision>15</cp:revision>
  <dcterms:created xsi:type="dcterms:W3CDTF">2024-02-15T16:45:23Z</dcterms:created>
  <dcterms:modified xsi:type="dcterms:W3CDTF">2024-11-22T05:26:39Z</dcterms:modified>
</cp:coreProperties>
</file>