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ink/ink3.xml" ContentType="application/inkml+xml"/>
  <Override PartName="/ppt/ink/ink4.xml" ContentType="application/inkml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71" r:id="rId3"/>
    <p:sldId id="258" r:id="rId4"/>
    <p:sldId id="259" r:id="rId5"/>
    <p:sldId id="263" r:id="rId6"/>
    <p:sldId id="264" r:id="rId7"/>
    <p:sldId id="260" r:id="rId8"/>
    <p:sldId id="265" r:id="rId9"/>
    <p:sldId id="266" r:id="rId10"/>
    <p:sldId id="261" r:id="rId11"/>
    <p:sldId id="274" r:id="rId12"/>
    <p:sldId id="262" r:id="rId13"/>
    <p:sldId id="267" r:id="rId14"/>
    <p:sldId id="268" r:id="rId15"/>
    <p:sldId id="276" r:id="rId16"/>
    <p:sldId id="277" r:id="rId17"/>
    <p:sldId id="278" r:id="rId18"/>
    <p:sldId id="272" r:id="rId19"/>
    <p:sldId id="273" r:id="rId20"/>
    <p:sldId id="279" r:id="rId21"/>
    <p:sldId id="275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1-21T08:49:00.18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110 9 24575,'0'13'0,"-13"-2"0,-31-22 0,-8-11-8191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1-21T08:47:54.643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14153 13172 24575,'1'-1'0,"2"-1"0,-1 1 0,0 0 0,0 0 0,0 0 0,0 0 0,1 0 0,-1 0 0,1 1 0,-1-1 0,0 1 0,1 0 0,-1 0 0,5 0 0,43 4 0,-25-2 0,165 0 0,42 2 0,-188 2 0,0 2 0,77 23 0,-4 0 0,-21-9 0,-19-4 0,1-2 0,0-4 0,105 2 0,507-16 0,-648-1 0,0-2 0,0-2 0,0-1 0,75-27 0,59-11 0,-102 36 0,-52 9 0,-1-2 0,0-1 0,1 0 0,32-12 0,-5-2 0,1 2 0,0 2 0,89-13 0,-46 17 0,111 1 0,-197 10 0,0-1 0,0 0 0,0-1 0,0 0 0,0 0 0,0-1 0,0 0 0,0 0 0,8-4 0,-11 4 0,0-1 0,0 0 0,0 0 0,-1-1 0,1 1 0,-1-1 0,0 0 0,0 1 0,0-1 0,0-1 0,-1 1 0,0 0 0,0-1 0,3-6 0,4-16 0,11-52 0,-15 50 0,3 2 0,11-33 0,79-213 0,-91 253 0,-1-1 0,-1 0 0,-1 0 0,0 0 0,0-29 0,-6-111 0,-2 69 0,3-1232 0,2 694 0,1 582 0,3 0 0,11-49 0,3-25 0,18-182 0,-37 297 0,2-1 0,-1 1 0,1 0 0,0-1 0,0 1 0,0 0 0,1 0 0,1 0 0,5-9 0,-6 12 0,0 1 0,0-1 0,0 1 0,1 0 0,0 0 0,-1 1 0,1-1 0,0 1 0,0-1 0,0 1 0,1 0 0,-1 1 0,0-1 0,1 1 0,-1 0 0,6-1 0,38-3 0,-1 1 0,1 3 0,66 6 0,2 0 0,915-3 0,-537-3 0,-443-2 0,-1-3 0,0-1 0,68-19 0,-50 10 0,-59 14 0,-1 0 0,1 0 0,-1-1 0,0 0 0,0-1 0,0 1 0,0-2 0,0 1 0,10-9 0,-14 9 0,0-1 0,0 1 0,0-1 0,-1 1 0,1-1 0,-1-1 0,-1 1 0,1 0 0,-1-1 0,1 1 0,-2-1 0,1 0 0,-1 1 0,1-1 0,-1-6 0,3-30 0,-3 1 0,-1-1 0,-1 0 0,-10-50 0,5 69 0,-1 0 0,0 1 0,-2 0 0,-1 0 0,0 1 0,-19-28 0,17 31 0,1 0 0,1-1 0,1-1 0,0 0 0,2 0 0,0 0 0,1-1 0,-3-25 0,-1-26 0,-24-88 0,18 89 0,6 9 0,3-1 0,3 0 0,7-106 0,-1 58 0,1 73 0,13-74 0,0 1 0,-14 97 0,0 1 0,1-1 0,9-24 0,-3 9 0,-8 29 0,-1-1 0,0 1 0,0 0 0,0-1 0,0 1 0,0-1 0,0 1 0,1-1 0,-1 1 0,0-1 0,0 1 0,0-1 0,-1 1 0,1-1 0,0 1 0,0-1 0,0 1 0,0-1 0,0 1 0,0 0 0,-1-1 0,1 1 0,0-1 0,0 1 0,-1 0 0,1-1 0,0 1 0,-1-1 0,1 1 0,0 0 0,-1-1 0,-19-1 0,-33 15 0,35-8 0,-78 8 0,71-11 0,1 1 0,-1 2 0,1 0 0,-42 15 0,36-9 0,-1-1 0,-1-2 0,1-1 0,-1-1 0,-51 2 0,-170-9 0,118-3 0,-3864 2 0,2035 4 0,1924-5 0,0-1 0,1-2 0,-1-2 0,1-2 0,-48-18 0,46 13 0,-1 3 0,0 1 0,0 2 0,-55-4 0,-177 16 0,223 1 0,0 3 0,0 2 0,-66 21 0,66-17 0,36-10 0,0 1 0,-29 10 0,40-12 0,0 0 0,0 0 0,0 1 0,0-1 0,1 1 0,-1 0 0,1 0 0,-1 0 0,1 0 0,0 1 0,0-1 0,1 1 0,-1 0 0,-2 5 0,-7 20 0,2 0 0,1 1 0,1 0 0,-6 55 0,-5 18 0,-28 100 0,41-172 0,2 0 0,1 1 0,2-1 0,3 41 0,0-44 0,-2 0 0,-1 0 0,0 0 0,-2 0 0,-12 49 0,13-73 0,1 0 0,0-1 0,-1 1 0,0 0 0,0 0 0,0-1 0,0 0 0,-1 1 0,1-1 0,-1 0 0,0 0 0,0 0 0,0 0 0,0-1 0,-1 1 0,1-1 0,0 0 0,-1 0 0,0 0 0,0-1 0,1 1 0,-1-1 0,0 0 0,0 0 0,0 0 0,-8 0 0,-6 0 0,0-2 0,0 0 0,0-1 0,-34-8 0,-4-1 0,-19 2 0,1-4 0,-83-25 0,67 13 0,-132-17 0,192 36 0,0-1 0,-34-14 0,37 11 0,0 2 0,-50-9 0,-61 7 0,-178 10 0,127 3 0,-631-3 0,792 1 0,0 1 0,0 1 0,0 2 0,-35 10 0,-103 43 0,158-56 0,-15 6 0,-1-1 0,0-1 0,0-1 0,-47 3 0,-101-8 0,101-2 0,47 2 0,-1-1 0,1-1 0,0-1 0,-28-8 0,46 9 0,0 1 0,0-1 0,1 0 0,-1-1 0,0 0 0,1 0 0,0 0 0,0 0 0,0-1 0,0 0 0,0 0 0,1 0 0,-1-1 0,1 1 0,1-1 0,-1 0 0,1 0 0,-1 0 0,1-1 0,1 1 0,-4-10 0,0-10 0,2 1 0,1-1 0,1 0 0,1 0 0,4-45 0,-1 41 0,-2 0 0,0 0 0,-9-53 0,-17-18 0,16 68 0,1 0 0,2 0 0,-4-52 0,8 62 0,0 0 0,-2 1 0,0 0 0,-1 0 0,-11-24 0,8 24 0,1 0 0,2-1 0,0 0 0,1 0 0,-2-25 0,6-355 0,4 183 0,0 155 0,-1 45 0,-1 0 0,-1 0 0,0-1 0,-1 1 0,-2 0 0,0 0 0,0 0 0,-9-25 0,9 40 0,0-1 0,0 1 0,-1 0 0,1 0 0,-1 0 0,0 0 0,0 1 0,0 0 0,0 0 0,0 0 0,-1 0 0,0 0 0,1 1 0,-1 0 0,0 0 0,-9-2 0,-11-3 0,-1 1 0,-28-3 0,31 6 0,-70-7 0,0 5 0,-115 7 0,55 1 0,9-5 0,-157 5 0,175 15 0,-37 2 0,141-17 0,1 0 0,-1 1 0,1 1 0,1 2 0,-26 10 0,18-7 0,-53 13 0,51-16 0,0 1 0,1 2 0,0 1 0,0 1 0,2 1 0,-1 2 0,2 0 0,0 2 0,-25 21 0,21-12 0,1 0 0,1 2 0,2 1 0,1 1 0,1 1 0,-33 59 0,-34 96 0,83-169 0,1 1 0,1 0 0,0 0 0,1 1 0,1 0 0,-2 24 0,1 111 0,5-38 0,-4-81 0,-1-1 0,-11 36 0,8-37 0,-7 22 0,-23 56 0,15-49 0,-10 16 0,24-59 0,0 0 0,2 0 0,0 1 0,1 0 0,1 0 0,-2 22 0,0 4 0,-2 0 0,-14 44 0,11-50 0,2 1 0,2 0 0,-4 47 0,12 10 0,2-63 0,-3-1 0,0 1 0,-8 36 0,7-60 0,0 0 0,-2-1 0,1 1 0,-1-1 0,0 0 0,-1 0 0,-1-1 0,1 1 0,-1-1 0,-1 0 0,0-1 0,0 1 0,-16 13 0,10-12 0,0-1 0,0-1 0,0 0 0,-1 0 0,0-2 0,-22 8 0,-92 19 0,36-12 0,3 3 0,-1-4 0,-2-4 0,1-4 0,-136 1 0,108-13 0,-111-4 0,209 1 0,0-2 0,-1 0 0,-33-14 0,-32-7 0,-16 13 0,-1 3 0,-1 6 0,-104 9 0,21-2 0,-507-3 0,684 0 0,0 0 0,-1 1 0,1 0 0,0 0 0,0 2 0,-12 2 0,20-3 0,-1-1 0,1 1 0,-1 0 0,1 0 0,0 0 0,0 0 0,0 0 0,0 1 0,0-1 0,0 1 0,1 0 0,-1 0 0,1 0 0,0 0 0,0 1 0,0-1 0,0 0 0,1 1 0,-1-1 0,1 1 0,-2 6 0,-2 21 0,2 0 0,1 0 0,1 0 0,2 0 0,4 35 0,1 24 0,-6-78 0,0 0 0,0 0 0,1 0 0,1 0 0,0 0 0,1-1 0,0 1 0,1-1 0,0 1 0,10 18 0,-6-14 0,0 0 0,-2 1 0,1 0 0,-2 0 0,0 1 0,-2-1 0,4 26 0,-5-7 0,-1 1 0,-5 59 0,3-90 0,0 0 0,0-1 0,0 1 0,0 0 0,-1-1 0,0 1 0,0-1 0,0 0 0,-1 1 0,0-1 0,0 0 0,0-1 0,-1 1 0,1-1 0,-1 1 0,0-1 0,0 0 0,-1 0 0,1-1 0,-1 1 0,0-1 0,0 0 0,-8 3 0,-9 2 0,1-1 0,-1-1 0,-1 0 0,-40 3 0,-35 8 0,44 0 0,-1-3 0,0-3 0,-1-2 0,-105 4 0,-305-17 0,429 3 0,0-2 0,0-1 0,-48-13 0,-108-39 0,112 30 0,-104-19 0,-38 7 0,212 36 0,1-1 0,0 0 0,0 0 0,0-1 0,0 0 0,1-1 0,0 0 0,-1 0 0,2-1 0,-1 0 0,1-1 0,0 0 0,0 0 0,1-1 0,0 1 0,0-2 0,1 1 0,0-1 0,0 0 0,1 0 0,1-1 0,-1 1 0,1-1 0,1 0 0,-4-19 0,-2-18 0,2 0 0,3 0 0,1 0 0,6-71 0,-1 61 0,0-554 0,-2 366 0,1 214 0,1 1 0,2 0 0,14-57 0,39-86 0,3-15 0,-55 165 0,1 1 0,2-1 0,0 1 0,1 1 0,1 0 0,1 0 0,19-26 0,-26 42 0,1 1 0,0-1 0,0 1 0,0 0 0,1 1 0,-1-1 0,1 1 0,0 0 0,0 0 0,0 1 0,0 0 0,0 0 0,0 0 0,1 1 0,11-1 0,10 0 0,0 1 0,39 4 0,-23 0 0,609 2 0,-449-5 0,-145-2 0,-1-3 0,0-2 0,73-19 0,168-60 0,-242 68 0,-21 5 0,0-2 0,-2-1 0,0-2 0,47-32 0,-72 45 0,-1-2 0,-1 1 0,1-1 0,-1 0 0,0-1 0,0 1 0,-1-2 0,0 1 0,-1 0 0,0-1 0,0 0 0,-1-1 0,0 1 0,0 0 0,-1-1 0,-1 0 0,2-10 0,2-20 0,-2-1 0,-2 1 0,-4-46 0,0 40 0,7-58 0,27-755 0,-33 710 0,-1 120 0,-2 0 0,-1 0 0,-1 1 0,-2 0 0,-12-33 0,-6-23 0,22 72 0,0-1 0,0 1 0,-1 0 0,-1 0 0,0 1 0,-1-1 0,0 1 0,0 1 0,-15-16 0,9 13 0,-1 0 0,0 2 0,-1 0 0,-1 0 0,1 2 0,-20-9 0,1 1 0,-1 1 0,0 2 0,-1 1 0,0 2 0,-1 2 0,0 1 0,-1 2 0,-70-2 0,74 6 0,0-2 0,-34-8 0,-41-4 0,54 14 0,37 3 0,0-2 0,0 0 0,0-1 0,-22-5 0,35 5 0,0 1 0,0-1 0,1 0 0,-1-1 0,0 1 0,1-1 0,-1 0 0,1 0 0,0 0 0,0 0 0,0-1 0,0 0 0,1 0 0,0 0 0,-1 0 0,1 0 0,1-1 0,-1 1 0,-2-6 0,-7-24 0,1-1 0,2-1 0,2 1 0,-6-60 0,5-318 0,11 242 0,-1 126 0,1 1 0,3-1 0,1 1 0,21-65 0,-4 21 0,38-114 0,-22 61 0,89-240 0,-89 246 0,83-315 0,-83 288 0,-39 156 0,1 1 0,1 0 0,-1-1 0,1 1 0,-1 0 0,1 0 0,1 1 0,-1-1 0,1 0 0,0 1 0,0 0 0,0 0 0,0 0 0,6-3 0,-2 2 0,1 0 0,0 0 0,1 1 0,-1 0 0,1 1 0,0 0 0,13-3 0,13 1 0,1 2 0,0 1 0,51 5 0,-72-3 0,376 8 0,-241 11 0,30 0 0,605-17 0,-377-5 0,-353 1 0,76-14 0,2 0 0,-73 9 0,94-24 0,-51 9 0,-10 2 0,-25 5 0,112-10 0,292 21 0,-251 6 0,-188-4 0,-1-1 0,46-11 0,-38 6 0,47-3 0,81-9 0,10 0 0,-115 14 0,111-26 0,-107 17 0,81-7 0,-113 17 0,0-1 0,-1-2 0,43-15 0,1 0 0,-72 22 0,-8 4 0,-16 10 0,-28 14 0,20-14 0,-1-2 0,0 0 0,0-2 0,-31 6 0,30-9 0,1 2 0,-30 11 0,71-20 0,17-7 0,6-12 0,0-2 0,-2-2 0,59-49 0,-68 51 0,-8 8 0,-1-1 0,0-1 0,-2-1 0,1 0 0,26-39 0,-39 49 0,0 1 0,-1-1 0,0 0 0,0 0 0,0 0 0,-1-1 0,0 1 0,0 0 0,-1-1 0,0 0 0,0 1 0,-1-1 0,0 1 0,0-1 0,-1 0 0,0 1 0,0-1 0,-1 1 0,0-1 0,0 1 0,-1 0 0,-5-11 0,-12-15 0,-1 2 0,-1 1 0,-48-51 0,-13-17 0,39 35 0,23 32 0,-42-48 0,57 74 0,0 0 0,0 1 0,0-1 0,0 1 0,-1 1 0,0 0 0,1-1 0,-1 2 0,0-1 0,-1 1 0,1 0 0,0 1 0,-12-1 0,-12-1 0,-61 4 0,51 0 0,-70 1 0,-167 25 0,202-17 0,0-4 0,0-2 0,-108-10 0,57-12 0,-13-1 0,107 14 0,0-1 0,0-1 0,1-2 0,1-2 0,-1 0 0,-50-28 0,64 30 0,1-2 0,1 0 0,0 0 0,0-1 0,1-1 0,0-1 0,2 0 0,-1-1 0,2 0 0,0-1 0,1-1 0,0 0 0,2 0 0,-9-20 0,6 6 0,1-1 0,2 1 0,1-1 0,2-1 0,0 0 0,3 0 0,0-53 0,3 34 0,6-113 0,-3 143 0,0 1 0,1 0 0,2 0 0,0 0 0,15-33 0,-11 36 0,1 1 0,1 0 0,0 1 0,2 0 0,-1 1 0,24-20 0,17-20 0,-44 45 0,0-1 0,1 2 0,0-1 0,0 2 0,1-1 0,0 2 0,1-1 0,-1 2 0,23-9 0,18-8 0,-32 12 0,1 2 0,1 0 0,0 1 0,0 1 0,0 2 0,40-6 0,393 9 0,-211 6 0,3064-4 0,-3239 3 0,74 13 0,37 2 0,-56-16 0,-54-3 0,78 10 0,-126-5 0,1 0 0,-1 1 0,-1 1 0,1 1 0,-1 1 0,-1 1 0,30 17 0,21 8 0,-55-27 0,-1 0 0,0 1 0,-1 1 0,23 16 0,-12-1 0,-2 1 0,0 1 0,-2 1 0,-1 1 0,31 55 0,-21-34 0,-15-20 0,-1 0 0,-1 1 0,-1 0 0,-2 1 0,13 56 0,6-1 0,-21-65 0,-1-1 0,-1 2 0,6 34 0,-5 25 0,-4-1 0,-11 135 0,-2-144 0,-4-1 0,-2 0 0,-45 124 0,35-120 0,2-3 0,-10 27 0,-22 118 0,43-167 0,-1-1 0,-22 50 0,-18 59 0,34-81 0,-44 217 0,55-250 0,-2 1 0,-1-2 0,-3 0 0,-1 0 0,-35 65 0,39-79 0,0 1 0,2 0 0,2 0 0,0 1 0,-4 54 0,-2 2 0,-11 109 0,23-164 0,0 1 0,3 0 0,0-1 0,8 35 0,-7-56 0,0 0 0,1-1 0,0 0 0,1 1 0,-1-2 0,2 1 0,-1 0 0,1-1 0,1 0 0,0-1 0,0 1 0,0-1 0,14 10 0,-6-6 0,1-1 0,0 0 0,0-1 0,0-1 0,1-1 0,33 10 0,-19-10 0,1-2 0,-1-1 0,46-1 0,47 6 0,30 6 0,275-7 0,-255-10 0,-164 2 0,0 0 0,-1 1 0,1 0 0,0 0 0,0 1 0,-1 0 0,0 0 0,1 1 0,-1 1 0,0 0 0,0 0 0,-1 0 0,1 1 0,-1 1 0,0-1 0,0 1 0,-1 1 0,0-1 0,0 1 0,0 0 0,-1 1 0,0 0 0,0 0 0,-1 0 0,5 12 0,27 51 0,-29-58 0,0 1 0,-1-1 0,-1 2 0,0-1 0,-1 1 0,6 25 0,3 43 0,-2-13 0,5 96 0,-15 575 0,-4-364 0,1-368 0,1-1 0,0 1 0,1-1 0,0 0 0,0 1 0,1-1 0,0 0 0,0 0 0,1 0 0,0 0 0,0 0 0,1 0 0,0-1 0,1 0 0,-1 0 0,1 0 0,1 0 0,-1-1 0,1 0 0,0 0 0,0-1 0,1 1 0,9 5 0,19 8 0,51 18 0,-23-10 0,-38-17 0,2-1 0,-1-1 0,1-1 0,0-1 0,1-2 0,32 2 0,173-7 0,-112-3 0,2563 2 0,-1361 4 0,-1276-4 0,1-2 0,-1-2 0,78-20 0,-107 20 0,0-1 0,23-12 0,-23 10 0,1 1 0,24-7 0,82-27 0,20-5 0,-139 46 0,0 0 0,0-1 0,0 0 0,0 0 0,-1 0 0,1 0 0,-1-1 0,1 0 0,-1 0 0,0 0 0,0-1 0,0 0 0,-1 0 0,1 0 0,-1-1 0,0 1 0,0-1 0,-1 0 0,0 0 0,1 0 0,-2 0 0,1-1 0,0 1 0,-1-1 0,0 0 0,-1 0 0,1 0 0,-1 0 0,1-7 0,30-158 0,-17 105 0,6-74 0,-13-337 0,-10 315 0,1 125 0,-3-1 0,0 1 0,-3 0 0,-1 0 0,-19-54 0,-78-251 0,65 165 0,2 0 0,-59-131-1365,54 171-5461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1-21T08:47:55.94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8 24575,'0'-7'0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1-21T08:48:00.39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32 172 24575,'0'-14'0,"-14"-56"0,-3-18-8191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484DC-406C-4669-B9B7-4817F4C5F6F9}" type="datetimeFigureOut">
              <a:rPr lang="ru-RU" smtClean="0"/>
              <a:pPr/>
              <a:t>22.11.2024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0A461-ED69-444F-92AB-C07FAC86B0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484DC-406C-4669-B9B7-4817F4C5F6F9}" type="datetimeFigureOut">
              <a:rPr lang="ru-RU" smtClean="0"/>
              <a:pPr/>
              <a:t>22.11.2024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0A461-ED69-444F-92AB-C07FAC86B0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484DC-406C-4669-B9B7-4817F4C5F6F9}" type="datetimeFigureOut">
              <a:rPr lang="ru-RU" smtClean="0"/>
              <a:pPr/>
              <a:t>22.11.2024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0A461-ED69-444F-92AB-C07FAC86B0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484DC-406C-4669-B9B7-4817F4C5F6F9}" type="datetimeFigureOut">
              <a:rPr lang="ru-RU" smtClean="0"/>
              <a:pPr/>
              <a:t>22.11.2024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0A461-ED69-444F-92AB-C07FAC86B0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484DC-406C-4669-B9B7-4817F4C5F6F9}" type="datetimeFigureOut">
              <a:rPr lang="ru-RU" smtClean="0"/>
              <a:pPr/>
              <a:t>22.11.2024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0A461-ED69-444F-92AB-C07FAC86B0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484DC-406C-4669-B9B7-4817F4C5F6F9}" type="datetimeFigureOut">
              <a:rPr lang="ru-RU" smtClean="0"/>
              <a:pPr/>
              <a:t>22.11.2024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0A461-ED69-444F-92AB-C07FAC86B0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484DC-406C-4669-B9B7-4817F4C5F6F9}" type="datetimeFigureOut">
              <a:rPr lang="ru-RU" smtClean="0"/>
              <a:pPr/>
              <a:t>22.11.2024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0A461-ED69-444F-92AB-C07FAC86B0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484DC-406C-4669-B9B7-4817F4C5F6F9}" type="datetimeFigureOut">
              <a:rPr lang="ru-RU" smtClean="0"/>
              <a:pPr/>
              <a:t>22.11.2024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0A461-ED69-444F-92AB-C07FAC86B0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484DC-406C-4669-B9B7-4817F4C5F6F9}" type="datetimeFigureOut">
              <a:rPr lang="ru-RU" smtClean="0"/>
              <a:pPr/>
              <a:t>22.11.2024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0A461-ED69-444F-92AB-C07FAC86B0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484DC-406C-4669-B9B7-4817F4C5F6F9}" type="datetimeFigureOut">
              <a:rPr lang="ru-RU" smtClean="0"/>
              <a:pPr/>
              <a:t>22.11.2024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0A461-ED69-444F-92AB-C07FAC86B0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484DC-406C-4669-B9B7-4817F4C5F6F9}" type="datetimeFigureOut">
              <a:rPr lang="ru-RU" smtClean="0"/>
              <a:pPr/>
              <a:t>22.11.2024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0A461-ED69-444F-92AB-C07FAC86B0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9484DC-406C-4669-B9B7-4817F4C5F6F9}" type="datetimeFigureOut">
              <a:rPr lang="ru-RU" smtClean="0"/>
              <a:pPr/>
              <a:t>22.11.2024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60A461-ED69-444F-92AB-C07FAC86B0D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3" Type="http://schemas.openxmlformats.org/officeDocument/2006/relationships/image" Target="../media/image19.jpeg"/><Relationship Id="rId7" Type="http://schemas.openxmlformats.org/officeDocument/2006/relationships/image" Target="../media/image47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Relationship Id="rId9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7" Type="http://schemas.openxmlformats.org/officeDocument/2006/relationships/image" Target="../media/image63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2.jpeg"/><Relationship Id="rId5" Type="http://schemas.openxmlformats.org/officeDocument/2006/relationships/image" Target="../media/image61.jpeg"/><Relationship Id="rId4" Type="http://schemas.openxmlformats.org/officeDocument/2006/relationships/image" Target="../media/image6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8.jpeg"/><Relationship Id="rId5" Type="http://schemas.openxmlformats.org/officeDocument/2006/relationships/image" Target="../media/image67.png"/><Relationship Id="rId4" Type="http://schemas.openxmlformats.org/officeDocument/2006/relationships/image" Target="../media/image6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3.jpeg"/><Relationship Id="rId5" Type="http://schemas.openxmlformats.org/officeDocument/2006/relationships/image" Target="../media/image72.jpeg"/><Relationship Id="rId4" Type="http://schemas.openxmlformats.org/officeDocument/2006/relationships/image" Target="../media/image7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5.png"/><Relationship Id="rId5" Type="http://schemas.openxmlformats.org/officeDocument/2006/relationships/image" Target="../media/image77.jpeg"/><Relationship Id="rId4" Type="http://schemas.openxmlformats.org/officeDocument/2006/relationships/image" Target="../media/image7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png"/><Relationship Id="rId3" Type="http://schemas.openxmlformats.org/officeDocument/2006/relationships/customXml" Target="../ink/ink2.xml"/><Relationship Id="rId7" Type="http://schemas.openxmlformats.org/officeDocument/2006/relationships/customXml" Target="../ink/ink4.xml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0.png"/><Relationship Id="rId5" Type="http://schemas.openxmlformats.org/officeDocument/2006/relationships/customXml" Target="../ink/ink3.xml"/><Relationship Id="rId4" Type="http://schemas.openxmlformats.org/officeDocument/2006/relationships/image" Target="../media/image7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png"/><Relationship Id="rId7" Type="http://schemas.openxmlformats.org/officeDocument/2006/relationships/customXml" Target="../ink/ink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0.png"/><Relationship Id="rId5" Type="http://schemas.openxmlformats.org/officeDocument/2006/relationships/customXml" Target="../ink/ink3.xml"/><Relationship Id="rId9" Type="http://schemas.openxmlformats.org/officeDocument/2006/relationships/image" Target="../media/image82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pn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1.jpeg"/><Relationship Id="rId7" Type="http://schemas.openxmlformats.org/officeDocument/2006/relationships/image" Target="../media/image24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17.jpeg"/><Relationship Id="rId4" Type="http://schemas.openxmlformats.org/officeDocument/2006/relationships/image" Target="../media/image22.jpeg"/><Relationship Id="rId9" Type="http://schemas.openxmlformats.org/officeDocument/2006/relationships/image" Target="../media/image26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7.png"/><Relationship Id="rId7" Type="http://schemas.openxmlformats.org/officeDocument/2006/relationships/image" Target="../media/image30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1.jpeg"/><Relationship Id="rId4" Type="http://schemas.openxmlformats.org/officeDocument/2006/relationships/image" Target="../media/image28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33.jpeg"/><Relationship Id="rId7" Type="http://schemas.openxmlformats.org/officeDocument/2006/relationships/image" Target="../media/image36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arhivurokov.ru/kopilka/up/html/2017/09/08/k_59b20ec20e1ba/427583_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9484"/>
            <a:ext cx="9144000" cy="6858000"/>
          </a:xfrm>
          <a:prstGeom prst="rect">
            <a:avLst/>
          </a:prstGeom>
          <a:solidFill>
            <a:srgbClr val="FFFF00"/>
          </a:solidFill>
        </p:spPr>
      </p:pic>
      <p:sp>
        <p:nvSpPr>
          <p:cNvPr id="3" name="Прямоугольник 2"/>
          <p:cNvSpPr/>
          <p:nvPr/>
        </p:nvSpPr>
        <p:spPr>
          <a:xfrm>
            <a:off x="3491880" y="165192"/>
            <a:ext cx="5357818" cy="2410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Мультимедийная дидактическая игра 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«Все профессии 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нужны, 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все профессии важны»</a:t>
            </a:r>
            <a:endParaRPr lang="ru-RU" sz="24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800"/>
              </a:spcAft>
            </a:pP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</a:t>
            </a:r>
            <a:r>
              <a:rPr lang="ru-RU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ля детей с ОВЗ </a:t>
            </a:r>
          </a:p>
          <a:p>
            <a:pPr algn="ctr">
              <a:spcAft>
                <a:spcPts val="800"/>
              </a:spcAft>
            </a:pPr>
            <a:r>
              <a:rPr lang="ru-RU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(5-6 лет)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2750784"/>
            <a:ext cx="5357818" cy="21646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Aft>
                <a:spcPts val="800"/>
              </a:spcAft>
            </a:pPr>
            <a:r>
              <a:rPr lang="ru-RU" sz="1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разработали: </a:t>
            </a:r>
          </a:p>
          <a:p>
            <a:pPr algn="r">
              <a:spcAft>
                <a:spcPts val="800"/>
              </a:spcAft>
            </a:pPr>
            <a:r>
              <a:rPr lang="ru-RU" sz="1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Ерошкина Валентина Васильевна, воспитатель, </a:t>
            </a:r>
          </a:p>
          <a:p>
            <a:pPr algn="r">
              <a:spcAft>
                <a:spcPts val="800"/>
              </a:spcAft>
            </a:pPr>
            <a:r>
              <a:rPr lang="ru-RU" sz="1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Михина</a:t>
            </a:r>
            <a:r>
              <a:rPr lang="ru-RU" sz="1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Екатерина Александровна, старший воспитатель </a:t>
            </a:r>
          </a:p>
          <a:p>
            <a:pPr algn="r">
              <a:spcAft>
                <a:spcPts val="800"/>
              </a:spcAft>
            </a:pPr>
            <a:r>
              <a:rPr lang="ru-RU" sz="1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 ДС «Ромашка» ГБОУ СОШ </a:t>
            </a:r>
            <a:r>
              <a:rPr lang="ru-RU" sz="1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с.Чубовка</a:t>
            </a:r>
            <a:r>
              <a:rPr lang="ru-RU" sz="1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algn="r">
              <a:spcAft>
                <a:spcPts val="800"/>
              </a:spcAft>
            </a:pPr>
            <a:r>
              <a:rPr lang="ru-RU" sz="1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Кинельский район Самарская область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42" name="Picture 10" descr="https://i1.rozetka.ua/goods/7170106/52594404_images_7170106248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0367809">
            <a:off x="71406" y="1928802"/>
            <a:ext cx="1857388" cy="1857388"/>
          </a:xfrm>
          <a:prstGeom prst="rect">
            <a:avLst/>
          </a:prstGeom>
          <a:noFill/>
        </p:spPr>
      </p:pic>
      <p:pic>
        <p:nvPicPr>
          <p:cNvPr id="18444" name="Picture 12" descr="http://radana9.ru/upload/goods/2017/05/23/1f4tNox.jp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9066503">
            <a:off x="2071670" y="3500438"/>
            <a:ext cx="1974287" cy="1357322"/>
          </a:xfrm>
          <a:prstGeom prst="rect">
            <a:avLst/>
          </a:prstGeom>
          <a:noFill/>
        </p:spPr>
      </p:pic>
      <p:pic>
        <p:nvPicPr>
          <p:cNvPr id="14" name="Picture 2" descr="https://img5.lalafo.com/i/posters/original/8a/5c/39b83e0ec2bad83d662aed16c85a.jpe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5008" y="1857364"/>
            <a:ext cx="3143272" cy="4214842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3647990" y="164984"/>
            <a:ext cx="5460365" cy="830997"/>
          </a:xfrm>
          <a:prstGeom prst="rect">
            <a:avLst/>
          </a:prstGeom>
          <a:ln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2000" b="0" i="0" dirty="0">
                <a:solidFill>
                  <a:schemeClr val="tx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ак называется эта  профессия. Выбери атрибуты, подходящий к этой профессии</a:t>
            </a:r>
            <a:r>
              <a:rPr lang="ru-RU" sz="2800" b="0" i="0" dirty="0">
                <a:solidFill>
                  <a:schemeClr val="tx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b="1" dirty="0">
              <a:solidFill>
                <a:schemeClr val="tx2"/>
              </a:solidFill>
              <a:latin typeface="Times New Roman" panose="02020603050405020304" pitchFamily="18" charset="0"/>
              <a:cs typeface="Times New Roman" pitchFamily="18" charset="0"/>
            </a:endParaRPr>
          </a:p>
        </p:txBody>
      </p:sp>
      <p:pic>
        <p:nvPicPr>
          <p:cNvPr id="2050" name="Picture 2" descr="https://avatars.mds.yandex.net/get-pdb/194708/a703cf25-6561-43fc-ba4f-c7b3069a85c6/s1200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9186797">
            <a:off x="-512622" y="4047420"/>
            <a:ext cx="3285869" cy="1407447"/>
          </a:xfrm>
          <a:prstGeom prst="rect">
            <a:avLst/>
          </a:prstGeom>
          <a:noFill/>
        </p:spPr>
      </p:pic>
      <p:pic>
        <p:nvPicPr>
          <p:cNvPr id="2054" name="Picture 6" descr="http://900igr.net/up/datai/194295/0008-010-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3108" y="214290"/>
            <a:ext cx="1746249" cy="1571624"/>
          </a:xfrm>
          <a:prstGeom prst="rect">
            <a:avLst/>
          </a:prstGeom>
          <a:noFill/>
        </p:spPr>
      </p:pic>
      <p:pic>
        <p:nvPicPr>
          <p:cNvPr id="2056" name="Picture 8" descr="http://www.playcast.ru/uploads/2017/01/02/21132786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43108" y="2285992"/>
            <a:ext cx="1148299" cy="1143008"/>
          </a:xfrm>
          <a:prstGeom prst="rect">
            <a:avLst/>
          </a:prstGeom>
          <a:noFill/>
        </p:spPr>
      </p:pic>
      <p:sp>
        <p:nvSpPr>
          <p:cNvPr id="2058" name="AutoShape 10" descr="https://sadhayat.ru/upload/iblock/036/0368a3de53d4a2f9bf0466718f4651c2.jpe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60" name="Picture 12" descr="https://i.ytimg.com/vi/60STzUrweIk/0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250" b="8333"/>
          <a:stretch>
            <a:fillRect/>
          </a:stretch>
        </p:blipFill>
        <p:spPr bwMode="auto">
          <a:xfrm>
            <a:off x="1643042" y="4714884"/>
            <a:ext cx="2341756" cy="1500198"/>
          </a:xfrm>
          <a:prstGeom prst="rect">
            <a:avLst/>
          </a:prstGeom>
          <a:noFill/>
        </p:spPr>
      </p:pic>
      <p:pic>
        <p:nvPicPr>
          <p:cNvPr id="18440" name="Picture 8" descr="http://posuda-moskow.ru/photo/photo_sm/photo15664.jpe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5F5F5"/>
              </a:clrFrom>
              <a:clrTo>
                <a:srgbClr val="F5F5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57166"/>
            <a:ext cx="1714488" cy="17144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05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84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556E-17 1.38728E-6 L 0.72917 0.67907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500" y="33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4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84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4.9711E-6 L 0.55608 0.42937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800" y="21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4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84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4.91329E-6 L 0.3309 0.01665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500" y="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44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0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2000" fill="hold"/>
                                        <p:tgtEl>
                                          <p:spTgt spid="206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60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0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1" dur="2000" fill="hold"/>
                                        <p:tgtEl>
                                          <p:spTgt spid="205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6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0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23699E-6 L 0.52465 -0.27283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200" y="-13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="" xmlns:p14="http://schemas.microsoft.com/office/powerpoint/2010/main" Requires="p14">
          <p:contentPart p14:bwMode="auto" r:id="rId2">
            <p14:nvContentPartPr>
              <p14:cNvPr id="2" name="Рукописный ввод 1">
                <a:extLst>
                  <a:ext uri="{FF2B5EF4-FFF2-40B4-BE49-F238E27FC236}">
                    <a16:creationId xmlns:a16="http://schemas.microsoft.com/office/drawing/2014/main" id="{355FF30F-D38C-4910-A7F1-963B4F5532E3}"/>
                  </a:ext>
                </a:extLst>
              </p14:cNvPr>
              <p14:cNvContentPartPr/>
              <p14:nvPr/>
            </p14:nvContentPartPr>
            <p14:xfrm>
              <a:off x="-1010714" y="2064268"/>
              <a:ext cx="39600" cy="12240"/>
            </p14:xfrm>
          </p:contentPart>
        </mc:Choice>
        <mc:Fallback>
          <p:pic>
            <p:nvPicPr>
              <p:cNvPr id="2" name="Рукописный ввод 1">
                <a:extLst>
                  <a:ext uri="{FF2B5EF4-FFF2-40B4-BE49-F238E27FC236}">
                    <a16:creationId xmlns:p14="http://schemas.microsoft.com/office/powerpoint/2010/main" xmlns="" xmlns:a16="http://schemas.microsoft.com/office/drawing/2014/main" id="{355FF30F-D38C-4910-A7F1-963B4F5532E3}"/>
                  </a:ext>
                </a:extLst>
              </p:cNvPr>
              <p:cNvPicPr/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-1019354" y="2055268"/>
                <a:ext cx="57240" cy="29880"/>
              </a:xfrm>
              <a:prstGeom prst="rect">
                <a:avLst/>
              </a:prstGeom>
            </p:spPr>
          </p:pic>
        </mc:Fallback>
      </mc:AlternateContent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708659B1-E317-4D8A-81D9-E74841D41248}"/>
              </a:ext>
            </a:extLst>
          </p:cNvPr>
          <p:cNvSpPr txBox="1"/>
          <p:nvPr/>
        </p:nvSpPr>
        <p:spPr>
          <a:xfrm>
            <a:off x="107504" y="302131"/>
            <a:ext cx="8705776" cy="6119945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000" b="0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Ребята, я предлагаю немного отдохнуть. Я вас сейчас приглашаю сделать пальчиковую гимнастику </a:t>
            </a:r>
            <a:r>
              <a:rPr lang="ru-RU" sz="2000" b="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«Знаю все </a:t>
            </a:r>
            <a:r>
              <a:rPr lang="ru-RU" sz="20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профессии</a:t>
            </a:r>
            <a:r>
              <a:rPr lang="ru-RU" sz="2000" b="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2000" b="0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ru-RU" sz="2400" b="0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Много есть </a:t>
            </a:r>
            <a:r>
              <a:rPr lang="ru-RU" sz="2400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профессий знатных</a:t>
            </a:r>
            <a:r>
              <a:rPr lang="ru-RU" sz="2400" b="0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2400" b="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(соединять пальцы правой руки с </a:t>
            </a:r>
            <a:r>
              <a:rPr lang="ru-RU" sz="2400" b="0" i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большим пальцем)</a:t>
            </a:r>
            <a:endParaRPr lang="ru-RU" sz="2400" b="0" i="0" dirty="0">
              <a:solidFill>
                <a:srgbClr val="FF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400" b="0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 полезных, и приятных. </a:t>
            </a:r>
            <a:r>
              <a:rPr lang="ru-RU" sz="2400" b="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(соединяем пальцы левой руки с большим)</a:t>
            </a:r>
            <a:endParaRPr lang="ru-RU" sz="2400" b="0" i="0" dirty="0">
              <a:solidFill>
                <a:srgbClr val="FF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400" b="0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Повар, врач, </a:t>
            </a:r>
            <a:r>
              <a:rPr lang="ru-RU" sz="2400" b="0" i="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маляр</a:t>
            </a:r>
            <a:r>
              <a:rPr lang="ru-RU" sz="2400" b="0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учитель,</a:t>
            </a:r>
          </a:p>
          <a:p>
            <a:pPr>
              <a:lnSpc>
                <a:spcPct val="150000"/>
              </a:lnSpc>
            </a:pPr>
            <a:r>
              <a:rPr lang="ru-RU" sz="2400" b="0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Продавец, шахтер, строитель… </a:t>
            </a:r>
            <a:r>
              <a:rPr lang="ru-RU" sz="2400" b="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(загибать пальцы)</a:t>
            </a:r>
            <a:endParaRPr lang="ru-RU" sz="2400" b="0" i="0" dirty="0">
              <a:solidFill>
                <a:srgbClr val="FF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400" b="0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Сразу всех не называю, </a:t>
            </a:r>
            <a:r>
              <a:rPr lang="ru-RU" sz="2400" b="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(сжимать и разжимать кулачки)</a:t>
            </a:r>
            <a:endParaRPr lang="ru-RU" sz="2400" b="0" i="0" dirty="0">
              <a:solidFill>
                <a:srgbClr val="FF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400" b="0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Вам продолжить предлагаю. </a:t>
            </a:r>
            <a:r>
              <a:rPr lang="ru-RU" sz="2400" b="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(вытянуть руки вперед ладонями вверх.)</a:t>
            </a:r>
            <a:endParaRPr lang="ru-RU" sz="2400" b="0" i="0" dirty="0">
              <a:solidFill>
                <a:srgbClr val="FF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27473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3608" y="332656"/>
            <a:ext cx="7128792" cy="1200329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Помогите Незнайке найти лишний предмет. Объясните , почему он лишний. И  кому нужны эти предметы?</a:t>
            </a:r>
          </a:p>
        </p:txBody>
      </p:sp>
      <p:sp>
        <p:nvSpPr>
          <p:cNvPr id="1032" name="AutoShape 8" descr="http://8plus1.ru/wp-content/uploads/svet-1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2" name="Picture 4" descr="Picture background">
            <a:extLst>
              <a:ext uri="{FF2B5EF4-FFF2-40B4-BE49-F238E27FC236}">
                <a16:creationId xmlns="" xmlns:a16="http://schemas.microsoft.com/office/drawing/2014/main" id="{95B24578-C8BE-4B26-B36B-C439A9E9D2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633" y="2780927"/>
            <a:ext cx="2599776" cy="191438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Picture background">
            <a:extLst>
              <a:ext uri="{FF2B5EF4-FFF2-40B4-BE49-F238E27FC236}">
                <a16:creationId xmlns="" xmlns:a16="http://schemas.microsoft.com/office/drawing/2014/main" id="{2415F87B-4559-403C-AF31-9E864045E9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674341"/>
            <a:ext cx="2040842" cy="186921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Picture background">
            <a:extLst>
              <a:ext uri="{FF2B5EF4-FFF2-40B4-BE49-F238E27FC236}">
                <a16:creationId xmlns="" xmlns:a16="http://schemas.microsoft.com/office/drawing/2014/main" id="{5060EBDF-BB1B-444F-BF4F-2FD3DF44B48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6736" t="6009" r="34406"/>
          <a:stretch/>
        </p:blipFill>
        <p:spPr bwMode="auto">
          <a:xfrm>
            <a:off x="3008247" y="2347385"/>
            <a:ext cx="1314038" cy="278146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Picture background">
            <a:extLst>
              <a:ext uri="{FF2B5EF4-FFF2-40B4-BE49-F238E27FC236}">
                <a16:creationId xmlns="" xmlns:a16="http://schemas.microsoft.com/office/drawing/2014/main" id="{5299DCC7-360C-482D-9E35-19EF4EBA04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2722677"/>
            <a:ext cx="2364589" cy="177254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2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0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4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0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8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s://nsk.online-dc.ru/files/catalog_image/cell_800/386/44089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/>
          </a:blip>
          <a:srcRect/>
          <a:stretch>
            <a:fillRect/>
          </a:stretch>
        </p:blipFill>
        <p:spPr bwMode="auto">
          <a:xfrm>
            <a:off x="6357918" y="2000208"/>
            <a:ext cx="2571800" cy="2571800"/>
          </a:xfrm>
          <a:prstGeom prst="rect">
            <a:avLst/>
          </a:prstGeom>
          <a:noFill/>
        </p:spPr>
      </p:pic>
      <p:pic>
        <p:nvPicPr>
          <p:cNvPr id="25608" name="Picture 8" descr="http://fiction-books.ru/img/audio_cd_covers/1014624422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282" y="1928802"/>
            <a:ext cx="1928915" cy="2571768"/>
          </a:xfrm>
          <a:prstGeom prst="rect">
            <a:avLst/>
          </a:prstGeom>
          <a:noFill/>
        </p:spPr>
      </p:pic>
      <p:pic>
        <p:nvPicPr>
          <p:cNvPr id="25610" name="Picture 10" descr="https://www.vokrugsada.ru/wp-content/uploads/obychnyy-rtutnyy-gradusnik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8963950">
            <a:off x="4306367" y="2347911"/>
            <a:ext cx="2402555" cy="1863996"/>
          </a:xfrm>
          <a:prstGeom prst="rect">
            <a:avLst/>
          </a:prstGeom>
          <a:noFill/>
        </p:spPr>
      </p:pic>
      <p:pic>
        <p:nvPicPr>
          <p:cNvPr id="25614" name="Picture 14" descr="https://4.imimg.com/data4/KK/BX/MY-782710/scissors-250x250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873490">
            <a:off x="1884727" y="2071283"/>
            <a:ext cx="2979487" cy="2359900"/>
          </a:xfrm>
          <a:prstGeom prst="rect">
            <a:avLst/>
          </a:prstGeom>
          <a:noFill/>
        </p:spPr>
      </p:pic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F56857C8-0F79-4B35-8DBB-B85F92A12425}"/>
              </a:ext>
            </a:extLst>
          </p:cNvPr>
          <p:cNvSpPr txBox="1"/>
          <p:nvPr/>
        </p:nvSpPr>
        <p:spPr>
          <a:xfrm>
            <a:off x="1043608" y="332656"/>
            <a:ext cx="6564507" cy="830997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Найдите лишний предмет и объясните, почему он лишний. И  кому нужны эти предметы?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6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560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0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56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256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1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56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2560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0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56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10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71604" y="248314"/>
            <a:ext cx="6572296" cy="830997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Помогите Незнайке </a:t>
            </a: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определить </a:t>
            </a:r>
            <a:r>
              <a:rPr lang="ru-RU" sz="24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кому какой транспорт </a:t>
            </a:r>
            <a:r>
              <a:rPr lang="ru-RU" sz="24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принадлежит</a:t>
            </a:r>
            <a:endParaRPr lang="ru-RU" sz="24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80" name="Picture 4" descr="http://printonic.ru/uploads/images/2016/04/15/.tmb/thumb_img_5710af2246511_resize_900_5000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285720" y="928670"/>
            <a:ext cx="1857387" cy="2532236"/>
          </a:xfrm>
          <a:prstGeom prst="rect">
            <a:avLst/>
          </a:prstGeom>
          <a:noFill/>
        </p:spPr>
      </p:pic>
      <p:pic>
        <p:nvPicPr>
          <p:cNvPr id="24582" name="Picture 6" descr="https://avatars.mds.yandex.net/get-mpic/331398/img_id2237012736873901838.jpeg/ori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57554" y="3643314"/>
            <a:ext cx="3089794" cy="2366933"/>
          </a:xfrm>
          <a:prstGeom prst="rect">
            <a:avLst/>
          </a:prstGeom>
          <a:noFill/>
        </p:spPr>
      </p:pic>
      <p:pic>
        <p:nvPicPr>
          <p:cNvPr id="24586" name="Picture 10" descr="https://ruzacbs.ru/sites/default/files/inline_images/inspektr_gai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8992" y="1000108"/>
            <a:ext cx="1857388" cy="2428892"/>
          </a:xfrm>
          <a:prstGeom prst="rect">
            <a:avLst/>
          </a:prstGeom>
          <a:noFill/>
        </p:spPr>
      </p:pic>
      <p:pic>
        <p:nvPicPr>
          <p:cNvPr id="24588" name="Picture 12" descr="https://24smi.org/public/media/resize/660x-/person/2017/12/28/uwudbimnz5ei-doktor-aibolit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15074" y="928670"/>
            <a:ext cx="1928826" cy="2571768"/>
          </a:xfrm>
          <a:prstGeom prst="rect">
            <a:avLst/>
          </a:prstGeom>
          <a:noFill/>
        </p:spPr>
      </p:pic>
      <p:pic>
        <p:nvPicPr>
          <p:cNvPr id="2050" name="Picture 2" descr="https://i.ytimg.com/vi/ochvmN47FsU/maxresdefault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018" r="3573"/>
          <a:stretch>
            <a:fillRect/>
          </a:stretch>
        </p:blipFill>
        <p:spPr bwMode="auto">
          <a:xfrm>
            <a:off x="214282" y="4500570"/>
            <a:ext cx="3357586" cy="2043768"/>
          </a:xfrm>
          <a:prstGeom prst="rect">
            <a:avLst/>
          </a:prstGeom>
          <a:noFill/>
        </p:spPr>
      </p:pic>
      <p:pic>
        <p:nvPicPr>
          <p:cNvPr id="24584" name="Picture 8" descr="https://cdn1-3.olnl.net/1/3/9c9d35bc/e4b7ac69/fac90d14/21d2ef82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65075" y="4143380"/>
            <a:ext cx="2678925" cy="21431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5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2.94798E-6 L -0.38247 -0.0989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100" y="-4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58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0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1.84971E-6 L 0.61598 -0.29433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800" y="-14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45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1.50289E-6 L -0.36215 -0.23075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100" y="-11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584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3F152A2F-E71E-4D37-A5A2-A3019C512E29}"/>
              </a:ext>
            </a:extLst>
          </p:cNvPr>
          <p:cNvSpPr txBox="1"/>
          <p:nvPr/>
        </p:nvSpPr>
        <p:spPr>
          <a:xfrm>
            <a:off x="1043608" y="332656"/>
            <a:ext cx="6564507" cy="830997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Ребята, помогите Незнайке определить, где работают люди этих профессий.</a:t>
            </a:r>
          </a:p>
        </p:txBody>
      </p:sp>
      <p:pic>
        <p:nvPicPr>
          <p:cNvPr id="1026" name="Picture 2" descr="Picture background">
            <a:extLst>
              <a:ext uri="{FF2B5EF4-FFF2-40B4-BE49-F238E27FC236}">
                <a16:creationId xmlns="" xmlns:a16="http://schemas.microsoft.com/office/drawing/2014/main" id="{995F8B18-2595-4390-8B1B-79A92C661FD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3EEEA"/>
              </a:clrFrom>
              <a:clrTo>
                <a:srgbClr val="F3EEEA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2438" t="2401" r="24013"/>
          <a:stretch/>
        </p:blipFill>
        <p:spPr bwMode="auto">
          <a:xfrm>
            <a:off x="1979712" y="1340768"/>
            <a:ext cx="4896544" cy="345638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DDE3CE4E-2EDD-44A8-BE90-85CB76347F59}"/>
              </a:ext>
            </a:extLst>
          </p:cNvPr>
          <p:cNvSpPr txBox="1"/>
          <p:nvPr/>
        </p:nvSpPr>
        <p:spPr>
          <a:xfrm>
            <a:off x="2419862" y="5877272"/>
            <a:ext cx="40324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Кто </a:t>
            </a:r>
            <a:r>
              <a:rPr lang="ru-RU" sz="2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работает в школе?</a:t>
            </a:r>
            <a:endParaRPr lang="ru-RU" sz="2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32" name="Picture 8" descr="Picture background">
            <a:extLst>
              <a:ext uri="{FF2B5EF4-FFF2-40B4-BE49-F238E27FC236}">
                <a16:creationId xmlns="" xmlns:a16="http://schemas.microsoft.com/office/drawing/2014/main" id="{BEC4B4E0-54D8-49CE-A833-EFCE57526F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4161031"/>
            <a:ext cx="2154638" cy="256490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Picture background">
            <a:extLst>
              <a:ext uri="{FF2B5EF4-FFF2-40B4-BE49-F238E27FC236}">
                <a16:creationId xmlns="" xmlns:a16="http://schemas.microsoft.com/office/drawing/2014/main" id="{79D4B569-E9E0-4921-A04C-BAACE92B645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7046" r="22680"/>
          <a:stretch/>
        </p:blipFill>
        <p:spPr bwMode="auto">
          <a:xfrm>
            <a:off x="348379" y="1340768"/>
            <a:ext cx="1368152" cy="256490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Picture background">
            <a:extLst>
              <a:ext uri="{FF2B5EF4-FFF2-40B4-BE49-F238E27FC236}">
                <a16:creationId xmlns="" xmlns:a16="http://schemas.microsoft.com/office/drawing/2014/main" id="{1C67316D-199F-479B-94BD-583E8551CF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2137" y="908720"/>
            <a:ext cx="1886719" cy="270515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Picture background">
            <a:extLst>
              <a:ext uri="{FF2B5EF4-FFF2-40B4-BE49-F238E27FC236}">
                <a16:creationId xmlns="" xmlns:a16="http://schemas.microsoft.com/office/drawing/2014/main" id="{06B492C0-2682-490C-B815-36B23C872EF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51400" b="4791"/>
          <a:stretch/>
        </p:blipFill>
        <p:spPr bwMode="auto">
          <a:xfrm>
            <a:off x="348379" y="4239255"/>
            <a:ext cx="1487317" cy="256490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80691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0 L -0.3934 -0.1152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670" y="-5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0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8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Picture background">
            <a:extLst>
              <a:ext uri="{FF2B5EF4-FFF2-40B4-BE49-F238E27FC236}">
                <a16:creationId xmlns="" xmlns:a16="http://schemas.microsoft.com/office/drawing/2014/main" id="{438436E7-E81A-4EF6-9405-7BE0366D7FB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8826"/>
          <a:stretch/>
        </p:blipFill>
        <p:spPr bwMode="auto">
          <a:xfrm>
            <a:off x="1547664" y="1198746"/>
            <a:ext cx="5724128" cy="36004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43860F30-CE10-4D80-B701-35CE827E1C47}"/>
              </a:ext>
            </a:extLst>
          </p:cNvPr>
          <p:cNvSpPr txBox="1"/>
          <p:nvPr/>
        </p:nvSpPr>
        <p:spPr>
          <a:xfrm>
            <a:off x="2580161" y="4910727"/>
            <a:ext cx="40324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Кто </a:t>
            </a:r>
            <a:r>
              <a:rPr lang="ru-RU" sz="2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работает в пожарной части?</a:t>
            </a:r>
            <a:endParaRPr lang="ru-RU" sz="2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2" name="Picture 4" descr="Picture background">
            <a:extLst>
              <a:ext uri="{FF2B5EF4-FFF2-40B4-BE49-F238E27FC236}">
                <a16:creationId xmlns="" xmlns:a16="http://schemas.microsoft.com/office/drawing/2014/main" id="{BD393C87-7C84-4CCC-9F3F-5CDA9F0FE78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2675" t="17452" r="29525" b="13250"/>
          <a:stretch/>
        </p:blipFill>
        <p:spPr bwMode="auto">
          <a:xfrm>
            <a:off x="7161621" y="75874"/>
            <a:ext cx="1959993" cy="266429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Picture background">
            <a:extLst>
              <a:ext uri="{FF2B5EF4-FFF2-40B4-BE49-F238E27FC236}">
                <a16:creationId xmlns="" xmlns:a16="http://schemas.microsoft.com/office/drawing/2014/main" id="{A65DCD4C-407A-41D7-8049-C77F254D70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5874"/>
            <a:ext cx="1953817" cy="266429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Picture background">
            <a:extLst>
              <a:ext uri="{FF2B5EF4-FFF2-40B4-BE49-F238E27FC236}">
                <a16:creationId xmlns="" xmlns:a16="http://schemas.microsoft.com/office/drawing/2014/main" id="{F45758A8-78D1-46F6-BA98-1BC1E3201B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1621" y="4117830"/>
            <a:ext cx="1730859" cy="255152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Picture background">
            <a:extLst>
              <a:ext uri="{FF2B5EF4-FFF2-40B4-BE49-F238E27FC236}">
                <a16:creationId xmlns="" xmlns:a16="http://schemas.microsoft.com/office/drawing/2014/main" id="{9A327665-A048-40C5-85D3-F80B1CAE2C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86" y="4687564"/>
            <a:ext cx="2591877" cy="207649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627536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0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0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0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4.07407E-6 L -0.154 0.37199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708" y="185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2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Picture background">
            <a:extLst>
              <a:ext uri="{FF2B5EF4-FFF2-40B4-BE49-F238E27FC236}">
                <a16:creationId xmlns="" xmlns:a16="http://schemas.microsoft.com/office/drawing/2014/main" id="{ECA988F2-3763-4369-BEF2-C85678E3FA4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6892" t="22700" r="21115" b="16401"/>
          <a:stretch/>
        </p:blipFill>
        <p:spPr bwMode="auto">
          <a:xfrm>
            <a:off x="2436145" y="116632"/>
            <a:ext cx="4176464" cy="417646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B9D1313F-19C6-485E-B36D-B04EC95CC045}"/>
              </a:ext>
            </a:extLst>
          </p:cNvPr>
          <p:cNvSpPr txBox="1"/>
          <p:nvPr/>
        </p:nvSpPr>
        <p:spPr>
          <a:xfrm>
            <a:off x="2580161" y="4910727"/>
            <a:ext cx="40324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Кто </a:t>
            </a:r>
            <a:r>
              <a:rPr lang="ru-RU" sz="2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работает в парикмахерской?</a:t>
            </a:r>
            <a:endParaRPr lang="ru-RU" sz="2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6" name="Picture 4" descr="Picture background">
            <a:extLst>
              <a:ext uri="{FF2B5EF4-FFF2-40B4-BE49-F238E27FC236}">
                <a16:creationId xmlns="" xmlns:a16="http://schemas.microsoft.com/office/drawing/2014/main" id="{FD1DDCB4-F0C5-47CC-A01F-80E4BFA109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50082"/>
            <a:ext cx="1468884" cy="312128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Picture background">
            <a:extLst>
              <a:ext uri="{FF2B5EF4-FFF2-40B4-BE49-F238E27FC236}">
                <a16:creationId xmlns="" xmlns:a16="http://schemas.microsoft.com/office/drawing/2014/main" id="{8A46253B-1839-4B3B-9C1E-20F12EDBE8B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2280" t="-2193" r="10614" b="1"/>
          <a:stretch/>
        </p:blipFill>
        <p:spPr bwMode="auto">
          <a:xfrm>
            <a:off x="6294488" y="-28080"/>
            <a:ext cx="2849512" cy="335699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Picture background">
            <a:extLst>
              <a:ext uri="{FF2B5EF4-FFF2-40B4-BE49-F238E27FC236}">
                <a16:creationId xmlns="" xmlns:a16="http://schemas.microsoft.com/office/drawing/2014/main" id="{4475AE3E-04CF-4576-8017-48D3CB9C4A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DFDFF"/>
              </a:clrFrom>
              <a:clrTo>
                <a:srgbClr val="FDFD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126" y="116632"/>
            <a:ext cx="1759719" cy="266549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 descr="Picture background">
            <a:extLst>
              <a:ext uri="{FF2B5EF4-FFF2-40B4-BE49-F238E27FC236}">
                <a16:creationId xmlns="" xmlns:a16="http://schemas.microsoft.com/office/drawing/2014/main" id="{20E277FB-3FF5-48D2-BCA9-E5327A6B5E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2609" y="3989407"/>
            <a:ext cx="2154638" cy="256490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092503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2.22222E-6 L 0.35278 -0.215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639" y="-108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8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0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8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63850D1E-B212-4CCA-87A8-5FE3620E637F}"/>
              </a:ext>
            </a:extLst>
          </p:cNvPr>
          <p:cNvSpPr txBox="1"/>
          <p:nvPr/>
        </p:nvSpPr>
        <p:spPr>
          <a:xfrm>
            <a:off x="1043608" y="149731"/>
            <a:ext cx="7386043" cy="707886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Ребята,  у вас на столах лежат  листочки с лабиринтом. Помогите пожарным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добраться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 горящего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дома и потушить пожар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4" name="Picture 4" descr="Picture background">
            <a:extLst>
              <a:ext uri="{FF2B5EF4-FFF2-40B4-BE49-F238E27FC236}">
                <a16:creationId xmlns="" xmlns:a16="http://schemas.microsoft.com/office/drawing/2014/main" id="{7B0DE043-79D7-4E54-8A28-E305F0DB80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54" y="995691"/>
            <a:ext cx="9144000" cy="583186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Picture background">
            <a:extLst>
              <a:ext uri="{FF2B5EF4-FFF2-40B4-BE49-F238E27FC236}">
                <a16:creationId xmlns="" xmlns:a16="http://schemas.microsoft.com/office/drawing/2014/main" id="{9C534C06-1E48-4AAA-9B28-4C16813D2D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97600"/>
            <a:ext cx="9144000" cy="583186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87423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Picture background">
            <a:extLst>
              <a:ext uri="{FF2B5EF4-FFF2-40B4-BE49-F238E27FC236}">
                <a16:creationId xmlns="" xmlns:a16="http://schemas.microsoft.com/office/drawing/2014/main" id="{E1FE820A-8703-4E73-B394-37EC7B47DC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0688"/>
            <a:ext cx="9144000" cy="62373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85ED1D24-FD9D-46C6-88AB-42919E68B676}"/>
              </a:ext>
            </a:extLst>
          </p:cNvPr>
          <p:cNvSpPr txBox="1"/>
          <p:nvPr/>
        </p:nvSpPr>
        <p:spPr>
          <a:xfrm>
            <a:off x="1289746" y="0"/>
            <a:ext cx="6564507" cy="400110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Посмотрите на экран. У вас так же получилось?</a:t>
            </a:r>
          </a:p>
        </p:txBody>
      </p:sp>
      <mc:AlternateContent xmlns:mc="http://schemas.openxmlformats.org/markup-compatibility/2006">
        <mc:Choice xmlns="" xmlns:p14="http://schemas.microsoft.com/office/powerpoint/2010/main" Requires="p14">
          <p:contentPart p14:bwMode="auto" r:id="rId3">
            <p14:nvContentPartPr>
              <p14:cNvPr id="2" name="Рукописный ввод 1">
                <a:extLst>
                  <a:ext uri="{FF2B5EF4-FFF2-40B4-BE49-F238E27FC236}">
                    <a16:creationId xmlns:a16="http://schemas.microsoft.com/office/drawing/2014/main" id="{78895E3E-E761-4F42-9BEF-BEBE9E7E6D52}"/>
                  </a:ext>
                </a:extLst>
              </p14:cNvPr>
              <p14:cNvContentPartPr/>
              <p14:nvPr/>
            </p14:nvContentPartPr>
            <p14:xfrm>
              <a:off x="827446" y="1011268"/>
              <a:ext cx="7322040" cy="4799520"/>
            </p14:xfrm>
          </p:contentPart>
        </mc:Choice>
        <mc:Fallback>
          <p:pic>
            <p:nvPicPr>
              <p:cNvPr id="2" name="Рукописный ввод 1">
                <a:extLst>
                  <a:ext uri="{FF2B5EF4-FFF2-40B4-BE49-F238E27FC236}">
                    <a16:creationId xmlns:p14="http://schemas.microsoft.com/office/powerpoint/2010/main" xmlns="" xmlns:a16="http://schemas.microsoft.com/office/drawing/2014/main" id="{78895E3E-E761-4F42-9BEF-BEBE9E7E6D52}"/>
                  </a:ext>
                </a:extLst>
              </p:cNvPr>
              <p:cNvPicPr/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818446" y="1002268"/>
                <a:ext cx="7339680" cy="4817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="" xmlns:p14="http://schemas.microsoft.com/office/powerpoint/2010/main" Requires="p14">
          <p:contentPart p14:bwMode="auto" r:id="rId5">
            <p14:nvContentPartPr>
              <p14:cNvPr id="4" name="Рукописный ввод 3">
                <a:extLst>
                  <a:ext uri="{FF2B5EF4-FFF2-40B4-BE49-F238E27FC236}">
                    <a16:creationId xmlns:a16="http://schemas.microsoft.com/office/drawing/2014/main" id="{9080C88A-0736-4501-B10E-DE7C0E1EB11E}"/>
                  </a:ext>
                </a:extLst>
              </p14:cNvPr>
              <p14:cNvContentPartPr/>
              <p14:nvPr/>
            </p14:nvContentPartPr>
            <p14:xfrm>
              <a:off x="10395886" y="2191348"/>
              <a:ext cx="360" cy="2880"/>
            </p14:xfrm>
          </p:contentPart>
        </mc:Choice>
        <mc:Fallback>
          <p:pic>
            <p:nvPicPr>
              <p:cNvPr id="4" name="Рукописный ввод 3">
                <a:extLst>
                  <a:ext uri="{FF2B5EF4-FFF2-40B4-BE49-F238E27FC236}">
                    <a16:creationId xmlns:p14="http://schemas.microsoft.com/office/powerpoint/2010/main" xmlns="" xmlns:a16="http://schemas.microsoft.com/office/drawing/2014/main" id="{9080C88A-0736-4501-B10E-DE7C0E1EB11E}"/>
                  </a:ext>
                </a:extLst>
              </p:cNvPr>
              <p:cNvPicPr/>
              <p:nvPr/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10386886" y="2182708"/>
                <a:ext cx="18000" cy="20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="" xmlns:p14="http://schemas.microsoft.com/office/powerpoint/2010/main" Requires="p14">
          <p:contentPart p14:bwMode="auto" r:id="rId7">
            <p14:nvContentPartPr>
              <p14:cNvPr id="5" name="Рукописный ввод 4">
                <a:extLst>
                  <a:ext uri="{FF2B5EF4-FFF2-40B4-BE49-F238E27FC236}">
                    <a16:creationId xmlns:a16="http://schemas.microsoft.com/office/drawing/2014/main" id="{1F42F7EC-5A69-4DC1-8943-8CB7CBD78CDD}"/>
                  </a:ext>
                </a:extLst>
              </p14:cNvPr>
              <p14:cNvContentPartPr/>
              <p14:nvPr/>
            </p14:nvContentPartPr>
            <p14:xfrm>
              <a:off x="10215526" y="3750148"/>
              <a:ext cx="11520" cy="61920"/>
            </p14:xfrm>
          </p:contentPart>
        </mc:Choice>
        <mc:Fallback>
          <p:pic>
            <p:nvPicPr>
              <p:cNvPr id="5" name="Рукописный ввод 4">
                <a:extLst>
                  <a:ext uri="{FF2B5EF4-FFF2-40B4-BE49-F238E27FC236}">
                    <a16:creationId xmlns:p14="http://schemas.microsoft.com/office/powerpoint/2010/main" xmlns="" xmlns:a16="http://schemas.microsoft.com/office/drawing/2014/main" id="{1F42F7EC-5A69-4DC1-8943-8CB7CBD78CDD}"/>
                  </a:ext>
                </a:extLst>
              </p:cNvPr>
              <p:cNvPicPr/>
              <p:nvPr/>
            </p:nvPicPr>
            <p:blipFill>
              <a:blip r:embed="rId8" cstate="print"/>
              <a:stretch>
                <a:fillRect/>
              </a:stretch>
            </p:blipFill>
            <p:spPr>
              <a:xfrm>
                <a:off x="10206886" y="3741148"/>
                <a:ext cx="29160" cy="795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="" xmlns:p14="http://schemas.microsoft.com/office/powerpoint/2010/main" val="1339102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DC4B3996-738C-48C1-B1E3-42AFBDF637DD}"/>
              </a:ext>
            </a:extLst>
          </p:cNvPr>
          <p:cNvSpPr txBox="1"/>
          <p:nvPr/>
        </p:nvSpPr>
        <p:spPr>
          <a:xfrm>
            <a:off x="7668344" y="5951021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b="0" i="0" dirty="0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 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3074" name="Picture 2" descr="Picture background">
            <a:extLst>
              <a:ext uri="{FF2B5EF4-FFF2-40B4-BE49-F238E27FC236}">
                <a16:creationId xmlns="" xmlns:a16="http://schemas.microsoft.com/office/drawing/2014/main" id="{B1DE77DD-4B06-4E45-ADF5-CD47E4975CE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7242" r="12069"/>
          <a:stretch/>
        </p:blipFill>
        <p:spPr bwMode="auto">
          <a:xfrm>
            <a:off x="0" y="404664"/>
            <a:ext cx="3473543" cy="604867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7F6AD5D5-80F6-4909-92FE-79B6A41A8343}"/>
              </a:ext>
            </a:extLst>
          </p:cNvPr>
          <p:cNvSpPr txBox="1"/>
          <p:nvPr/>
        </p:nvSpPr>
        <p:spPr>
          <a:xfrm>
            <a:off x="3059832" y="116632"/>
            <a:ext cx="57606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0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Ребята, сегодня нам  группу пришло необычное письмо.  Давайте посмотрим, кто нам прислал письмо.</a:t>
            </a:r>
          </a:p>
        </p:txBody>
      </p:sp>
      <p:pic>
        <p:nvPicPr>
          <p:cNvPr id="3076" name="Picture 4" descr="Picture background">
            <a:extLst>
              <a:ext uri="{FF2B5EF4-FFF2-40B4-BE49-F238E27FC236}">
                <a16:creationId xmlns="" xmlns:a16="http://schemas.microsoft.com/office/drawing/2014/main" id="{18D7121F-B64B-4335-801B-DEDBF2C35A7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790" t="10080" r="7790" b="9282"/>
          <a:stretch/>
        </p:blipFill>
        <p:spPr bwMode="auto">
          <a:xfrm>
            <a:off x="3143061" y="1586295"/>
            <a:ext cx="5760640" cy="387610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88AC79C3-24FF-4447-A588-2260F5075E42}"/>
              </a:ext>
            </a:extLst>
          </p:cNvPr>
          <p:cNvSpPr txBox="1"/>
          <p:nvPr/>
        </p:nvSpPr>
        <p:spPr>
          <a:xfrm>
            <a:off x="3661062" y="1705123"/>
            <a:ext cx="4846212" cy="3268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b="0" i="0" dirty="0">
                <a:solidFill>
                  <a:srgbClr val="000000"/>
                </a:solidFill>
                <a:effectLst/>
                <a:latin typeface="PT Sans" panose="020B0503020203020204" pitchFamily="34" charset="-52"/>
              </a:rPr>
              <a:t> </a:t>
            </a:r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«Здравствуйте мои дорогие друзья. Как вы догадались, это я ваш друг Незнайка.</a:t>
            </a:r>
          </a:p>
          <a:p>
            <a:pPr algn="just">
              <a:lnSpc>
                <a:spcPct val="150000"/>
              </a:lnSpc>
            </a:pPr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Вы знаете, недавно я увидел в книге на картинке много разных людей, они были похожи друг на друга, но очень разные. Помогите мне, пожалуйста, узнать кто эти люди и чем они занимаются.»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51713835-BF6F-411D-9F59-5B041CD6C789}"/>
              </a:ext>
            </a:extLst>
          </p:cNvPr>
          <p:cNvSpPr txBox="1"/>
          <p:nvPr/>
        </p:nvSpPr>
        <p:spPr>
          <a:xfrm>
            <a:off x="3085613" y="5556501"/>
            <a:ext cx="57606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0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Ребята, поможем Незнайке?</a:t>
            </a:r>
          </a:p>
          <a:p>
            <a:pPr algn="ctr"/>
            <a:r>
              <a:rPr lang="ru-RU" sz="2000" b="0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Чтобы узнать</a:t>
            </a:r>
            <a:r>
              <a:rPr lang="ru-RU" sz="2000" dirty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, какие картинки Незнайка увидел в книге, нам нужно отгадать загадки.</a:t>
            </a:r>
            <a:endParaRPr lang="ru-RU" sz="2000" b="0" i="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979298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85ED1D24-FD9D-46C6-88AB-42919E68B676}"/>
              </a:ext>
            </a:extLst>
          </p:cNvPr>
          <p:cNvSpPr txBox="1"/>
          <p:nvPr/>
        </p:nvSpPr>
        <p:spPr>
          <a:xfrm>
            <a:off x="1289746" y="0"/>
            <a:ext cx="6564507" cy="523220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Ура! Успели! Пожар будет потушен!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>
        <mc:Choice xmlns="" xmlns:p14="http://schemas.microsoft.com/office/powerpoint/2010/main" Requires="p14">
          <p:contentPart p14:bwMode="auto" r:id="rId5">
            <p14:nvContentPartPr>
              <p14:cNvPr id="4" name="Рукописный ввод 3">
                <a:extLst>
                  <a:ext uri="{FF2B5EF4-FFF2-40B4-BE49-F238E27FC236}">
                    <a16:creationId xmlns:a16="http://schemas.microsoft.com/office/drawing/2014/main" id="{9080C88A-0736-4501-B10E-DE7C0E1EB11E}"/>
                  </a:ext>
                </a:extLst>
              </p14:cNvPr>
              <p14:cNvContentPartPr/>
              <p14:nvPr/>
            </p14:nvContentPartPr>
            <p14:xfrm>
              <a:off x="10395886" y="2191348"/>
              <a:ext cx="360" cy="2880"/>
            </p14:xfrm>
          </p:contentPart>
        </mc:Choice>
        <mc:Fallback>
          <p:pic>
            <p:nvPicPr>
              <p:cNvPr id="4" name="Рукописный ввод 3">
                <a:extLst>
                  <a:ext uri="{FF2B5EF4-FFF2-40B4-BE49-F238E27FC236}">
                    <a16:creationId xmlns:p14="http://schemas.microsoft.com/office/powerpoint/2010/main" xmlns="" xmlns:a16="http://schemas.microsoft.com/office/drawing/2014/main" id="{9080C88A-0736-4501-B10E-DE7C0E1EB11E}"/>
                  </a:ext>
                </a:extLst>
              </p:cNvPr>
              <p:cNvPicPr/>
              <p:nvPr/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10386886" y="2182708"/>
                <a:ext cx="18000" cy="20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="" xmlns:p14="http://schemas.microsoft.com/office/powerpoint/2010/main" Requires="p14">
          <p:contentPart p14:bwMode="auto" r:id="rId7">
            <p14:nvContentPartPr>
              <p14:cNvPr id="5" name="Рукописный ввод 4">
                <a:extLst>
                  <a:ext uri="{FF2B5EF4-FFF2-40B4-BE49-F238E27FC236}">
                    <a16:creationId xmlns:a16="http://schemas.microsoft.com/office/drawing/2014/main" id="{1F42F7EC-5A69-4DC1-8943-8CB7CBD78CDD}"/>
                  </a:ext>
                </a:extLst>
              </p14:cNvPr>
              <p14:cNvContentPartPr/>
              <p14:nvPr/>
            </p14:nvContentPartPr>
            <p14:xfrm>
              <a:off x="10215526" y="3750148"/>
              <a:ext cx="11520" cy="61920"/>
            </p14:xfrm>
          </p:contentPart>
        </mc:Choice>
        <mc:Fallback>
          <p:pic>
            <p:nvPicPr>
              <p:cNvPr id="5" name="Рукописный ввод 4">
                <a:extLst>
                  <a:ext uri="{FF2B5EF4-FFF2-40B4-BE49-F238E27FC236}">
                    <a16:creationId xmlns:p14="http://schemas.microsoft.com/office/powerpoint/2010/main" xmlns="" xmlns:a16="http://schemas.microsoft.com/office/drawing/2014/main" id="{1F42F7EC-5A69-4DC1-8943-8CB7CBD78CDD}"/>
                  </a:ext>
                </a:extLst>
              </p:cNvPr>
              <p:cNvPicPr/>
              <p:nvPr/>
            </p:nvPicPr>
            <p:blipFill>
              <a:blip r:embed="rId8" cstate="print"/>
              <a:stretch>
                <a:fillRect/>
              </a:stretch>
            </p:blipFill>
            <p:spPr>
              <a:xfrm>
                <a:off x="10206886" y="3741148"/>
                <a:ext cx="29160" cy="79560"/>
              </a:xfrm>
              <a:prstGeom prst="rect">
                <a:avLst/>
              </a:prstGeom>
            </p:spPr>
          </p:pic>
        </mc:Fallback>
      </mc:AlternateContent>
      <p:pic>
        <p:nvPicPr>
          <p:cNvPr id="1026" name="Picture 2" descr="C:\Users\1\Desktop\0EVFkmkyIww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500042"/>
            <a:ext cx="9144000" cy="635795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339102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EFF1635B-182F-4717-A42C-22113F3C89AE}"/>
              </a:ext>
            </a:extLst>
          </p:cNvPr>
          <p:cNvSpPr txBox="1"/>
          <p:nvPr/>
        </p:nvSpPr>
        <p:spPr>
          <a:xfrm>
            <a:off x="3707904" y="2564904"/>
            <a:ext cx="504056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Молодцы, ребята! Вы очень много знаете о профессиях.</a:t>
            </a:r>
            <a:r>
              <a:rPr lang="ru-RU" sz="2400" b="0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</a:rPr>
              <a:t> Мне было очень интересно с вами заниматься.</a:t>
            </a:r>
            <a:endParaRPr lang="ru-RU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Picture background">
            <a:extLst>
              <a:ext uri="{FF2B5EF4-FFF2-40B4-BE49-F238E27FC236}">
                <a16:creationId xmlns="" xmlns:a16="http://schemas.microsoft.com/office/drawing/2014/main" id="{33EB2EEA-EAD1-425F-B56D-13C1609D731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7242" r="12069"/>
          <a:stretch/>
        </p:blipFill>
        <p:spPr bwMode="auto">
          <a:xfrm>
            <a:off x="0" y="404664"/>
            <a:ext cx="3473543" cy="604867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9406441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www.nash2.edusite.ru/images/poj.png"/>
          <p:cNvPicPr>
            <a:picLocks noChangeAspect="1" noChangeArrowheads="1"/>
          </p:cNvPicPr>
          <p:nvPr/>
        </p:nvPicPr>
        <p:blipFill>
          <a:blip r:embed="rId2" cstate="print"/>
          <a:srcRect l="11806" t="6249" r="7917"/>
          <a:stretch>
            <a:fillRect/>
          </a:stretch>
        </p:blipFill>
        <p:spPr bwMode="auto">
          <a:xfrm>
            <a:off x="1103345" y="1361642"/>
            <a:ext cx="1881328" cy="2490012"/>
          </a:xfrm>
          <a:prstGeom prst="rect">
            <a:avLst/>
          </a:prstGeom>
          <a:noFill/>
        </p:spPr>
      </p:pic>
      <p:sp>
        <p:nvSpPr>
          <p:cNvPr id="3" name="Овал 2"/>
          <p:cNvSpPr/>
          <p:nvPr/>
        </p:nvSpPr>
        <p:spPr>
          <a:xfrm>
            <a:off x="582258" y="1283696"/>
            <a:ext cx="3304092" cy="3262375"/>
          </a:xfrm>
          <a:prstGeom prst="ellipse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tx1"/>
                </a:solidFill>
              </a:rPr>
              <a:t>Темной ночью, ясным днем</a:t>
            </a:r>
          </a:p>
          <a:p>
            <a:r>
              <a:rPr lang="ru-RU" dirty="0">
                <a:solidFill>
                  <a:schemeClr val="tx1"/>
                </a:solidFill>
              </a:rPr>
              <a:t>Он сражается с огнем.</a:t>
            </a:r>
          </a:p>
          <a:p>
            <a:r>
              <a:rPr lang="ru-RU" dirty="0">
                <a:solidFill>
                  <a:schemeClr val="tx1"/>
                </a:solidFill>
              </a:rPr>
              <a:t>В каске, будто воин славный,</a:t>
            </a:r>
          </a:p>
          <a:p>
            <a:r>
              <a:rPr lang="ru-RU" dirty="0">
                <a:solidFill>
                  <a:schemeClr val="tx1"/>
                </a:solidFill>
              </a:rPr>
              <a:t>На пожар спешит...</a:t>
            </a:r>
          </a:p>
          <a:p>
            <a:pPr algn="ctr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://galerey-room.ru/images/085609_1419400569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63332" y="1638207"/>
            <a:ext cx="1673012" cy="2188847"/>
          </a:xfrm>
          <a:prstGeom prst="rect">
            <a:avLst/>
          </a:prstGeom>
          <a:noFill/>
        </p:spPr>
      </p:pic>
      <p:sp>
        <p:nvSpPr>
          <p:cNvPr id="5" name="Овал 4"/>
          <p:cNvSpPr/>
          <p:nvPr/>
        </p:nvSpPr>
        <p:spPr>
          <a:xfrm>
            <a:off x="4228739" y="1101442"/>
            <a:ext cx="3125602" cy="3262375"/>
          </a:xfrm>
          <a:prstGeom prst="ellipse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Ходит в белом колпаке 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С поварёшкою в руке. Он готовит нам обед: Кашу, щи и винегрет. </a:t>
            </a:r>
          </a:p>
        </p:txBody>
      </p:sp>
      <p:pic>
        <p:nvPicPr>
          <p:cNvPr id="6" name="Picture 24" descr="https://avatars.mds.yandex.net/get-altay/225456/2a0000016041bc0473ca2a3fd99705ae80c3/L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3043" r="10870"/>
          <a:stretch>
            <a:fillRect/>
          </a:stretch>
        </p:blipFill>
        <p:spPr bwMode="auto">
          <a:xfrm>
            <a:off x="2531264" y="3779076"/>
            <a:ext cx="2095642" cy="2776512"/>
          </a:xfrm>
          <a:prstGeom prst="rect">
            <a:avLst/>
          </a:prstGeom>
          <a:noFill/>
        </p:spPr>
      </p:pic>
      <p:sp>
        <p:nvSpPr>
          <p:cNvPr id="7" name="Овал 6"/>
          <p:cNvSpPr/>
          <p:nvPr/>
        </p:nvSpPr>
        <p:spPr>
          <a:xfrm>
            <a:off x="1529319" y="3851952"/>
            <a:ext cx="3429024" cy="3189499"/>
          </a:xfrm>
          <a:prstGeom prst="ellipse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Ножницы, шампунь, расческа, </a:t>
            </a:r>
            <a:br>
              <a:rPr lang="ru-RU" dirty="0">
                <a:solidFill>
                  <a:schemeClr val="tx1"/>
                </a:solidFill>
              </a:rPr>
            </a:br>
            <a:r>
              <a:rPr lang="ru-RU" dirty="0">
                <a:solidFill>
                  <a:schemeClr val="tx1"/>
                </a:solidFill>
              </a:rPr>
              <a:t>Всем я делаю прически, </a:t>
            </a:r>
            <a:br>
              <a:rPr lang="ru-RU" dirty="0">
                <a:solidFill>
                  <a:schemeClr val="tx1"/>
                </a:solidFill>
              </a:rPr>
            </a:br>
            <a:r>
              <a:rPr lang="ru-RU" dirty="0">
                <a:solidFill>
                  <a:schemeClr val="tx1"/>
                </a:solidFill>
              </a:rPr>
              <a:t>Стригу и взрослых, и детей. </a:t>
            </a:r>
            <a:br>
              <a:rPr lang="ru-RU" dirty="0">
                <a:solidFill>
                  <a:schemeClr val="tx1"/>
                </a:solidFill>
              </a:rPr>
            </a:br>
            <a:r>
              <a:rPr lang="ru-RU" dirty="0">
                <a:solidFill>
                  <a:schemeClr val="tx1"/>
                </a:solidFill>
              </a:rPr>
              <a:t>Отгадай меня скорей! </a:t>
            </a:r>
          </a:p>
        </p:txBody>
      </p:sp>
      <p:pic>
        <p:nvPicPr>
          <p:cNvPr id="8" name="Picture 26" descr="https://i.pinimg.com/originals/4a/a9/e3/4aa9e3ad183c72d402411921ca8df077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5724128" y="3597248"/>
            <a:ext cx="2134020" cy="2903585"/>
          </a:xfrm>
          <a:prstGeom prst="rect">
            <a:avLst/>
          </a:prstGeom>
          <a:noFill/>
        </p:spPr>
      </p:pic>
      <p:sp>
        <p:nvSpPr>
          <p:cNvPr id="9" name="Овал 8"/>
          <p:cNvSpPr/>
          <p:nvPr/>
        </p:nvSpPr>
        <p:spPr>
          <a:xfrm>
            <a:off x="5257652" y="3597248"/>
            <a:ext cx="3457752" cy="3284584"/>
          </a:xfrm>
          <a:prstGeom prst="ellipse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Кто халат белый надел, Градусник поставил, 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Всем пилюли пить велел, 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И рецепт оставил?</a:t>
            </a:r>
            <a:endParaRPr lang="ru-RU" dirty="0"/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EAE88423-F5DC-44FE-94DD-0B25C37C57AC}"/>
              </a:ext>
            </a:extLst>
          </p:cNvPr>
          <p:cNvSpPr txBox="1"/>
          <p:nvPr/>
        </p:nvSpPr>
        <p:spPr>
          <a:xfrm>
            <a:off x="582258" y="116632"/>
            <a:ext cx="72758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буду  загадывать вам загадки о профессиях. Если вы ответите правильно, то  на экране появится отгадка.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printonic.ru/uploads/images/2016/04/15/img_5710aec7188bb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659" t="5000" b="6667"/>
          <a:stretch>
            <a:fillRect/>
          </a:stretch>
        </p:blipFill>
        <p:spPr bwMode="auto">
          <a:xfrm>
            <a:off x="2143108" y="0"/>
            <a:ext cx="2428891" cy="3214710"/>
          </a:xfrm>
          <a:prstGeom prst="rect">
            <a:avLst/>
          </a:prstGeom>
          <a:noFill/>
        </p:spPr>
      </p:pic>
      <p:pic>
        <p:nvPicPr>
          <p:cNvPr id="4" name="Picture 8" descr="http://printonic.ru/uploads/images/2016/04/15/img_5710af2246511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596" y="3214686"/>
            <a:ext cx="2643206" cy="3175686"/>
          </a:xfrm>
          <a:prstGeom prst="rect">
            <a:avLst/>
          </a:prstGeom>
          <a:noFill/>
        </p:spPr>
      </p:pic>
      <p:pic>
        <p:nvPicPr>
          <p:cNvPr id="16386" name="Picture 2" descr="https://ds05.infourok.ru/uploads/ex/0c63/000367c2-80888cd5/1/hello_html_mcd3685f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768215"/>
              </a:clrFrom>
              <a:clrTo>
                <a:srgbClr val="768215">
                  <a:alpha val="0"/>
                </a:srgbClr>
              </a:clrTo>
            </a:clrChange>
          </a:blip>
          <a:srcRect t="6164" b="8766"/>
          <a:stretch>
            <a:fillRect/>
          </a:stretch>
        </p:blipFill>
        <p:spPr bwMode="auto">
          <a:xfrm>
            <a:off x="5857882" y="356542"/>
            <a:ext cx="2643207" cy="2620164"/>
          </a:xfrm>
          <a:prstGeom prst="rect">
            <a:avLst/>
          </a:prstGeom>
          <a:noFill/>
        </p:spPr>
      </p:pic>
      <p:pic>
        <p:nvPicPr>
          <p:cNvPr id="16388" name="Picture 4" descr="http://ufa.rujazi.com/images/classified/11174700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67732" y="3476864"/>
            <a:ext cx="3618211" cy="2728652"/>
          </a:xfrm>
          <a:prstGeom prst="rect">
            <a:avLst/>
          </a:prstGeom>
          <a:noFill/>
        </p:spPr>
      </p:pic>
      <p:sp>
        <p:nvSpPr>
          <p:cNvPr id="8" name="Овал 7"/>
          <p:cNvSpPr/>
          <p:nvPr/>
        </p:nvSpPr>
        <p:spPr>
          <a:xfrm>
            <a:off x="857224" y="39000"/>
            <a:ext cx="3714776" cy="3175686"/>
          </a:xfrm>
          <a:prstGeom prst="ellipse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tx1"/>
                </a:solidFill>
              </a:rPr>
              <a:t>Папа у меня — герой! Ходит в форме, с кобурой! </a:t>
            </a:r>
          </a:p>
          <a:p>
            <a:r>
              <a:rPr lang="ru-RU" dirty="0">
                <a:solidFill>
                  <a:schemeClr val="tx1"/>
                </a:solidFill>
              </a:rPr>
              <a:t>Посреди ночного мрака Где-то кража или драка? Сразу по «02» звоните, Папу моего зовите!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217507" y="309302"/>
            <a:ext cx="3566770" cy="2714644"/>
          </a:xfrm>
          <a:prstGeom prst="roundRect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tx1"/>
                </a:solidFill>
              </a:rPr>
              <a:t>Громко прозвенел звонок,</a:t>
            </a:r>
          </a:p>
          <a:p>
            <a:r>
              <a:rPr lang="ru-RU" dirty="0">
                <a:solidFill>
                  <a:schemeClr val="tx1"/>
                </a:solidFill>
              </a:rPr>
              <a:t>В классе начался урок.</a:t>
            </a:r>
          </a:p>
          <a:p>
            <a:r>
              <a:rPr lang="ru-RU" dirty="0">
                <a:solidFill>
                  <a:schemeClr val="tx1"/>
                </a:solidFill>
              </a:rPr>
              <a:t>Знает школьник и родитель —</a:t>
            </a:r>
          </a:p>
          <a:p>
            <a:r>
              <a:rPr lang="ru-RU" dirty="0">
                <a:solidFill>
                  <a:schemeClr val="tx1"/>
                </a:solidFill>
              </a:rPr>
              <a:t>Проведет урок..</a:t>
            </a:r>
          </a:p>
        </p:txBody>
      </p:sp>
      <p:sp>
        <p:nvSpPr>
          <p:cNvPr id="10" name="Овал 9"/>
          <p:cNvSpPr/>
          <p:nvPr/>
        </p:nvSpPr>
        <p:spPr>
          <a:xfrm>
            <a:off x="103580" y="3083357"/>
            <a:ext cx="3611164" cy="3500462"/>
          </a:xfrm>
          <a:prstGeom prst="ellipse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tx1"/>
                </a:solidFill>
              </a:rPr>
              <a:t>Кирпичи кладет он в ряд,</a:t>
            </a:r>
          </a:p>
          <a:p>
            <a:r>
              <a:rPr lang="ru-RU" dirty="0">
                <a:solidFill>
                  <a:schemeClr val="tx1"/>
                </a:solidFill>
              </a:rPr>
              <a:t>Строит садик для ребят</a:t>
            </a:r>
          </a:p>
          <a:p>
            <a:r>
              <a:rPr lang="ru-RU" dirty="0">
                <a:solidFill>
                  <a:schemeClr val="tx1"/>
                </a:solidFill>
              </a:rPr>
              <a:t>Не шахтер и не водитель,</a:t>
            </a:r>
          </a:p>
          <a:p>
            <a:r>
              <a:rPr lang="ru-RU" dirty="0">
                <a:solidFill>
                  <a:schemeClr val="tx1"/>
                </a:solidFill>
              </a:rPr>
              <a:t>Дом нам выстроит..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452793" y="3286652"/>
            <a:ext cx="4000529" cy="3143272"/>
          </a:xfrm>
          <a:prstGeom prst="roundRect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Иль автобус, иль маршрутку, </a:t>
            </a:r>
            <a:b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Или самосвал с углём </a:t>
            </a:r>
            <a:b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Он ведёт, забыв про шутку – </a:t>
            </a:r>
            <a:b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Ведь сидит он за рулём!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forum.ski.ru/uploads/profile/photo-111974.jpg?_r=1462122625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034" y="1643050"/>
            <a:ext cx="3000396" cy="3439564"/>
          </a:xfrm>
          <a:prstGeom prst="rect">
            <a:avLst/>
          </a:prstGeom>
          <a:noFill/>
        </p:spPr>
      </p:pic>
      <p:pic>
        <p:nvPicPr>
          <p:cNvPr id="3" name="Picture 18" descr="http://lepassetempsderose.l.e.pic.centerblog.net/Books_PNG_Clipart_Imag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4714884"/>
            <a:ext cx="1640375" cy="1628072"/>
          </a:xfrm>
          <a:prstGeom prst="rect">
            <a:avLst/>
          </a:prstGeom>
          <a:noFill/>
        </p:spPr>
      </p:pic>
      <p:pic>
        <p:nvPicPr>
          <p:cNvPr id="4" name="Picture 8" descr="https://png.pngtree.com/element_origin_min_pic/16/07/20/18578f50c5e5769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86578" y="2143116"/>
            <a:ext cx="1714512" cy="2252606"/>
          </a:xfrm>
          <a:prstGeom prst="rect">
            <a:avLst/>
          </a:prstGeom>
          <a:noFill/>
        </p:spPr>
      </p:pic>
      <p:pic>
        <p:nvPicPr>
          <p:cNvPr id="5" name="Picture 6" descr="https://www.billardsdefrance.fr/301-thickbox_default/queue-de-billard-classique-en-100-cm-en-ramin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9483282">
            <a:off x="4714532" y="429972"/>
            <a:ext cx="1501984" cy="207170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60287" y="7315"/>
            <a:ext cx="62949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sz="2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Ребята, подскажите Незнайке, </a:t>
            </a:r>
            <a:r>
              <a:rPr lang="ru-RU" sz="2000" b="0" i="0" dirty="0">
                <a:solidFill>
                  <a:schemeClr val="tx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как называется эта  профессия. Выберите атрибуты, подходящий к этой профессии.</a:t>
            </a:r>
            <a:endParaRPr lang="ru-RU" sz="2000" b="1" dirty="0">
              <a:solidFill>
                <a:schemeClr val="tx2"/>
              </a:solidFill>
              <a:latin typeface="Times New Roman" panose="02020603050405020304" pitchFamily="18" charset="0"/>
              <a:cs typeface="Times New Roman" pitchFamily="18" charset="0"/>
            </a:endParaRPr>
          </a:p>
        </p:txBody>
      </p:sp>
      <p:pic>
        <p:nvPicPr>
          <p:cNvPr id="10" name="Picture 6" descr="http://voentorg-gard.ru/assets/images/products/1644/zhezl-regulirovshhika-plastikovyij-svetootrazhayushhij-zhr-11g-01-s-plastikovoj-ruchkoj-400-r.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3043673">
            <a:off x="4834859" y="2925520"/>
            <a:ext cx="1606527" cy="1071570"/>
          </a:xfrm>
          <a:prstGeom prst="rect">
            <a:avLst/>
          </a:prstGeom>
          <a:noFill/>
        </p:spPr>
      </p:pic>
      <p:pic>
        <p:nvPicPr>
          <p:cNvPr id="11" name="Picture 8" descr="http://posuda-moskow.ru/photo/photo_sm/photo15664.jpe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5F5F5"/>
              </a:clrFrom>
              <a:clrTo>
                <a:srgbClr val="F5F5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00892" y="4286256"/>
            <a:ext cx="1857388" cy="1857388"/>
          </a:xfrm>
          <a:prstGeom prst="rect">
            <a:avLst/>
          </a:prstGeom>
          <a:noFill/>
        </p:spPr>
      </p:pic>
      <p:pic>
        <p:nvPicPr>
          <p:cNvPr id="12" name="Picture 12" descr="http://radana9.ru/upload/goods/2017/05/23/1f4tNox.jpe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9543790">
            <a:off x="6354412" y="438034"/>
            <a:ext cx="1974287" cy="13573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2.59259E-6 L -0.29201 0.3192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601" y="159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0 L -0.42813 0.06134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00" y="3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3.7037E-7 L -0.46979 0.23333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500" y="11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62393" y="183349"/>
            <a:ext cx="50720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2000" b="0" i="0" dirty="0">
                <a:solidFill>
                  <a:schemeClr val="tx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ак называется эта  профессия? </a:t>
            </a:r>
            <a:r>
              <a:rPr lang="ru-RU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Покажи, какие предметы нужны  полицейскому.</a:t>
            </a:r>
          </a:p>
        </p:txBody>
      </p:sp>
      <p:pic>
        <p:nvPicPr>
          <p:cNvPr id="5" name="Picture 4" descr="http://76.dou.spb.ru/images/novosti/insp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512" y="1484784"/>
            <a:ext cx="3286148" cy="4429155"/>
          </a:xfrm>
          <a:prstGeom prst="rect">
            <a:avLst/>
          </a:prstGeom>
          <a:noFill/>
        </p:spPr>
      </p:pic>
      <p:pic>
        <p:nvPicPr>
          <p:cNvPr id="6" name="Picture 20" descr="http://vsdshi.ru/wp-content/uploads/2017/02/0_b71f7_11f80109_orig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DFFFF"/>
              </a:clrFrom>
              <a:clrTo>
                <a:srgbClr val="FD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29190" y="285728"/>
            <a:ext cx="1626702" cy="1386579"/>
          </a:xfrm>
          <a:prstGeom prst="rect">
            <a:avLst/>
          </a:prstGeom>
          <a:noFill/>
        </p:spPr>
      </p:pic>
      <p:pic>
        <p:nvPicPr>
          <p:cNvPr id="7" name="Picture 4" descr="http://2.bp.blogspot.com/-fqK9D_v9dxc/Vg0vQEO47kI/AAAAAAAAAWE/wfcVehfepaQ/s1600/cUFFS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739253">
            <a:off x="5234117" y="2402121"/>
            <a:ext cx="1714512" cy="1150438"/>
          </a:xfrm>
          <a:prstGeom prst="rect">
            <a:avLst/>
          </a:prstGeom>
          <a:noFill/>
        </p:spPr>
      </p:pic>
      <p:pic>
        <p:nvPicPr>
          <p:cNvPr id="8" name="Picture 6" descr="http://voentorg-gard.ru/assets/images/products/1644/zhezl-regulirovshhika-plastikovyij-svetootrazhayushhij-zhr-11g-01-s-plastikovoj-ruchkoj-400-r.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3043673">
            <a:off x="7268871" y="3176438"/>
            <a:ext cx="1744819" cy="1163812"/>
          </a:xfrm>
          <a:prstGeom prst="rect">
            <a:avLst/>
          </a:prstGeom>
          <a:noFill/>
        </p:spPr>
      </p:pic>
      <p:pic>
        <p:nvPicPr>
          <p:cNvPr id="9" name="Picture 2" descr="https://umitoy.ru/upload/iblock/8eb/8eb7b7134202bedbbe37e3ac641373ed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00760" y="4429132"/>
            <a:ext cx="3143241" cy="2476828"/>
          </a:xfrm>
          <a:prstGeom prst="rect">
            <a:avLst/>
          </a:prstGeom>
          <a:noFill/>
        </p:spPr>
      </p:pic>
      <p:pic>
        <p:nvPicPr>
          <p:cNvPr id="10" name="Picture 16" descr="https://png.pngtree.com/element_origin_min_pic/20/16/01/3156adfc2b1b558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57950" y="3214686"/>
            <a:ext cx="1268552" cy="1357322"/>
          </a:xfrm>
          <a:prstGeom prst="rect">
            <a:avLst/>
          </a:prstGeom>
          <a:noFill/>
        </p:spPr>
      </p:pic>
      <p:pic>
        <p:nvPicPr>
          <p:cNvPr id="4100" name="Picture 4" descr="http://www.szcdr.com/upload/2/aa/2aaa62a94ce48fff33a204afbb1c67ce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58082" y="428604"/>
            <a:ext cx="1350112" cy="2311391"/>
          </a:xfrm>
          <a:prstGeom prst="rect">
            <a:avLst/>
          </a:prstGeom>
          <a:noFill/>
        </p:spPr>
      </p:pic>
      <p:pic>
        <p:nvPicPr>
          <p:cNvPr id="4102" name="Picture 6" descr="http://fiction-books.ru/img/1019310658.jp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8850803">
            <a:off x="4621290" y="4519877"/>
            <a:ext cx="2281670" cy="15001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1.44509E-6 L -0.52812 0.3840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400" y="19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417 0.00047 L -0.59584 0.05156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100" y="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1.32948E-6 L -0.54931 0.14682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500" y="7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3.23699E-6 L -0.61077 -0.12138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500" y="-6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6" dur="2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2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://2.bp.blogspot.com/-fqK9D_v9dxc/Vg0vQEO47kI/AAAAAAAAAWE/wfcVehfepaQ/s1600/cUFFS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739253">
            <a:off x="85345" y="2334779"/>
            <a:ext cx="1714512" cy="1150438"/>
          </a:xfrm>
          <a:prstGeom prst="rect">
            <a:avLst/>
          </a:prstGeom>
          <a:noFill/>
        </p:spPr>
      </p:pic>
      <p:sp>
        <p:nvSpPr>
          <p:cNvPr id="1034" name="AutoShape 10" descr="https://im0-tub-ru.yandex.net/i?id=b9cbd36af1428644455524dc18198911&amp;n=33&amp;w=150&amp;h=15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6" name="Picture 4" descr="http://png.clipart-library.com/images4/3/child-painting-clipar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69506" y="1676617"/>
            <a:ext cx="3143272" cy="4286280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2558088" y="236259"/>
            <a:ext cx="6300192" cy="707886"/>
          </a:xfrm>
          <a:prstGeom prst="rect">
            <a:avLst/>
          </a:prstGeom>
          <a:ln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2000" i="0" dirty="0">
                <a:solidFill>
                  <a:schemeClr val="tx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ак называется эта  профессия? </a:t>
            </a:r>
            <a:r>
              <a:rPr lang="ru-RU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Покажи, какие предметы     нужны художнику.</a:t>
            </a:r>
          </a:p>
        </p:txBody>
      </p:sp>
      <p:pic>
        <p:nvPicPr>
          <p:cNvPr id="15" name="Picture 22" descr="https://teleporto.ru/images/detailed/10316/norm145846826656ee75aadbafd.jpg?t=1458468266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6605111">
            <a:off x="2313931" y="1242368"/>
            <a:ext cx="1714511" cy="1714512"/>
          </a:xfrm>
          <a:prstGeom prst="rect">
            <a:avLst/>
          </a:prstGeom>
          <a:noFill/>
        </p:spPr>
      </p:pic>
      <p:pic>
        <p:nvPicPr>
          <p:cNvPr id="1044" name="Picture 20" descr="http://vsdshi.ru/wp-content/uploads/2017/02/0_b71f7_11f80109_orig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DFFFF"/>
              </a:clrFrom>
              <a:clrTo>
                <a:srgbClr val="FD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58" y="303408"/>
            <a:ext cx="1857388" cy="1583213"/>
          </a:xfrm>
          <a:prstGeom prst="rect">
            <a:avLst/>
          </a:prstGeom>
          <a:noFill/>
        </p:spPr>
      </p:pic>
      <p:pic>
        <p:nvPicPr>
          <p:cNvPr id="3078" name="Picture 6" descr="http://mariafresa.net/newimages/brush-clipart-wet-paint-17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14480" y="2357430"/>
            <a:ext cx="1285884" cy="2075840"/>
          </a:xfrm>
          <a:prstGeom prst="rect">
            <a:avLst/>
          </a:prstGeom>
          <a:noFill/>
        </p:spPr>
      </p:pic>
      <p:pic>
        <p:nvPicPr>
          <p:cNvPr id="3080" name="Picture 8" descr="https://bik-kense.kz/image/magictoolbox_cache/cf3e6ec01aac7cb79461bcfe9d0d075e/5/0/507_product/thumb800x800/4053125027/vatman2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E3D4C1"/>
              </a:clrFrom>
              <a:clrTo>
                <a:srgbClr val="E3D4C1">
                  <a:alpha val="0"/>
                </a:srgbClr>
              </a:clrTo>
            </a:clrChange>
          </a:blip>
          <a:srcRect l="8182"/>
          <a:stretch>
            <a:fillRect/>
          </a:stretch>
        </p:blipFill>
        <p:spPr bwMode="auto">
          <a:xfrm rot="5153148">
            <a:off x="2351181" y="3983798"/>
            <a:ext cx="2610269" cy="1894068"/>
          </a:xfrm>
          <a:prstGeom prst="rect">
            <a:avLst/>
          </a:prstGeom>
          <a:noFill/>
        </p:spPr>
      </p:pic>
      <p:pic>
        <p:nvPicPr>
          <p:cNvPr id="1048" name="Picture 24" descr="https://avatars.mds.yandex.net/get-marketpic/1327625/market_ZFVAGKfElA6mduQK-WGPdg/ori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7647" r="23529"/>
          <a:stretch>
            <a:fillRect/>
          </a:stretch>
        </p:blipFill>
        <p:spPr bwMode="auto">
          <a:xfrm>
            <a:off x="214282" y="3857628"/>
            <a:ext cx="2286016" cy="26432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3.64162E-6 L 0.76094 0.5287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000" y="26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1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0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52601E-6 L 0.48629 0.19352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300" y="9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8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0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2.89017E-7 L 0.30486 -0.28162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200" y="-14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80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0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46821E-7 L 0.446 0.09133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0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300" y="4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8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1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http://www.k-zn.ru/upload/iblock/fdb/fdbbb6b3b287e560f3cec7f134977b90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230" r="28847"/>
          <a:stretch>
            <a:fillRect/>
          </a:stretch>
        </p:blipFill>
        <p:spPr bwMode="auto">
          <a:xfrm>
            <a:off x="59046" y="1262964"/>
            <a:ext cx="2928958" cy="564095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85720" y="285728"/>
            <a:ext cx="5143536" cy="707886"/>
          </a:xfrm>
          <a:prstGeom prst="rect">
            <a:avLst/>
          </a:prstGeom>
          <a:ln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2000" i="0" dirty="0">
                <a:solidFill>
                  <a:schemeClr val="tx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ак называется эта  профессия. </a:t>
            </a:r>
            <a:r>
              <a:rPr lang="ru-RU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Покажи, какие предметы нужны доктору.</a:t>
            </a:r>
          </a:p>
        </p:txBody>
      </p:sp>
      <p:pic>
        <p:nvPicPr>
          <p:cNvPr id="4" name="Picture 14" descr="https://s.pfst.net/2017.03/554693567210c2c41127992632f7f0b229aaae6fa92a_b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3163419">
            <a:off x="5441802" y="2565342"/>
            <a:ext cx="1735037" cy="1301278"/>
          </a:xfrm>
          <a:prstGeom prst="rect">
            <a:avLst/>
          </a:prstGeom>
          <a:noFill/>
        </p:spPr>
      </p:pic>
      <p:pic>
        <p:nvPicPr>
          <p:cNvPr id="6" name="Picture 16" descr="https://png.pngtree.com/element_origin_min_pic/20/16/01/3156adfc2b1b558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8643044">
            <a:off x="7500957" y="2214554"/>
            <a:ext cx="1602381" cy="1714512"/>
          </a:xfrm>
          <a:prstGeom prst="rect">
            <a:avLst/>
          </a:prstGeom>
          <a:noFill/>
        </p:spPr>
      </p:pic>
      <p:pic>
        <p:nvPicPr>
          <p:cNvPr id="22532" name="Picture 4" descr="https://www.stiernholm.com/images/uploads/FirstAid220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57998" y="357166"/>
            <a:ext cx="2286001" cy="1714502"/>
          </a:xfrm>
          <a:prstGeom prst="rect">
            <a:avLst/>
          </a:prstGeom>
          <a:noFill/>
        </p:spPr>
      </p:pic>
      <p:pic>
        <p:nvPicPr>
          <p:cNvPr id="22534" name="Picture 6" descr="https://i.ytimg.com/vi/8z5S7J7U-iA/hqdefault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6874" r="19968"/>
          <a:stretch>
            <a:fillRect/>
          </a:stretch>
        </p:blipFill>
        <p:spPr bwMode="auto">
          <a:xfrm>
            <a:off x="5286380" y="4357694"/>
            <a:ext cx="1714512" cy="1928826"/>
          </a:xfrm>
          <a:prstGeom prst="rect">
            <a:avLst/>
          </a:prstGeom>
          <a:noFill/>
        </p:spPr>
      </p:pic>
      <p:pic>
        <p:nvPicPr>
          <p:cNvPr id="22536" name="Picture 8" descr="http://cache.i-stores.ru/original_nf/206113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828529">
            <a:off x="4538679" y="456178"/>
            <a:ext cx="2857520" cy="2337643"/>
          </a:xfrm>
          <a:prstGeom prst="rect">
            <a:avLst/>
          </a:prstGeom>
          <a:noFill/>
        </p:spPr>
      </p:pic>
      <p:pic>
        <p:nvPicPr>
          <p:cNvPr id="5" name="Picture 22" descr="https://teleporto.ru/images/detailed/10316/norm145846826656ee75aadbafd.jpg?t=1458468266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00892" y="4429132"/>
            <a:ext cx="1714511" cy="2000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5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3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25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1.38728E-6 L -0.65851 0.62659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900" y="31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32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6.93642E-7 L -0.49705 0.02058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900" y="1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1.15607E-6 L -0.59687 0.15699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800" y="7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1.44509E-6 L -0.71372 -0.24948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700" y="-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25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2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34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ds91.detsad.tver.ru/wp-content/uploads/sites/70/2018/10/kartinka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86446" y="1071546"/>
            <a:ext cx="3042783" cy="4143404"/>
          </a:xfrm>
          <a:prstGeom prst="rect">
            <a:avLst/>
          </a:prstGeom>
          <a:noFill/>
        </p:spPr>
      </p:pic>
      <p:pic>
        <p:nvPicPr>
          <p:cNvPr id="5" name="Picture 28" descr="https://st12.stpulscen.ru/images/product/073/336/640_big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1500166" y="5214950"/>
            <a:ext cx="1785950" cy="143815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286115" y="142852"/>
            <a:ext cx="5857885" cy="707886"/>
          </a:xfrm>
          <a:prstGeom prst="rect">
            <a:avLst/>
          </a:prstGeom>
          <a:ln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2000" b="0" i="0" dirty="0">
                <a:solidFill>
                  <a:schemeClr val="tx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ак называется эта  профессия. </a:t>
            </a:r>
            <a:r>
              <a:rPr lang="ru-RU" sz="20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Покажи, какие предметы    нужны пожарному.</a:t>
            </a:r>
          </a:p>
        </p:txBody>
      </p:sp>
      <p:pic>
        <p:nvPicPr>
          <p:cNvPr id="21506" name="Picture 2" descr="https://im0-tub-ru.yandex.net/i?id=269a7dc07ec2f5b34fcb228d88228b74-l&amp;n=1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57422" y="3571876"/>
            <a:ext cx="2000264" cy="2000264"/>
          </a:xfrm>
          <a:prstGeom prst="rect">
            <a:avLst/>
          </a:prstGeom>
          <a:noFill/>
        </p:spPr>
      </p:pic>
      <p:pic>
        <p:nvPicPr>
          <p:cNvPr id="8" name="Picture 10" descr="https://i1.rozetka.ua/goods/7170106/52594404_images_7170106248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785958"/>
            <a:ext cx="1928794" cy="1928794"/>
          </a:xfrm>
          <a:prstGeom prst="rect">
            <a:avLst/>
          </a:prstGeom>
          <a:noFill/>
        </p:spPr>
      </p:pic>
      <p:pic>
        <p:nvPicPr>
          <p:cNvPr id="21508" name="Picture 4" descr="http://cpz-nk.ru/upload/full/HJP15sZ-l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9506" y="3571876"/>
            <a:ext cx="2328725" cy="2000264"/>
          </a:xfrm>
          <a:prstGeom prst="rect">
            <a:avLst/>
          </a:prstGeom>
          <a:noFill/>
        </p:spPr>
      </p:pic>
      <p:pic>
        <p:nvPicPr>
          <p:cNvPr id="3" name="Picture 20" descr="https://ds10asha.educhel.ru/uploads/20500/20497/section/334898/cms-image-000045484.jpg?152532307345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" y="106847"/>
            <a:ext cx="2928927" cy="1648987"/>
          </a:xfrm>
          <a:prstGeom prst="rect">
            <a:avLst/>
          </a:prstGeom>
          <a:noFill/>
        </p:spPr>
      </p:pic>
      <p:pic>
        <p:nvPicPr>
          <p:cNvPr id="4" name="Picture 26" descr="http://www.ciudaris.com/blog/wp-content/uploads/elementos-para-departamento-nuevo-09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85918" y="1571612"/>
            <a:ext cx="1928826" cy="19288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1.32948E-6 L 0.62344 0.6575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200" y="32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15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50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75723E-6 L 0.44097 0.10497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000" y="5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15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4.04624E-6 L 0.74705 -0.00925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300" y="-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508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54335E-6 L 0.52969 -0.67954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500" y="-34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877</TotalTime>
  <Words>450</Words>
  <Application>Microsoft Office PowerPoint</Application>
  <PresentationFormat>Экран (4:3)</PresentationFormat>
  <Paragraphs>62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Валентина</dc:creator>
  <cp:lastModifiedBy>1</cp:lastModifiedBy>
  <cp:revision>74</cp:revision>
  <dcterms:created xsi:type="dcterms:W3CDTF">2019-01-11T04:58:57Z</dcterms:created>
  <dcterms:modified xsi:type="dcterms:W3CDTF">2024-11-22T05:42:57Z</dcterms:modified>
</cp:coreProperties>
</file>