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Default Extension="wav" ContentType="audio/wav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8" r:id="rId2"/>
    <p:sldId id="289" r:id="rId3"/>
    <p:sldId id="260" r:id="rId4"/>
    <p:sldId id="259" r:id="rId5"/>
    <p:sldId id="278" r:id="rId6"/>
    <p:sldId id="277" r:id="rId7"/>
    <p:sldId id="276" r:id="rId8"/>
    <p:sldId id="275" r:id="rId9"/>
    <p:sldId id="280" r:id="rId10"/>
    <p:sldId id="274" r:id="rId11"/>
    <p:sldId id="271" r:id="rId12"/>
    <p:sldId id="273" r:id="rId13"/>
    <p:sldId id="262" r:id="rId14"/>
    <p:sldId id="290" r:id="rId15"/>
    <p:sldId id="291" r:id="rId16"/>
    <p:sldId id="292" r:id="rId17"/>
    <p:sldId id="263" r:id="rId18"/>
    <p:sldId id="261" r:id="rId19"/>
    <p:sldId id="287" r:id="rId2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DCD56A-BE4B-49D3-9BDC-B282C6FB161C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p:transition advClick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CD56A-BE4B-49D3-9BDC-B282C6FB161C}" type="datetimeFigureOut">
              <a:rPr lang="ru-RU" smtClean="0"/>
              <a:pPr/>
              <a:t>21.11.2024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5800B-5120-4490-9C99-A37F3043C8B4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advClick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jpeg"/><Relationship Id="rId4" Type="http://schemas.openxmlformats.org/officeDocument/2006/relationships/image" Target="../media/image4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eg"/><Relationship Id="rId4" Type="http://schemas.openxmlformats.org/officeDocument/2006/relationships/image" Target="../media/image4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8.png"/><Relationship Id="rId4" Type="http://schemas.openxmlformats.org/officeDocument/2006/relationships/image" Target="../media/image4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4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0.jpeg"/><Relationship Id="rId4" Type="http://schemas.openxmlformats.org/officeDocument/2006/relationships/image" Target="../media/image4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801D1C-9486-57CF-8684-00F337A5D3A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752600"/>
          </a:xfrm>
        </p:spPr>
        <p:txBody>
          <a:bodyPr>
            <a:noAutofit/>
          </a:bodyPr>
          <a:lstStyle/>
          <a:p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Министерство образования и науки Самарской области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</a:t>
            </a:r>
            <a: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автономное учреждение дополнительного профессионального образования Самарской области «Институт развития образования»</a:t>
            </a:r>
            <a:br>
              <a:rPr lang="ru-RU" sz="2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2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CC7A7C2E-77A6-5BE8-0054-5F9472FD4F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1844824"/>
            <a:ext cx="9144000" cy="4419972"/>
          </a:xfrm>
        </p:spPr>
        <p:txBody>
          <a:bodyPr>
            <a:noAutofit/>
          </a:bodyPr>
          <a:lstStyle/>
          <a:p>
            <a:r>
              <a:rPr lang="ru-RU" sz="26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Номинация: </a:t>
            </a:r>
            <a:r>
              <a:rPr lang="ru-RU" sz="2600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«Адаптированные контрольно-измерительные материалы для оценки достижения обучающимися с ОВЗ образовательных результатов»</a:t>
            </a:r>
            <a:endParaRPr lang="ru-RU" sz="2600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6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Интерактивный тест </a:t>
            </a:r>
            <a:r>
              <a:rPr lang="ru-RU" sz="26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«Фартук с нагрудником»  по профильному труду (швейное дело) для  6-7 классов</a:t>
            </a:r>
            <a:endParaRPr lang="ru-RU" sz="26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/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Составила: Чуватова Любовь Петровна, учитель</a:t>
            </a:r>
          </a:p>
          <a:p>
            <a:r>
              <a:rPr lang="ru-RU" sz="2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Государственное бюджетное образовательное учреждение Самарской области «Школа-интернат для обучающихся с ограниченными возможностями здоровья с. Малый Толкай»</a:t>
            </a:r>
          </a:p>
          <a:p>
            <a:r>
              <a:rPr lang="ru-RU" sz="28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с. Малый Толкай 2024г.</a:t>
            </a:r>
            <a:endParaRPr lang="ru-RU" sz="28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9870566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792191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 пошиве ФАРТУКА используют: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2714620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краевые и соединительные швы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4429132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соединительные швы </a:t>
            </a:r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286116" y="1357298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26231" y="3550105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краевые швы 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3108" y="285728"/>
            <a:ext cx="700089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Какой машинный шов относится к краевым швам: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282" y="4397224"/>
            <a:ext cx="414340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шов в подгибку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2825588"/>
            <a:ext cx="421484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запошивочный шов</a:t>
            </a:r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2857488" y="1357298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14282" y="3611406"/>
            <a:ext cx="414340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двойной шов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06" y="285728"/>
            <a:ext cx="79219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При пошиве ФАРТУКА используют: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418" y="3357562"/>
            <a:ext cx="719310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шов вподгибку с закрытым срезом и обтачной шов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418" y="2357430"/>
            <a:ext cx="719310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шов вподгибку с открытым срезом </a:t>
            </a:r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83759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36418" y="4643446"/>
            <a:ext cx="719310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окантовочный шов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6666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Бретели ФАРТУКА можно обработать: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2285992"/>
            <a:ext cx="447842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обтачным швом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4429132"/>
            <a:ext cx="483561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запошивочным швом</a:t>
            </a:r>
          </a:p>
        </p:txBody>
      </p:sp>
      <p:grpSp>
        <p:nvGrpSpPr>
          <p:cNvPr id="5" name="Группа 8"/>
          <p:cNvGrpSpPr/>
          <p:nvPr/>
        </p:nvGrpSpPr>
        <p:grpSpPr>
          <a:xfrm>
            <a:off x="2857488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357554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357562"/>
            <a:ext cx="483561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стачным швом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847469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На какой ткани легче всего определить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лицевую сторону?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3643314"/>
            <a:ext cx="650085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на ткани с печатным рисунком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65012" y="4429132"/>
            <a:ext cx="3978360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на пестроткани</a:t>
            </a:r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6" name="Группа 11"/>
          <p:cNvGrpSpPr/>
          <p:nvPr/>
        </p:nvGrpSpPr>
        <p:grpSpPr>
          <a:xfrm>
            <a:off x="3214678" y="1428736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165012" y="2857496"/>
            <a:ext cx="454986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на гладкокрашеной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40305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Смётывание - это: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418" y="3500438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соединение двух деталей, примерно равных по величине, временными стежками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418" y="4786322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закрепление подогнутого края детали временными стежками</a:t>
            </a:r>
          </a:p>
        </p:txBody>
      </p:sp>
      <p:grpSp>
        <p:nvGrpSpPr>
          <p:cNvPr id="5" name="Группа 8"/>
          <p:cNvGrpSpPr/>
          <p:nvPr/>
        </p:nvGrpSpPr>
        <p:grpSpPr>
          <a:xfrm>
            <a:off x="3071802" y="571480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6" name="Группа 11"/>
          <p:cNvGrpSpPr/>
          <p:nvPr/>
        </p:nvGrpSpPr>
        <p:grpSpPr>
          <a:xfrm>
            <a:off x="3512751" y="785794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36418" y="2214554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временное соединение мелкой детали с крупной временными стежками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388824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Стачивание - это: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4857760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 соединение приблизительно равных по величине деталей машинной строчкой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2285992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прокладывание строчки для закрепления подогнутого края детали</a:t>
            </a:r>
          </a:p>
        </p:txBody>
      </p:sp>
      <p:grpSp>
        <p:nvGrpSpPr>
          <p:cNvPr id="5" name="Группа 8"/>
          <p:cNvGrpSpPr/>
          <p:nvPr/>
        </p:nvGrpSpPr>
        <p:grpSpPr>
          <a:xfrm>
            <a:off x="3000364" y="571480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6" name="Группа 11"/>
          <p:cNvGrpSpPr/>
          <p:nvPr/>
        </p:nvGrpSpPr>
        <p:grpSpPr>
          <a:xfrm>
            <a:off x="3357554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571876"/>
            <a:ext cx="89075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соединение разных по величине деталей машинной строчкой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726000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Какой регулятор используют для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изменения длины стежка: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4429132"/>
            <a:ext cx="669300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регулятор строчки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2357430"/>
            <a:ext cx="705019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регулятор подъема зубчатой рейки</a:t>
            </a:r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357554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393281"/>
            <a:ext cx="712163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регулятор натяжения верхней нити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6970754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Как называется деталь, которая</a:t>
            </a:r>
          </a:p>
          <a:p>
            <a:r>
              <a:rPr lang="ru-RU" sz="3600" b="1" dirty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родвигает ткань на машине: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42844" y="3214686"/>
            <a:ext cx="414340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зубчатая   пластина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4429132"/>
            <a:ext cx="3978360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прижимная лапка</a:t>
            </a:r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214678" y="2143116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2285992"/>
            <a:ext cx="190665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игла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1520" y="692696"/>
            <a:ext cx="8496944" cy="1362075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>
                <a:solidFill>
                  <a:srgbClr val="FF0000"/>
                </a:solidFill>
              </a:rPr>
              <a:t>МОЛОДЕЦ! 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>ТЫ ХОРШО СПРАВИЛСЯ С ЗАДАНИЕМ.</a:t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dirty="0">
                <a:solidFill>
                  <a:srgbClr val="FF0000"/>
                </a:solidFill>
              </a:rPr>
              <a:t/>
            </a:r>
            <a:br>
              <a:rPr lang="ru-RU" dirty="0">
                <a:solidFill>
                  <a:srgbClr val="FF0000"/>
                </a:solidFill>
              </a:rPr>
            </a:br>
            <a:r>
              <a:rPr lang="ru-RU" sz="3100" dirty="0">
                <a:solidFill>
                  <a:srgbClr val="0070C0"/>
                </a:solidFill>
              </a:rPr>
              <a:t>Для выхода из теста нажми клавишу </a:t>
            </a:r>
            <a:r>
              <a:rPr lang="en-US" sz="3100" dirty="0">
                <a:solidFill>
                  <a:srgbClr val="0070C0"/>
                </a:solidFill>
              </a:rPr>
              <a:t>Esc</a:t>
            </a:r>
            <a:r>
              <a:rPr lang="ru-RU" dirty="0">
                <a:solidFill>
                  <a:srgbClr val="0070C0"/>
                </a:solidFill>
              </a:rPr>
              <a:t/>
            </a:r>
            <a:br>
              <a:rPr lang="ru-RU" dirty="0">
                <a:solidFill>
                  <a:srgbClr val="0070C0"/>
                </a:solidFill>
              </a:rPr>
            </a:br>
            <a:endParaRPr lang="ru-RU" dirty="0">
              <a:solidFill>
                <a:srgbClr val="0070C0"/>
              </a:solidFill>
            </a:endParaRPr>
          </a:p>
        </p:txBody>
      </p:sp>
    </p:spTree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2852936"/>
            <a:ext cx="5184576" cy="1071570"/>
          </a:xfrm>
        </p:spPr>
        <p:txBody>
          <a:bodyPr>
            <a:prstTxWarp prst="textArchUp">
              <a:avLst/>
            </a:prstTxWarp>
            <a:no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 prst="slope"/>
              <a:contourClr>
                <a:schemeClr val="accent2">
                  <a:shade val="75000"/>
                </a:schemeClr>
              </a:contourClr>
            </a:sp3d>
          </a:bodyPr>
          <a:lstStyle/>
          <a:p>
            <a:r>
              <a:rPr lang="ru-RU" sz="40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Ultra" pitchFamily="50" charset="-52"/>
              </a:rPr>
              <a:t>Интерактивный</a:t>
            </a:r>
            <a:br>
              <a:rPr lang="ru-RU" sz="40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Ultra" pitchFamily="50" charset="-52"/>
              </a:rPr>
            </a:br>
            <a:r>
              <a:rPr lang="ru-RU" sz="4000" b="1" dirty="0">
                <a:ln w="11430"/>
                <a:solidFill>
                  <a:srgbClr val="0070C0"/>
                </a:soli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Ultra" pitchFamily="50" charset="-52"/>
              </a:rPr>
              <a:t> тест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3568" y="4509120"/>
            <a:ext cx="6768752" cy="1145554"/>
          </a:xfrm>
        </p:spPr>
        <p:txBody>
          <a:bodyPr>
            <a:normAutofit fontScale="25000" lnSpcReduction="20000"/>
          </a:bodyPr>
          <a:lstStyle/>
          <a:p>
            <a:r>
              <a:rPr lang="ru-RU" sz="1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Профильный труд (швейное дело) </a:t>
            </a:r>
            <a:r>
              <a:rPr lang="ru-RU" sz="1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</a:t>
            </a:r>
            <a:r>
              <a:rPr lang="ru-RU" sz="128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6-7 </a:t>
            </a:r>
            <a:r>
              <a:rPr lang="ru-RU" sz="128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классов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0" y="3501008"/>
            <a:ext cx="7020272" cy="830997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Фартук с нагрудником</a:t>
            </a:r>
            <a:endParaRPr lang="ru-RU" sz="4800" dirty="0">
              <a:solidFill>
                <a:srgbClr val="7030A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286116" y="5786454"/>
            <a:ext cx="5643570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ctr"/>
            <a:r>
              <a:rPr lang="ru-RU" sz="2800" dirty="0">
                <a:solidFill>
                  <a:srgbClr val="7030A0"/>
                </a:solidFill>
              </a:rPr>
              <a:t> Чуватова Любовь Петровна, учитель</a:t>
            </a:r>
            <a:r>
              <a:rPr lang="ru-RU" sz="2800" dirty="0"/>
              <a:t>. 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755576" y="260648"/>
            <a:ext cx="7851973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/>
            <a:r>
              <a:rPr lang="ru-RU" sz="2800" dirty="0">
                <a:solidFill>
                  <a:prstClr val="black"/>
                </a:solidFill>
              </a:rPr>
              <a:t>ГБОУ школа-интернат с. Малый Толкай</a:t>
            </a:r>
          </a:p>
        </p:txBody>
      </p:sp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30621" y="764704"/>
            <a:ext cx="3913379" cy="2736304"/>
          </a:xfrm>
          <a:prstGeom prst="rect">
            <a:avLst/>
          </a:prstGeom>
          <a:noFill/>
          <a:ln w="38100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33034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ФАРТУК - это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85720" y="2285992"/>
            <a:ext cx="492922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 специальная одежда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85720" y="4429132"/>
            <a:ext cx="492922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 лёгкое платье</a:t>
            </a:r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3357554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85720" y="3357562"/>
            <a:ext cx="492922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 нательное белье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510242" y="2285992"/>
            <a:ext cx="3348038" cy="272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285728"/>
            <a:ext cx="76752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ФАРТУК предназначен  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                                    для …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012" y="3714752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защиты одежды от загрязнения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44" y="4572008"/>
            <a:ext cx="890758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защиты одежды от солнечных лучей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" name="Группа 8"/>
          <p:cNvGrpSpPr/>
          <p:nvPr/>
        </p:nvGrpSpPr>
        <p:grpSpPr>
          <a:xfrm>
            <a:off x="3084018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12" name="Группа 11"/>
          <p:cNvGrpSpPr/>
          <p:nvPr/>
        </p:nvGrpSpPr>
        <p:grpSpPr>
          <a:xfrm>
            <a:off x="285720" y="1500174"/>
            <a:ext cx="5631249" cy="1422266"/>
            <a:chOff x="928662" y="857232"/>
            <a:chExt cx="5631249" cy="1422266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571612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pic>
        <p:nvPicPr>
          <p:cNvPr id="13" name="Рисунок 12" descr="http://rasm.sb.uz/pics2/e42d52ba705341f5edd7337f96101600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857884" y="71438"/>
            <a:ext cx="3214678" cy="2857496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2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 override="childStyle">
                                        <p:cTn id="9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animClr clrSpc="rgb">
                                      <p:cBhvr>
                                        <p:cTn id="10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1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  <p:animRot by="120000">
                                      <p:cBhvr>
                                        <p:cTn id="13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4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5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6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7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22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3" fill="hold">
                      <p:stCondLst>
                        <p:cond delay="0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0" y="357166"/>
            <a:ext cx="65284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ФАРТУК можно сшить из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14314" y="4857760"/>
            <a:ext cx="750095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тканей натурального происхождения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14282" y="2857496"/>
            <a:ext cx="6621598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тканей химического </a:t>
            </a:r>
          </a:p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                                происхождения</a:t>
            </a:r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21492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0" y="1214422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36418" y="4071942"/>
            <a:ext cx="6550160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любых тканей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http://s.ecrater.com/stores/329509/5356a14a7aa3d_329509b.jpg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929454" y="132799"/>
            <a:ext cx="2130142" cy="4153457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51649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Ткани для ФАРТУКА: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3607595"/>
            <a:ext cx="6264376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ситец, сатин, бязь, мадаполам,</a:t>
            </a:r>
          </a:p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  батист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71438" y="4857760"/>
            <a:ext cx="614363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сукно, драп, бостон, бобрик</a:t>
            </a:r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21492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500034" y="1357298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2786058"/>
            <a:ext cx="440698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шифон, крепдешин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572264" y="214314"/>
            <a:ext cx="2357454" cy="4786322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57158" y="285728"/>
            <a:ext cx="761118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Свойства тканей для ФАРТУКОВ :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165012" y="2772787"/>
            <a:ext cx="5907186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прочные,  хорошо стираются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8"/>
          <p:cNvGrpSpPr/>
          <p:nvPr/>
        </p:nvGrpSpPr>
        <p:grpSpPr>
          <a:xfrm>
            <a:off x="142844" y="5000636"/>
            <a:ext cx="5929354" cy="1643074"/>
            <a:chOff x="2357422" y="5000636"/>
            <a:chExt cx="5929354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357422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465565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285720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36450" y="3630043"/>
            <a:ext cx="5835748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непрочные, имеют блеск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207445" y="1214422"/>
            <a:ext cx="2793711" cy="4729345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1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000"/>
                            </p:stCondLst>
                            <p:childTnLst>
                              <p:par>
                                <p:cTn id="2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26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7" fill="hold">
                      <p:stCondLst>
                        <p:cond delay="0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29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14282" y="285728"/>
            <a:ext cx="807099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Детали, из которых состоит ФАРТУК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93574" y="4429132"/>
            <a:ext cx="569287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нижняя часть, нагрудник, </a:t>
            </a:r>
          </a:p>
          <a:p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бретель, пояс, карман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3574" y="2786058"/>
            <a:ext cx="5692872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основная деталь, карман</a:t>
            </a:r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214926"/>
            <a:ext cx="5417072" cy="1643074"/>
            <a:chOff x="1500166" y="5214926"/>
            <a:chExt cx="5417072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21492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286116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285720" y="1142984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93574" y="3607595"/>
            <a:ext cx="5764310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перед, спинка, пояс, карман 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Рисунок 12" descr="Retro Apron Luv"/>
          <p:cNvPicPr/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000760" y="1071546"/>
            <a:ext cx="3000364" cy="4319539"/>
          </a:xfrm>
          <a:prstGeom prst="rect">
            <a:avLst/>
          </a:prstGeom>
          <a:noFill/>
          <a:ln w="9525">
            <a:solidFill>
              <a:schemeClr val="accent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71406" y="285728"/>
            <a:ext cx="398064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ПАРНЫЕ детали:</a:t>
            </a:r>
          </a:p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236418" y="3357562"/>
            <a:ext cx="783604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нагрудник, бретель,  карман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36418" y="2357430"/>
            <a:ext cx="7836044" cy="584775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нагрудник, бретель, пояс, карман</a:t>
            </a:r>
            <a:endParaRPr lang="ru-RU" sz="3200" b="1" dirty="0" smtClean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Группа 8"/>
          <p:cNvGrpSpPr/>
          <p:nvPr/>
        </p:nvGrpSpPr>
        <p:grpSpPr>
          <a:xfrm>
            <a:off x="1500166" y="5000636"/>
            <a:ext cx="5131320" cy="1643074"/>
            <a:chOff x="1500166" y="5000636"/>
            <a:chExt cx="5131320" cy="1643074"/>
          </a:xfrm>
        </p:grpSpPr>
        <p:pic>
          <p:nvPicPr>
            <p:cNvPr id="7" name="Рисунок 6" descr="multyashki-1805.gif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1500166" y="5000636"/>
              <a:ext cx="1643074" cy="1643074"/>
            </a:xfrm>
            <a:prstGeom prst="rect">
              <a:avLst/>
            </a:prstGeom>
          </p:spPr>
        </p:pic>
        <p:sp>
          <p:nvSpPr>
            <p:cNvPr id="8" name="TextBox 7"/>
            <p:cNvSpPr txBox="1"/>
            <p:nvPr/>
          </p:nvSpPr>
          <p:spPr>
            <a:xfrm>
              <a:off x="3000364" y="5500702"/>
              <a:ext cx="3631122" cy="830997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8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Молодец!</a:t>
              </a:r>
              <a:endParaRPr lang="ru-RU" sz="48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grpSp>
        <p:nvGrpSpPr>
          <p:cNvPr id="9" name="Группа 11"/>
          <p:cNvGrpSpPr/>
          <p:nvPr/>
        </p:nvGrpSpPr>
        <p:grpSpPr>
          <a:xfrm>
            <a:off x="83759" y="928670"/>
            <a:ext cx="5631249" cy="1330997"/>
            <a:chOff x="928662" y="857232"/>
            <a:chExt cx="5631249" cy="1330997"/>
          </a:xfrm>
        </p:grpSpPr>
        <p:pic>
          <p:nvPicPr>
            <p:cNvPr id="10" name="Рисунок 9" descr="people17.gif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28662" y="857232"/>
              <a:ext cx="1404941" cy="1330997"/>
            </a:xfrm>
            <a:prstGeom prst="rect">
              <a:avLst/>
            </a:prstGeom>
          </p:spPr>
        </p:pic>
        <p:sp>
          <p:nvSpPr>
            <p:cNvPr id="11" name="TextBox 10"/>
            <p:cNvSpPr txBox="1"/>
            <p:nvPr/>
          </p:nvSpPr>
          <p:spPr>
            <a:xfrm>
              <a:off x="2285984" y="1142984"/>
              <a:ext cx="4273927" cy="707886"/>
            </a:xfrm>
            <a:prstGeom prst="rect">
              <a:avLst/>
            </a:prstGeom>
            <a:noFill/>
          </p:spPr>
          <p:txBody>
            <a:bodyPr wrap="none" rtlCol="0">
              <a:spAutoFit/>
              <a:scene3d>
                <a:camera prst="orthographicFront"/>
                <a:lightRig rig="flat" dir="tl">
                  <a:rot lat="0" lon="0" rev="6600000"/>
                </a:lightRig>
              </a:scene3d>
              <a:sp3d extrusionH="25400" contourW="8890">
                <a:bevelT w="38100" h="31750" prst="angle"/>
                <a:contourClr>
                  <a:schemeClr val="accent2">
                    <a:shade val="75000"/>
                  </a:schemeClr>
                </a:contourClr>
              </a:sp3d>
            </a:bodyPr>
            <a:lstStyle/>
            <a:p>
              <a:r>
                <a:rPr lang="ru-RU" sz="4000" b="1" dirty="0" smtClean="0">
                  <a:ln w="11430"/>
                  <a:gradFill>
                    <a:gsLst>
                      <a:gs pos="0">
                        <a:schemeClr val="accent2">
                          <a:tint val="70000"/>
                          <a:satMod val="245000"/>
                        </a:schemeClr>
                      </a:gs>
                      <a:gs pos="75000">
                        <a:schemeClr val="accent2">
                          <a:tint val="90000"/>
                          <a:shade val="60000"/>
                          <a:satMod val="240000"/>
                        </a:schemeClr>
                      </a:gs>
                      <a:gs pos="100000">
                        <a:schemeClr val="accent2">
                          <a:tint val="100000"/>
                          <a:shade val="50000"/>
                          <a:satMod val="240000"/>
                        </a:schemeClr>
                      </a:gs>
                    </a:gsLst>
                    <a:lin ang="5400000"/>
                  </a:gradFill>
                  <a:effectLst>
                    <a:outerShdw blurRad="50800" dist="39000" dir="5460000" algn="tl">
                      <a:srgbClr val="000000">
                        <a:alpha val="38000"/>
                      </a:srgbClr>
                    </a:outerShdw>
                  </a:effectLst>
                  <a:latin typeface="TruthCYR Black" pitchFamily="50" charset="-52"/>
                </a:rPr>
                <a:t>Подумай ещё!</a:t>
              </a:r>
              <a:endParaRPr lang="ru-RU" sz="40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ruthCYR Black" pitchFamily="50" charset="-52"/>
              </a:endParaRPr>
            </a:p>
          </p:txBody>
        </p:sp>
      </p:grpSp>
      <p:sp>
        <p:nvSpPr>
          <p:cNvPr id="12" name="TextBox 11"/>
          <p:cNvSpPr txBox="1"/>
          <p:nvPr/>
        </p:nvSpPr>
        <p:spPr>
          <a:xfrm>
            <a:off x="214282" y="4214818"/>
            <a:ext cx="7907482" cy="1077218"/>
          </a:xfrm>
          <a:prstGeom prst="rect">
            <a:avLst/>
          </a:prstGeom>
          <a:scene3d>
            <a:camera prst="orthographicFront"/>
            <a:lightRig rig="threePt" dir="t"/>
          </a:scene3d>
          <a:sp3d>
            <a:bevelT prst="angle"/>
          </a:sp3d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ru-RU" sz="32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  <a:latin typeface="Times New Roman" pitchFamily="18" charset="0"/>
                <a:cs typeface="Times New Roman" pitchFamily="18" charset="0"/>
              </a:rPr>
              <a:t>• </a:t>
            </a:r>
            <a:r>
              <a:rPr lang="ru-RU" sz="3200" b="1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нижняя часть, нагрудник, бретель, пояс, карман</a:t>
            </a:r>
            <a:endParaRPr lang="ru-RU" sz="32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gradFill>
                <a:gsLst>
                  <a:gs pos="0">
                    <a:schemeClr val="accent1">
                      <a:tint val="40000"/>
                      <a:satMod val="250000"/>
                    </a:schemeClr>
                  </a:gs>
                  <a:gs pos="9000">
                    <a:schemeClr val="accent1">
                      <a:tint val="52000"/>
                      <a:satMod val="300000"/>
                    </a:schemeClr>
                  </a:gs>
                  <a:gs pos="50000">
                    <a:schemeClr val="accent1">
                      <a:shade val="20000"/>
                      <a:satMod val="300000"/>
                    </a:schemeClr>
                  </a:gs>
                  <a:gs pos="79000">
                    <a:schemeClr val="accent1">
                      <a:tint val="52000"/>
                      <a:satMod val="300000"/>
                    </a:schemeClr>
                  </a:gs>
                  <a:gs pos="100000">
                    <a:schemeClr val="accent1">
                      <a:tint val="40000"/>
                      <a:satMod val="250000"/>
                    </a:schemeClr>
                  </a:gs>
                </a:gsLst>
                <a:lin ang="5400000"/>
              </a:gra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9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2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>
                      <p:stCondLst>
                        <p:cond delay="0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>
                                      <p:cBhvr>
                                        <p:cTn id="23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10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seq concurrent="1" nextAc="seek">
              <p:cTn id="3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1" fill="hold">
                      <p:stCondLst>
                        <p:cond delay="0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3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pplause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519</Words>
  <Application>Microsoft Office PowerPoint</Application>
  <PresentationFormat>Экран (4:3)</PresentationFormat>
  <Paragraphs>115</Paragraphs>
  <Slides>19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0" baseType="lpstr">
      <vt:lpstr>Тема Office</vt:lpstr>
      <vt:lpstr>Министерство образования и науки Самарской области Государственное автономное учреждение дополнительного профессионального образования Самарской области «Институт развития образования» </vt:lpstr>
      <vt:lpstr>Интерактивный  тест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МОЛОДЕЦ!   ТЫ ХОРШО СПРАВИЛСЯ С ЗАДАНИЕМ.   Для выхода из теста нажми клавишу Esc </vt:lpstr>
    </vt:vector>
  </TitlesOfParts>
  <Company>BEST_XP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1</dc:creator>
  <cp:lastModifiedBy>Родители</cp:lastModifiedBy>
  <cp:revision>45</cp:revision>
  <dcterms:created xsi:type="dcterms:W3CDTF">2012-01-01T15:29:24Z</dcterms:created>
  <dcterms:modified xsi:type="dcterms:W3CDTF">2024-11-21T12:09:30Z</dcterms:modified>
</cp:coreProperties>
</file>