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E58"/>
    <a:srgbClr val="EDFC24"/>
    <a:srgbClr val="FFFF99"/>
    <a:srgbClr val="DE1B0C"/>
    <a:srgbClr val="DBE00E"/>
    <a:srgbClr val="E38803"/>
    <a:srgbClr val="022827"/>
    <a:srgbClr val="FCEC16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918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905A06-D644-4518-868C-EF907931CA27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FD4A6-A006-41F2-A5B0-B8D0E7C7B6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900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FD4A6-A006-41F2-A5B0-B8D0E7C7B69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180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.mp3"/><Relationship Id="rId7" Type="http://schemas.openxmlformats.org/officeDocument/2006/relationships/image" Target="../media/image25.png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3.gif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.mp3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image.myanimelist.net/ui/5LYzTBVoS196gvYvw3zjwK6TqJWmriOq2O2k9CoNZgU" TargetMode="External"/><Relationship Id="rId3" Type="http://schemas.openxmlformats.org/officeDocument/2006/relationships/hyperlink" Target="https://meloboom.com/ru/r-0tgT4jpGI" TargetMode="External"/><Relationship Id="rId7" Type="http://schemas.openxmlformats.org/officeDocument/2006/relationships/hyperlink" Target="https://hits.gybka.com/song/170056840/A._YAranova_-_ZHu-zhu/" TargetMode="External"/><Relationship Id="rId12" Type="http://schemas.openxmlformats.org/officeDocument/2006/relationships/hyperlink" Target="https://adonius.club/uploads/posts/2022-02/1643673575_33-adonius-club-p-pchelka-na-prozrachnom-fone-33.pn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eloboom.com/ru/r-lFBbcGx35l" TargetMode="External"/><Relationship Id="rId11" Type="http://schemas.openxmlformats.org/officeDocument/2006/relationships/hyperlink" Target="https://papik.pro/uploads/posts/2021-12/1639311789_65-papik-pro-p-klipart-zhelud-66.jpg" TargetMode="External"/><Relationship Id="rId5" Type="http://schemas.openxmlformats.org/officeDocument/2006/relationships/hyperlink" Target="https://meloboom.com/ru/r-A3X-NrMK5" TargetMode="External"/><Relationship Id="rId10" Type="http://schemas.openxmlformats.org/officeDocument/2006/relationships/hyperlink" Target="https://adonius.club/uploads/posts/2022-01/thumbs/1643043989_69-adonius-club-p-zhiraf-na-prozrachnom-fone-72.png" TargetMode="External"/><Relationship Id="rId4" Type="http://schemas.openxmlformats.org/officeDocument/2006/relationships/hyperlink" Target="https://meloboom.com/ru/r-5OiF5WeYTL" TargetMode="External"/><Relationship Id="rId9" Type="http://schemas.openxmlformats.org/officeDocument/2006/relationships/hyperlink" Target="https://funforkids.ru/pictures/beetle/beetle001.png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papik.pro/uploads/posts/2022-01/thumbs/1642311920_15-papik-pro-p-ulei-klipart-15.png" TargetMode="External"/><Relationship Id="rId3" Type="http://schemas.openxmlformats.org/officeDocument/2006/relationships/hyperlink" Target="https://adonius.club/uploads/posts/2022-02/1643673519_36-adonius-club-p-pchelka-na-prozrachnom-fone-36.png" TargetMode="External"/><Relationship Id="rId7" Type="http://schemas.openxmlformats.org/officeDocument/2006/relationships/hyperlink" Target="https://catherineasquithgallery.com/uploads/posts/2021-03/1614565568_16-p-kartinka-devochki-na-belom-fone-18.pn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donius.club/uploads/posts/2022-02/1643668377_24-adonius-club-p-malchik-na-prozrachnom-fone-25.jpg" TargetMode="External"/><Relationship Id="rId11" Type="http://schemas.openxmlformats.org/officeDocument/2006/relationships/hyperlink" Target="https://papik.pro/uploads/posts/2021-12/thumbs/1639279191_17-papik-pro-p-klipart-vedro-17.png" TargetMode="External"/><Relationship Id="rId5" Type="http://schemas.openxmlformats.org/officeDocument/2006/relationships/hyperlink" Target="https://adonius.club/uploads/posts/2022-01/1642469886_24-adonius-club-p-domik-na-prozrachnom-fone-26.png" TargetMode="External"/><Relationship Id="rId10" Type="http://schemas.openxmlformats.org/officeDocument/2006/relationships/hyperlink" Target="https://adonius.club/uploads/posts/2022-01/1642567528_62-adonius-club-p-romashka-na-prozrachnom-fone-77.png" TargetMode="External"/><Relationship Id="rId4" Type="http://schemas.openxmlformats.org/officeDocument/2006/relationships/hyperlink" Target="https://sun98.userapi.com/A3BjzXTUXpoNuRsRd0r9NwZ5k4FXEEzSTdqgBA/g2kyHsuBAdw.jpg" TargetMode="External"/><Relationship Id="rId9" Type="http://schemas.openxmlformats.org/officeDocument/2006/relationships/hyperlink" Target="https://adonius.club/uploads/posts/2022-01/thumbs/1642567486_7-adonius-club-p-romashka-na-prozrachnom-fone-8.pn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kartinkin.net/uploads/posts/2022-12/1669965401_42-kartinkin-net-p-kartinka-banka-s-medom-krasivo-55.pn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hyperlink" Target="https://adonius.club/uploads/posts/2022-01/thumbs/1641950640_66-adonius-club-p-medovie-soti-fon-70.jpg" TargetMode="External"/><Relationship Id="rId4" Type="http://schemas.openxmlformats.org/officeDocument/2006/relationships/hyperlink" Target="https://adonius.club/uploads/posts/2022-01/1642156005_37-adonius-club-p-krovat-na-prozrachnom-fone-44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microsoft.com/office/2007/relationships/media" Target="../media/media8.wav"/><Relationship Id="rId18" Type="http://schemas.openxmlformats.org/officeDocument/2006/relationships/image" Target="../media/image3.gif"/><Relationship Id="rId3" Type="http://schemas.microsoft.com/office/2007/relationships/media" Target="../media/media3.mp3"/><Relationship Id="rId21" Type="http://schemas.openxmlformats.org/officeDocument/2006/relationships/image" Target="../media/image10.png"/><Relationship Id="rId7" Type="http://schemas.microsoft.com/office/2007/relationships/media" Target="../media/media5.mp3"/><Relationship Id="rId12" Type="http://schemas.openxmlformats.org/officeDocument/2006/relationships/audio" Target="../media/media7.wav"/><Relationship Id="rId17" Type="http://schemas.openxmlformats.org/officeDocument/2006/relationships/image" Target="../media/image7.png"/><Relationship Id="rId2" Type="http://schemas.openxmlformats.org/officeDocument/2006/relationships/audio" Target="../media/media2.mp3"/><Relationship Id="rId16" Type="http://schemas.openxmlformats.org/officeDocument/2006/relationships/image" Target="../media/image6.png"/><Relationship Id="rId20" Type="http://schemas.openxmlformats.org/officeDocument/2006/relationships/image" Target="../media/image9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microsoft.com/office/2007/relationships/media" Target="../media/media7.wav"/><Relationship Id="rId5" Type="http://schemas.microsoft.com/office/2007/relationships/media" Target="../media/media4.mp3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11.png"/><Relationship Id="rId10" Type="http://schemas.openxmlformats.org/officeDocument/2006/relationships/audio" Target="../media/media6.wav"/><Relationship Id="rId19" Type="http://schemas.openxmlformats.org/officeDocument/2006/relationships/image" Target="../media/image8.png"/><Relationship Id="rId4" Type="http://schemas.openxmlformats.org/officeDocument/2006/relationships/audio" Target="../media/media3.mp3"/><Relationship Id="rId9" Type="http://schemas.microsoft.com/office/2007/relationships/media" Target="../media/media6.wav"/><Relationship Id="rId14" Type="http://schemas.openxmlformats.org/officeDocument/2006/relationships/audio" Target="../media/media8.wav"/><Relationship Id="rId2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0.wav"/><Relationship Id="rId7" Type="http://schemas.openxmlformats.org/officeDocument/2006/relationships/image" Target="../media/image3.gif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10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12.wav"/><Relationship Id="rId7" Type="http://schemas.openxmlformats.org/officeDocument/2006/relationships/image" Target="../media/image3.gif"/><Relationship Id="rId12" Type="http://schemas.openxmlformats.org/officeDocument/2006/relationships/image" Target="../media/image11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3.png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6.png"/><Relationship Id="rId4" Type="http://schemas.openxmlformats.org/officeDocument/2006/relationships/audio" Target="../media/media12.wav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14.wav"/><Relationship Id="rId7" Type="http://schemas.openxmlformats.org/officeDocument/2006/relationships/image" Target="../media/image3.gif"/><Relationship Id="rId12" Type="http://schemas.openxmlformats.org/officeDocument/2006/relationships/image" Target="../media/image11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3.png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7.png"/><Relationship Id="rId4" Type="http://schemas.openxmlformats.org/officeDocument/2006/relationships/audio" Target="../media/media14.wav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16.wav"/><Relationship Id="rId7" Type="http://schemas.openxmlformats.org/officeDocument/2006/relationships/image" Target="../media/image3.gif"/><Relationship Id="rId12" Type="http://schemas.openxmlformats.org/officeDocument/2006/relationships/image" Target="../media/image11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13.png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8.jpeg"/><Relationship Id="rId4" Type="http://schemas.openxmlformats.org/officeDocument/2006/relationships/audio" Target="../media/media16.wav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media" Target="../media/media18.wav"/><Relationship Id="rId7" Type="http://schemas.openxmlformats.org/officeDocument/2006/relationships/image" Target="../media/image20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19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1.png"/><Relationship Id="rId4" Type="http://schemas.openxmlformats.org/officeDocument/2006/relationships/audio" Target="../media/media18.wav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media" Target="../media/media20.wav"/><Relationship Id="rId7" Type="http://schemas.openxmlformats.org/officeDocument/2006/relationships/image" Target="../media/image23.png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22.png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4.png"/><Relationship Id="rId4" Type="http://schemas.openxmlformats.org/officeDocument/2006/relationships/audio" Target="../media/media20.wav"/><Relationship Id="rId9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F:\ПЧЕЛКА ЖУЖА\соты фон 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395536" y="332656"/>
            <a:ext cx="8361312" cy="6192688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51520" y="306724"/>
            <a:ext cx="8640960" cy="1368152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Министерство образования Самарской области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Государственное автономное учреждение дополнительного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1800" dirty="0" smtClean="0">
                <a:latin typeface="Times New Roman"/>
                <a:ea typeface="Calibri"/>
                <a:cs typeface="Times New Roman"/>
              </a:rPr>
            </a:br>
            <a:r>
              <a:rPr lang="ru-RU" sz="1800" dirty="0" smtClean="0">
                <a:latin typeface="Times New Roman"/>
                <a:ea typeface="Calibri"/>
                <a:cs typeface="Times New Roman"/>
              </a:rPr>
              <a:t>профессионального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образования Самарской области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ru-RU" sz="1800" dirty="0">
                <a:latin typeface="Times New Roman"/>
                <a:ea typeface="Calibri"/>
                <a:cs typeface="Times New Roman"/>
              </a:rPr>
              <a:t>«Институт развития образования»</a:t>
            </a:r>
            <a:endParaRPr lang="ru-RU" sz="1800" dirty="0">
              <a:ea typeface="Calibri"/>
              <a:cs typeface="Times New Roman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15485" y="2634712"/>
            <a:ext cx="8371122" cy="1844487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Мультимедийная дидактическая игра </a:t>
            </a:r>
          </a:p>
          <a:p>
            <a:r>
              <a:rPr lang="ru-RU" sz="24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«Пчелка </a:t>
            </a:r>
            <a:r>
              <a:rPr lang="ru-RU" sz="2400" b="1" dirty="0" err="1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Жужа</a:t>
            </a:r>
            <a:r>
              <a:rPr lang="ru-RU" sz="24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(Звук </a:t>
            </a:r>
            <a:r>
              <a:rPr lang="ru-RU" sz="24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 Буква Ж.)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3"/>
          <p:cNvSpPr txBox="1">
            <a:spLocks/>
          </p:cNvSpPr>
          <p:nvPr/>
        </p:nvSpPr>
        <p:spPr>
          <a:xfrm>
            <a:off x="632594" y="1844824"/>
            <a:ext cx="813690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u="sng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Наименование </a:t>
            </a:r>
            <a:r>
              <a:rPr lang="ru-RU" sz="2000" u="sng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номинации</a:t>
            </a:r>
            <a:r>
              <a:rPr lang="ru-RU" sz="20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«Мультимедийный дидактический комплекс»</a:t>
            </a:r>
          </a:p>
          <a:p>
            <a:endParaRPr lang="ru-RU" sz="20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3"/>
          <p:cNvSpPr txBox="1">
            <a:spLocks/>
          </p:cNvSpPr>
          <p:nvPr/>
        </p:nvSpPr>
        <p:spPr>
          <a:xfrm>
            <a:off x="4091446" y="4653135"/>
            <a:ext cx="4633596" cy="1651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Авторы: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Мартынова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 С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учитель-логопед,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spcBef>
                <a:spcPts val="0"/>
              </a:spcBef>
            </a:pP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Салмина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Г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СОШ № 22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г.о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Чапаевск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 – детский сад № 26 «Золотой улей»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3"/>
          <p:cNvSpPr txBox="1">
            <a:spLocks/>
          </p:cNvSpPr>
          <p:nvPr/>
        </p:nvSpPr>
        <p:spPr>
          <a:xfrm>
            <a:off x="3316052" y="6052636"/>
            <a:ext cx="252028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Самара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2024г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96" y="3556956"/>
            <a:ext cx="2531241" cy="2880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 descr="F:\ПЧЕЛКА ЖУЖА\90601216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986" y="3429000"/>
            <a:ext cx="2816696" cy="150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А. Яранова - Жу-жу -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091446" y="3733800"/>
            <a:ext cx="609600" cy="609600"/>
          </a:xfrm>
          <a:prstGeom prst="rect">
            <a:avLst/>
          </a:prstGeom>
        </p:spPr>
      </p:pic>
      <p:sp>
        <p:nvSpPr>
          <p:cNvPr id="12" name="Подзаголовок 3"/>
          <p:cNvSpPr txBox="1">
            <a:spLocks/>
          </p:cNvSpPr>
          <p:nvPr/>
        </p:nvSpPr>
        <p:spPr>
          <a:xfrm>
            <a:off x="3311860" y="3453862"/>
            <a:ext cx="2520280" cy="5040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Возраст: 5 – 7 лет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567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ПЧЕЛКА ЖУЖА\90601216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38327"/>
            <a:ext cx="4091498" cy="218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Золотой Улей\Downloads\2023-03-24-11-24-0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586796"/>
            <a:ext cx="4392488" cy="375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765321" y="4293096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МОЛОДЕЦ!</a:t>
            </a:r>
            <a:endParaRPr lang="ru-RU" sz="40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6" name="А. Яранова - Жу-жу - (www.hotplayer.ru)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24328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62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68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13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ПЧЕЛКА ЖУЖА\соты фон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39552" y="620688"/>
            <a:ext cx="8064896" cy="576064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563216" y="658874"/>
            <a:ext cx="8064896" cy="572245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ресурсы:</a:t>
            </a:r>
          </a:p>
          <a:p>
            <a:pPr algn="just"/>
            <a:r>
              <a:rPr lang="ru-RU" sz="20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Звуковые файлы</a:t>
            </a:r>
          </a:p>
          <a:p>
            <a:pPr algn="just"/>
            <a:r>
              <a:rPr lang="ru-RU" sz="18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3"/>
              </a:rPr>
              <a:t>://meloboom.com/ru/r-0tgT4jpGI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рингтон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«писк комара»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4"/>
              </a:rPr>
              <a:t>https://meloboom.com/ru/r-5OiF5WeYTL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рингтон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«крик петуха»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5"/>
              </a:rPr>
              <a:t>https://meloboom.com/ru/r-A3X-NrMK5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рингтон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«голос птицы»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6"/>
              </a:rPr>
              <a:t>https://meloboom.com/ru/r-lFBbcGx35l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рингтон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«жужжат пчелы»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7"/>
              </a:rPr>
              <a:t>https://hits.gybka.com/song/170056840/A._YAranova_-_ZHu-zhu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/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Песня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Яранова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Жу-жу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Картинки</a:t>
            </a:r>
          </a:p>
          <a:p>
            <a:pPr algn="just"/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https://image.myanimelist.net/ui/5LYzTBVoS196gvYvw3zjwK6TqJWmriOq2O2k9CoNZgU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пчёлка анимированная</a:t>
            </a:r>
          </a:p>
          <a:p>
            <a:pPr algn="just"/>
            <a:r>
              <a:rPr lang="ru-RU" sz="18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https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9"/>
              </a:rPr>
              <a:t>://funforkids.ru/pictures/beetle/beetle001.png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жук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https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10"/>
              </a:rPr>
              <a:t>://adonius.club/uploads/posts/2022-01/thumbs/1643043989_69-adonius-club-p-zhiraf-na-prozrachnom-fone-72.png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жираф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11"/>
              </a:rPr>
              <a:t>https://papik.pro/uploads/posts/2021-12/1639311789_65-papik-pro-p-klipart-zhelud-66.jpg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желуди</a:t>
            </a:r>
          </a:p>
          <a:p>
            <a:pPr algn="just"/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12"/>
              </a:rPr>
              <a:t>https://adonius.club/uploads/posts/2022-02/1643673575_33-adonius-club-p-pchelka-na-prozrachnom-fone-33.png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пчелка с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ромашками</a:t>
            </a:r>
          </a:p>
          <a:p>
            <a:pPr marL="342900" indent="-342900" algn="just">
              <a:buFont typeface="+mj-lt"/>
              <a:buAutoNum type="arabicPeriod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dirty="0"/>
          </a:p>
          <a:p>
            <a:pPr algn="just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28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ПЧЕЛКА ЖУЖА\соты фон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39552" y="620688"/>
            <a:ext cx="8064896" cy="576064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540713" y="658874"/>
            <a:ext cx="8064896" cy="572245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ресурсы:</a:t>
            </a:r>
          </a:p>
          <a:p>
            <a:pPr lvl="0" algn="just">
              <a:spcBef>
                <a:spcPts val="0"/>
              </a:spcBef>
            </a:pPr>
            <a:endParaRPr lang="ru-RU" sz="1800" u="sng" dirty="0" smtClean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  <a:hlinkClick r:id="rId3"/>
            </a:endParaRPr>
          </a:p>
          <a:p>
            <a:pPr lvl="0" algn="just">
              <a:spcBef>
                <a:spcPts val="0"/>
              </a:spcBef>
            </a:pPr>
            <a:r>
              <a:rPr lang="ru-RU" sz="1800" u="sng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  <a:hlinkClick r:id="rId3"/>
              </a:rPr>
              <a:t>https</a:t>
            </a:r>
            <a:r>
              <a:rPr lang="ru-RU" sz="1800" u="sng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  <a:hlinkClick r:id="rId3"/>
              </a:rPr>
              <a:t>://adonius.club/uploads/posts/2022-02/1643673519_36-adonius-club-p-pchelka-na-prozrachnom-fone-36.png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- пчелки подружки</a:t>
            </a:r>
          </a:p>
          <a:p>
            <a:pPr algn="just"/>
            <a:r>
              <a:rPr lang="ru-RU" sz="1800" u="sng" dirty="0" smtClean="0">
                <a:latin typeface="Times New Roman" panose="02020603050405020304" pitchFamily="18" charset="0"/>
                <a:cs typeface="Times New Roman" pitchFamily="18" charset="0"/>
                <a:hlinkClick r:id="rId4"/>
              </a:rPr>
              <a:t>https</a:t>
            </a:r>
            <a:r>
              <a:rPr lang="ru-RU" sz="1800" u="sng" dirty="0">
                <a:latin typeface="Times New Roman" panose="02020603050405020304" pitchFamily="18" charset="0"/>
                <a:cs typeface="Times New Roman" pitchFamily="18" charset="0"/>
                <a:hlinkClick r:id="rId4"/>
              </a:rPr>
              <a:t>://sun98.userapi.com/A3BjzXTUXpoNuRsRd0r9NwZ5k4FXEEzSTdqgBA/g2kyHsuBAdw.jpg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солнышко</a:t>
            </a:r>
          </a:p>
          <a:p>
            <a:pPr algn="just"/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5"/>
              </a:rPr>
              <a:t>https://adonius.club/uploads/posts/2022-01/1642469886_24-adonius-club-p-domik-na-prozrachnom-fone-26.png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домик</a:t>
            </a:r>
          </a:p>
          <a:p>
            <a:pPr algn="just"/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https://adonius.club/uploads/posts/2022-02/1643668377_24-adonius-club-p-malchik-na-prozrachnom-fone-25.jpg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мальчик</a:t>
            </a:r>
          </a:p>
          <a:p>
            <a:pPr algn="just"/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https://catherineasquithgallery.com/uploads/posts/2021-03/1614565568_16-p-kartinka-devochki-na-belom-fone-18.png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девочка</a:t>
            </a:r>
          </a:p>
          <a:p>
            <a:pPr algn="just"/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https://papik.pro/uploads/posts/2022-01/thumbs/1642311920_15-papik-pro-p-ulei-klipart-15.png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улей</a:t>
            </a:r>
          </a:p>
          <a:p>
            <a:pPr algn="just"/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https://adonius.club/uploads/posts/2022-01/thumbs/1642567486_7-adonius-club-p-romashka-na-prozrachnom-fone-8.png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 ромашка 2</a:t>
            </a:r>
          </a:p>
          <a:p>
            <a:pPr algn="just"/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https://adonius.club/uploads/posts/2022-01/1642567528_62-adonius-club-p-romashka-na-prozrachnom-fone-77.png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ромашка</a:t>
            </a:r>
          </a:p>
          <a:p>
            <a:pPr algn="just"/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https://</a:t>
            </a:r>
            <a:r>
              <a:rPr lang="ru-RU" sz="1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papik.pro/uploads/posts/2021-12/thumbs/1639279191_17-papik-pro-p-klipart-vedro-17.png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ведерко </a:t>
            </a:r>
          </a:p>
          <a:p>
            <a:pPr algn="just"/>
            <a:endParaRPr lang="ru-RU" sz="2000" b="1" dirty="0" smtClean="0">
              <a:solidFill>
                <a:srgbClr val="DE1B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 smtClean="0">
              <a:solidFill>
                <a:srgbClr val="DE1B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rgbClr val="DE1B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 smtClean="0">
              <a:solidFill>
                <a:srgbClr val="DE1B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77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ПЧЕЛКА ЖУЖА\соты фон 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39552" y="620688"/>
            <a:ext cx="8064896" cy="5760640"/>
          </a:xfrm>
          <a:prstGeom prst="round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 txBox="1">
            <a:spLocks/>
          </p:cNvSpPr>
          <p:nvPr/>
        </p:nvSpPr>
        <p:spPr>
          <a:xfrm>
            <a:off x="540713" y="658874"/>
            <a:ext cx="8064896" cy="572245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 ресурсы:</a:t>
            </a:r>
          </a:p>
          <a:p>
            <a:pPr algn="just"/>
            <a:endParaRPr lang="ru-RU" sz="1800" u="sng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3"/>
            </a:endParaRPr>
          </a:p>
          <a:p>
            <a:pPr algn="just"/>
            <a:r>
              <a:rPr lang="ru-RU" sz="18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sz="1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://kartinkin.net/uploads/posts/2022-12/1669965401_42-kartinkin-net-p-kartinka-banka-s-medom-krasivo-55.png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баночка мёда</a:t>
            </a:r>
          </a:p>
          <a:p>
            <a:pPr algn="just"/>
            <a:r>
              <a:rPr lang="ru-RU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://adonius.club/uploads/posts/2022-01/1642156005_37-adonius-club-p-krovat-na-prozrachnom-fone-44.png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- кроватка</a:t>
            </a:r>
          </a:p>
          <a:p>
            <a:pPr algn="just"/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https://adonius.club/uploads/posts/2022-01/thumbs/1641950640_66-adonius-club-p-medovie-soti-fon-70.jpg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фон соты </a:t>
            </a:r>
          </a:p>
          <a:p>
            <a:pPr algn="just"/>
            <a:endParaRPr lang="ru-RU" sz="2000" b="1" dirty="0" smtClean="0">
              <a:solidFill>
                <a:srgbClr val="DE1B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 smtClean="0">
              <a:solidFill>
                <a:srgbClr val="DE1B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solidFill>
                <a:srgbClr val="DE1B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b="1" dirty="0" smtClean="0">
              <a:solidFill>
                <a:srgbClr val="DE1B0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7" descr="F:\ПЧЕЛКА ЖУЖА\пчелка с ромашками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023" y="3706108"/>
            <a:ext cx="1975954" cy="247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31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8064896" cy="70609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фонематического слуха и навыков звукового анализа и синтеза, </a:t>
            </a:r>
            <a:r>
              <a:rPr lang="ru-RU" sz="1800" dirty="0" smtClean="0">
                <a:latin typeface="Times New Roman"/>
                <a:ea typeface="Calibri"/>
                <a:cs typeface="Times New Roman"/>
              </a:rPr>
              <a:t>создание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условий для вовлечения родителей в образовательный процесс.</a:t>
            </a:r>
            <a:r>
              <a:rPr lang="ru-RU" sz="1400" dirty="0">
                <a:ea typeface="Calibri"/>
                <a:cs typeface="Times New Roman"/>
              </a:rPr>
              <a:t/>
            </a:r>
            <a:br>
              <a:rPr lang="ru-RU" sz="1400" dirty="0">
                <a:ea typeface="Calibri"/>
                <a:cs typeface="Times New Roman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7616" y="1028430"/>
            <a:ext cx="7128327" cy="420076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21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2300" dirty="0">
                <a:latin typeface="Times New Roman"/>
                <a:ea typeface="Calibri"/>
                <a:cs typeface="Times New Roman"/>
              </a:rPr>
              <a:t>формировать умение определять место звука Ж в слове (в начале, в середине), находить слова с заданным звуком; закрепить умение делить слова на слоги; </a:t>
            </a:r>
            <a:r>
              <a:rPr lang="ru-RU" sz="2300" dirty="0" smtClean="0">
                <a:latin typeface="Times New Roman"/>
                <a:ea typeface="Calibri"/>
                <a:cs typeface="Times New Roman"/>
              </a:rPr>
              <a:t>формировать начальные навыки чтения</a:t>
            </a:r>
            <a:endParaRPr lang="ru-RU" sz="23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2300" dirty="0">
                <a:latin typeface="Times New Roman"/>
                <a:ea typeface="Calibri"/>
                <a:cs typeface="Times New Roman"/>
              </a:rPr>
              <a:t>развивать стремление к размышлению и поискам; способствовать развитию </a:t>
            </a:r>
            <a:r>
              <a:rPr lang="ru-RU" sz="2300" dirty="0" smtClean="0">
                <a:latin typeface="Times New Roman"/>
                <a:ea typeface="Calibri"/>
                <a:cs typeface="Times New Roman"/>
              </a:rPr>
              <a:t>слухового восприятия, внимания</a:t>
            </a:r>
            <a:r>
              <a:rPr lang="ru-RU" sz="2300" dirty="0">
                <a:latin typeface="Times New Roman"/>
                <a:ea typeface="Calibri"/>
                <a:cs typeface="Times New Roman"/>
              </a:rPr>
              <a:t>, мышления, памяти и воображения;</a:t>
            </a:r>
            <a:endParaRPr lang="ru-RU" sz="23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50000"/>
              </a:lnSpc>
              <a:buNone/>
            </a:pPr>
            <a:r>
              <a:rPr lang="ru-RU" sz="2300" dirty="0">
                <a:latin typeface="Times New Roman"/>
                <a:ea typeface="Calibri"/>
                <a:cs typeface="Times New Roman"/>
              </a:rPr>
              <a:t>воспитывать интерес к обучению грамоте и русскому языку; регулировать поведение детей, приучая их подчиняться правилам игры.</a:t>
            </a:r>
            <a:endParaRPr lang="ru-RU" sz="2300" dirty="0">
              <a:ea typeface="Calibri"/>
              <a:cs typeface="Times New Roman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Picture 2" descr="C:\Users\Золотой Улей\Downloads\pchela-animatsionnaya-kartinka-004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462" y="1258734"/>
            <a:ext cx="402903" cy="44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Золотой Улей\Downloads\pchela-animatsionnaya-kartinka-004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089" y="3555629"/>
            <a:ext cx="402903" cy="44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77464" y="5229200"/>
            <a:ext cx="806489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игры: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управляя компьютерной мышкой, дети выполняют задания согласно голосовым инструкциям «пчелки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Жужи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на каждом слайде. Играть может как один ребенок, так и в паре со взрослым или со сверстником</a:t>
            </a:r>
          </a:p>
          <a:p>
            <a:pPr algn="just"/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77464" y="4621194"/>
            <a:ext cx="7000521" cy="5690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800" b="1" dirty="0" smtClean="0">
                <a:solidFill>
                  <a:srgbClr val="DE1B0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Возраст: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лет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Users\Золотой Улей\Downloads\pchela-animatsionnaya-kartinka-004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712" y="2445700"/>
            <a:ext cx="402903" cy="44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26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548" y="4573225"/>
            <a:ext cx="2124680" cy="2185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710" y="4589346"/>
            <a:ext cx="2149522" cy="2199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F:\ПЧЕЛКА ЖУЖА\рмашка 1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718" y="4502624"/>
            <a:ext cx="2219488" cy="224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2" y="4405089"/>
            <a:ext cx="2509836" cy="235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 descr="F:\ПЧЕЛКА ЖУЖА\90601216.gif"/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755" y="396490"/>
            <a:ext cx="3524678" cy="187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F:\ПЧЕЛКА ЖУЖА\1643019342_1-adonius-club-p-solnishko-na-prozrachnom-fone-1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09" y="0"/>
            <a:ext cx="2813405" cy="258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F:\ПЧЕЛКА ЖУЖА\1643673519_36-adonius-club-p-pchelka-na-prozrachnom-fone-36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846" y="1882161"/>
            <a:ext cx="2548895" cy="215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петух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467544" y="5883378"/>
            <a:ext cx="609600" cy="609600"/>
          </a:xfrm>
          <a:prstGeom prst="rect">
            <a:avLst/>
          </a:prstGeom>
        </p:spPr>
      </p:pic>
      <p:pic>
        <p:nvPicPr>
          <p:cNvPr id="11" name="птица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5045889" y="5883378"/>
            <a:ext cx="609600" cy="609600"/>
          </a:xfrm>
          <a:prstGeom prst="rect">
            <a:avLst/>
          </a:prstGeom>
        </p:spPr>
      </p:pic>
      <p:pic>
        <p:nvPicPr>
          <p:cNvPr id="12" name="пчела жужжит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542548" y="5841086"/>
            <a:ext cx="609600" cy="609600"/>
          </a:xfrm>
          <a:prstGeom prst="rect">
            <a:avLst/>
          </a:prstGeom>
        </p:spPr>
      </p:pic>
      <p:pic>
        <p:nvPicPr>
          <p:cNvPr id="13" name="mosquito-sound meloboom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7164288" y="5838555"/>
            <a:ext cx="609600" cy="609600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802792" y="3644983"/>
            <a:ext cx="1044810" cy="864096"/>
          </a:xfrm>
          <a:prstGeom prst="ellipse">
            <a:avLst/>
          </a:prstGeom>
          <a:solidFill>
            <a:srgbClr val="FFFE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</a:t>
            </a:r>
            <a:endParaRPr lang="ru-RU" sz="4000" b="1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909363" y="3673143"/>
            <a:ext cx="1044810" cy="864096"/>
          </a:xfrm>
          <a:prstGeom prst="ellipse">
            <a:avLst/>
          </a:prstGeom>
          <a:solidFill>
            <a:srgbClr val="FFFE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5045889" y="3669548"/>
            <a:ext cx="1044810" cy="864096"/>
          </a:xfrm>
          <a:prstGeom prst="ellipse">
            <a:avLst/>
          </a:prstGeom>
          <a:solidFill>
            <a:srgbClr val="FFFE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7" name="Овал 16"/>
          <p:cNvSpPr/>
          <p:nvPr/>
        </p:nvSpPr>
        <p:spPr>
          <a:xfrm>
            <a:off x="7164288" y="3673143"/>
            <a:ext cx="1044810" cy="864096"/>
          </a:xfrm>
          <a:prstGeom prst="ellipse">
            <a:avLst/>
          </a:prstGeom>
          <a:solidFill>
            <a:srgbClr val="FFFE5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  <a:latin typeface="Arial Black" panose="020B0A04020102020204" pitchFamily="34" charset="0"/>
              </a:rPr>
              <a:t>4</a:t>
            </a:r>
          </a:p>
        </p:txBody>
      </p:sp>
      <p:sp>
        <p:nvSpPr>
          <p:cNvPr id="18" name="Стрелка вправо 17"/>
          <p:cNvSpPr/>
          <p:nvPr/>
        </p:nvSpPr>
        <p:spPr>
          <a:xfrm>
            <a:off x="7669296" y="416034"/>
            <a:ext cx="1115616" cy="708709"/>
          </a:xfrm>
          <a:prstGeom prst="rightArrow">
            <a:avLst/>
          </a:prstGeom>
          <a:solidFill>
            <a:srgbClr val="FFFE58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6920606" y="2531976"/>
            <a:ext cx="487363" cy="487363"/>
          </a:xfrm>
          <a:prstGeom prst="rect">
            <a:avLst/>
          </a:prstGeom>
        </p:spPr>
      </p:pic>
      <p:pic>
        <p:nvPicPr>
          <p:cNvPr id="19" name="3-2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20" name="3-2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708832" y="194005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6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0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38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425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72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475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964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104379" y="313362"/>
            <a:ext cx="2761500" cy="2736304"/>
            <a:chOff x="104379" y="313362"/>
            <a:chExt cx="2761500" cy="2736304"/>
          </a:xfrm>
        </p:grpSpPr>
        <p:pic>
          <p:nvPicPr>
            <p:cNvPr id="4" name="Picture 6" descr="F:\ПЧЕЛКА ЖУЖА\ромашка 5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79" y="313362"/>
              <a:ext cx="2761500" cy="2736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Овал 5"/>
            <p:cNvSpPr/>
            <p:nvPr/>
          </p:nvSpPr>
          <p:spPr>
            <a:xfrm>
              <a:off x="1034027" y="1231464"/>
              <a:ext cx="886089" cy="9001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2060"/>
                  </a:solidFill>
                </a:rPr>
                <a:t>Н</a:t>
              </a:r>
              <a:endParaRPr lang="ru-RU" sz="4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3355936" y="0"/>
            <a:ext cx="2761500" cy="2736304"/>
            <a:chOff x="3355936" y="0"/>
            <a:chExt cx="2761500" cy="2736304"/>
          </a:xfrm>
        </p:grpSpPr>
        <p:pic>
          <p:nvPicPr>
            <p:cNvPr id="11" name="Picture 6" descr="F:\ПЧЕЛКА ЖУЖА\ромашка 5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5936" y="0"/>
              <a:ext cx="2761500" cy="2736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Овал 8"/>
            <p:cNvSpPr/>
            <p:nvPr/>
          </p:nvSpPr>
          <p:spPr>
            <a:xfrm>
              <a:off x="4293641" y="918102"/>
              <a:ext cx="886089" cy="9001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2060"/>
                  </a:solidFill>
                </a:rPr>
                <a:t>Х</a:t>
              </a:r>
              <a:endParaRPr lang="ru-RU" sz="4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88961" y="3447002"/>
            <a:ext cx="2761500" cy="2736304"/>
            <a:chOff x="88961" y="3447002"/>
            <a:chExt cx="2761500" cy="2736304"/>
          </a:xfrm>
        </p:grpSpPr>
        <p:pic>
          <p:nvPicPr>
            <p:cNvPr id="14" name="Picture 6" descr="F:\ПЧЕЛКА ЖУЖА\ромашка 5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961" y="3447002"/>
              <a:ext cx="2761500" cy="2736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Овал 7"/>
            <p:cNvSpPr/>
            <p:nvPr/>
          </p:nvSpPr>
          <p:spPr>
            <a:xfrm>
              <a:off x="1026666" y="4365104"/>
              <a:ext cx="886089" cy="9001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>
                  <a:solidFill>
                    <a:srgbClr val="002060"/>
                  </a:solidFill>
                </a:rPr>
                <a:t>Ж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232050" y="4121696"/>
            <a:ext cx="2761500" cy="2736304"/>
            <a:chOff x="3372123" y="4023066"/>
            <a:chExt cx="2761500" cy="2736304"/>
          </a:xfrm>
        </p:grpSpPr>
        <p:pic>
          <p:nvPicPr>
            <p:cNvPr id="16" name="Picture 6" descr="F:\ПЧЕЛКА ЖУЖА\ромашка 5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2123" y="4023066"/>
              <a:ext cx="2761500" cy="2736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Овал 11"/>
            <p:cNvSpPr/>
            <p:nvPr/>
          </p:nvSpPr>
          <p:spPr>
            <a:xfrm>
              <a:off x="4293641" y="4941168"/>
              <a:ext cx="886089" cy="9001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2060"/>
                  </a:solidFill>
                </a:rPr>
                <a:t>З</a:t>
              </a:r>
              <a:endParaRPr lang="ru-RU" sz="4400" b="1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933433" y="867762"/>
            <a:ext cx="2761500" cy="2736304"/>
            <a:chOff x="6117436" y="357064"/>
            <a:chExt cx="2761500" cy="2736304"/>
          </a:xfrm>
        </p:grpSpPr>
        <p:pic>
          <p:nvPicPr>
            <p:cNvPr id="15" name="Picture 6" descr="F:\ПЧЕЛКА ЖУЖА\ромашка 5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7436" y="357064"/>
              <a:ext cx="2761500" cy="2736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Овал 6"/>
            <p:cNvSpPr/>
            <p:nvPr/>
          </p:nvSpPr>
          <p:spPr>
            <a:xfrm>
              <a:off x="7084785" y="1231464"/>
              <a:ext cx="886089" cy="9001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>
                  <a:solidFill>
                    <a:srgbClr val="002060"/>
                  </a:solidFill>
                </a:rPr>
                <a:t>К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6052650" y="3604066"/>
            <a:ext cx="2761500" cy="2736304"/>
            <a:chOff x="6382500" y="3084650"/>
            <a:chExt cx="2761500" cy="2736304"/>
          </a:xfrm>
        </p:grpSpPr>
        <p:pic>
          <p:nvPicPr>
            <p:cNvPr id="17" name="Picture 6" descr="F:\ПЧЕЛКА ЖУЖА\ромашка 5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2500" y="3084650"/>
              <a:ext cx="2761500" cy="2736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Овал 9"/>
            <p:cNvSpPr/>
            <p:nvPr/>
          </p:nvSpPr>
          <p:spPr>
            <a:xfrm>
              <a:off x="7320205" y="4002752"/>
              <a:ext cx="886089" cy="90010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002060"/>
                  </a:solidFill>
                </a:rPr>
                <a:t>С</a:t>
              </a:r>
              <a:endParaRPr lang="ru-RU" sz="4400" b="1" dirty="0">
                <a:solidFill>
                  <a:srgbClr val="002060"/>
                </a:solidFill>
              </a:endParaRPr>
            </a:p>
          </p:txBody>
        </p:sp>
      </p:grpSp>
      <p:pic>
        <p:nvPicPr>
          <p:cNvPr id="20" name="Picture 3" descr="F:\ПЧЕЛКА ЖУЖА\90601216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461" y="2507088"/>
            <a:ext cx="3524678" cy="1879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трелка вправо 17"/>
          <p:cNvSpPr/>
          <p:nvPr/>
        </p:nvSpPr>
        <p:spPr>
          <a:xfrm>
            <a:off x="7639434" y="313362"/>
            <a:ext cx="1115616" cy="708709"/>
          </a:xfrm>
          <a:prstGeom prst="rightArrow">
            <a:avLst/>
          </a:prstGeom>
          <a:solidFill>
            <a:srgbClr val="FFFE58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928001" y="6038493"/>
            <a:ext cx="487363" cy="487363"/>
          </a:xfrm>
          <a:prstGeom prst="rect">
            <a:avLst/>
          </a:prstGeom>
        </p:spPr>
      </p:pic>
      <p:pic>
        <p:nvPicPr>
          <p:cNvPr id="23" name="4-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219177" y="614916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59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6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42" presetClass="path" presetSubtype="0" accel="50000" decel="5000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88889E-6 0 L -0.35104 0.0710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2" y="354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740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 showWhenStopped="0">
                <p:cTn id="6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:\ПЧЕЛКА ЖУЖА\ведро 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572" y="1643112"/>
            <a:ext cx="2814516" cy="234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ПЧЕЛКА ЖУЖА\90601216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4850">
            <a:off x="3593687" y="353261"/>
            <a:ext cx="4836944" cy="257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566055" y="4067806"/>
            <a:ext cx="2277337" cy="2592288"/>
            <a:chOff x="566055" y="4067806"/>
            <a:chExt cx="2277337" cy="2592288"/>
          </a:xfrm>
        </p:grpSpPr>
        <p:pic>
          <p:nvPicPr>
            <p:cNvPr id="2" name="Picture 6" descr="F:\ПЧЕЛКА ЖУЖА\1670434263_43-kartinkin-net-p-ulei-kartinka-dlya-detei-instagram-6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055" y="4067806"/>
              <a:ext cx="2277337" cy="2592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897298" y="4574336"/>
              <a:ext cx="1588138" cy="100811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ru-RU" sz="9600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.</a:t>
              </a:r>
              <a:endParaRPr lang="ru-RU" sz="9600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590363" y="4176840"/>
            <a:ext cx="2277337" cy="2592288"/>
            <a:chOff x="6590363" y="4176840"/>
            <a:chExt cx="2277337" cy="2592288"/>
          </a:xfrm>
        </p:grpSpPr>
        <p:pic>
          <p:nvPicPr>
            <p:cNvPr id="4" name="Picture 6" descr="F:\ПЧЕЛКА ЖУЖА\1670434263_43-kartinkin-net-p-ulei-kartinka-dlya-detei-instagram-6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0363" y="4176840"/>
              <a:ext cx="2277337" cy="2592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934962" y="4717036"/>
              <a:ext cx="1588138" cy="100811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ru-RU" sz="9600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...</a:t>
              </a:r>
              <a:endParaRPr lang="ru-RU" sz="9600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635896" y="4067806"/>
            <a:ext cx="2376264" cy="2704897"/>
            <a:chOff x="3635896" y="4067806"/>
            <a:chExt cx="2376264" cy="2704897"/>
          </a:xfrm>
        </p:grpSpPr>
        <p:pic>
          <p:nvPicPr>
            <p:cNvPr id="3" name="Picture 6" descr="F:\ПЧЕЛКА ЖУЖА\1670434263_43-kartinkin-net-p-ulei-kartinka-dlya-detei-instagram-66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4067806"/>
              <a:ext cx="2376264" cy="2704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4029959" y="4556840"/>
              <a:ext cx="1588138" cy="100811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ru-RU" sz="9600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..</a:t>
              </a:r>
              <a:endParaRPr lang="ru-RU" sz="9600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12" name="Picture 5" descr="F:\ПЧЕЛКА ЖУЖА\жираф 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844" y="2371843"/>
            <a:ext cx="953116" cy="1615233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</p:pic>
      <p:sp>
        <p:nvSpPr>
          <p:cNvPr id="14" name="Стрелка вправо 13"/>
          <p:cNvSpPr/>
          <p:nvPr/>
        </p:nvSpPr>
        <p:spPr>
          <a:xfrm>
            <a:off x="7912703" y="188640"/>
            <a:ext cx="1115616" cy="708709"/>
          </a:xfrm>
          <a:prstGeom prst="rightArrow">
            <a:avLst/>
          </a:prstGeom>
          <a:solidFill>
            <a:srgbClr val="FFFE58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16" name="5-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934962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67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8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33195E-6 L 0.1151 0.1620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7" y="809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418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:\ПЧЕЛКА ЖУЖА\ведро 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436" y="1709639"/>
            <a:ext cx="2734636" cy="227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ПЧЕЛКА ЖУЖА\90601216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4470">
            <a:off x="3441275" y="513759"/>
            <a:ext cx="4836944" cy="257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566055" y="4067806"/>
            <a:ext cx="2277337" cy="2592288"/>
            <a:chOff x="566055" y="4067806"/>
            <a:chExt cx="2277337" cy="2592288"/>
          </a:xfrm>
        </p:grpSpPr>
        <p:pic>
          <p:nvPicPr>
            <p:cNvPr id="2" name="Picture 6" descr="F:\ПЧЕЛКА ЖУЖА\1670434263_43-kartinkin-net-p-ulei-kartinka-dlya-detei-instagram-6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055" y="4067806"/>
              <a:ext cx="2277337" cy="2592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897298" y="4574336"/>
              <a:ext cx="1588138" cy="100811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ru-RU" sz="9600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.</a:t>
              </a:r>
              <a:endParaRPr lang="ru-RU" sz="9600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590363" y="4176840"/>
            <a:ext cx="2277337" cy="2592288"/>
            <a:chOff x="6590363" y="4176840"/>
            <a:chExt cx="2277337" cy="2592288"/>
          </a:xfrm>
        </p:grpSpPr>
        <p:pic>
          <p:nvPicPr>
            <p:cNvPr id="4" name="Picture 6" descr="F:\ПЧЕЛКА ЖУЖА\1670434263_43-kartinkin-net-p-ulei-kartinka-dlya-detei-instagram-6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0363" y="4176840"/>
              <a:ext cx="2277337" cy="2592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934962" y="4717036"/>
              <a:ext cx="1588138" cy="100811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ru-RU" sz="9600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...</a:t>
              </a:r>
              <a:endParaRPr lang="ru-RU" sz="9600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635896" y="4067806"/>
            <a:ext cx="2376264" cy="2704897"/>
            <a:chOff x="3635896" y="4067806"/>
            <a:chExt cx="2376264" cy="2704897"/>
          </a:xfrm>
        </p:grpSpPr>
        <p:pic>
          <p:nvPicPr>
            <p:cNvPr id="3" name="Picture 6" descr="F:\ПЧЕЛКА ЖУЖА\1670434263_43-kartinkin-net-p-ulei-kartinka-dlya-detei-instagram-66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4067806"/>
              <a:ext cx="2376264" cy="2704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4029959" y="4556840"/>
              <a:ext cx="1588138" cy="100811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ru-RU" sz="9600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..</a:t>
              </a:r>
              <a:endParaRPr lang="ru-RU" sz="9600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12" name="Picture 2" descr="F:\ПЧЕЛКА ЖУЖА\жук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024" y="2636912"/>
            <a:ext cx="1290121" cy="1080120"/>
          </a:xfrm>
          <a:prstGeom prst="rect">
            <a:avLst/>
          </a:prstGeom>
          <a:solidFill>
            <a:schemeClr val="bg1"/>
          </a:solidFill>
          <a:ln w="12700">
            <a:solidFill>
              <a:srgbClr val="C00000"/>
            </a:solidFill>
          </a:ln>
        </p:spPr>
      </p:pic>
      <p:sp>
        <p:nvSpPr>
          <p:cNvPr id="13" name="Стрелка вправо 12"/>
          <p:cNvSpPr/>
          <p:nvPr/>
        </p:nvSpPr>
        <p:spPr>
          <a:xfrm>
            <a:off x="7886304" y="188640"/>
            <a:ext cx="1115616" cy="708709"/>
          </a:xfrm>
          <a:prstGeom prst="rightArrow">
            <a:avLst/>
          </a:prstGeom>
          <a:solidFill>
            <a:srgbClr val="FFFE58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16" name="6-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704723" y="54299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8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0111E-6 L -0.22691 0.2149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54" y="107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29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:\ПЧЕЛКА ЖУЖА\ведро 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572" y="1628800"/>
            <a:ext cx="2831701" cy="2358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F:\ПЧЕЛКА ЖУЖА\90601216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7216">
            <a:off x="3774253" y="520092"/>
            <a:ext cx="4836944" cy="257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538254" y="3987076"/>
            <a:ext cx="2421769" cy="2756695"/>
            <a:chOff x="538254" y="3987076"/>
            <a:chExt cx="2421769" cy="2756695"/>
          </a:xfrm>
        </p:grpSpPr>
        <p:pic>
          <p:nvPicPr>
            <p:cNvPr id="2" name="Picture 6" descr="F:\ПЧЕЛКА ЖУЖА\1670434263_43-kartinkin-net-p-ulei-kartinka-dlya-detei-instagram-6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254" y="3987076"/>
              <a:ext cx="2421769" cy="27566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897298" y="4574336"/>
              <a:ext cx="1588138" cy="100811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ru-RU" sz="9600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.</a:t>
              </a:r>
              <a:endParaRPr lang="ru-RU" sz="9600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590363" y="4176840"/>
            <a:ext cx="2277337" cy="2592288"/>
            <a:chOff x="6590363" y="4176840"/>
            <a:chExt cx="2277337" cy="2592288"/>
          </a:xfrm>
        </p:grpSpPr>
        <p:pic>
          <p:nvPicPr>
            <p:cNvPr id="4" name="Picture 6" descr="F:\ПЧЕЛКА ЖУЖА\1670434263_43-kartinkin-net-p-ulei-kartinka-dlya-detei-instagram-66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0363" y="4176840"/>
              <a:ext cx="2277337" cy="2592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934962" y="4717036"/>
              <a:ext cx="1588138" cy="100811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ru-RU" sz="9600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...</a:t>
              </a:r>
              <a:endParaRPr lang="ru-RU" sz="9600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635896" y="4067806"/>
            <a:ext cx="2376264" cy="2704897"/>
            <a:chOff x="3635896" y="4067806"/>
            <a:chExt cx="2376264" cy="2704897"/>
          </a:xfrm>
        </p:grpSpPr>
        <p:pic>
          <p:nvPicPr>
            <p:cNvPr id="3" name="Picture 6" descr="F:\ПЧЕЛКА ЖУЖА\1670434263_43-kartinkin-net-p-ulei-kartinka-dlya-detei-instagram-66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4067806"/>
              <a:ext cx="2376264" cy="2704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4029959" y="4556840"/>
              <a:ext cx="1588138" cy="100811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ru-RU" sz="9600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..</a:t>
              </a:r>
              <a:endParaRPr lang="ru-RU" sz="9600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12" name="Picture 6" descr="F:\ПЧЕЛКА ЖУЖА\желуди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236" y="2424500"/>
            <a:ext cx="1618135" cy="1254804"/>
          </a:xfrm>
          <a:prstGeom prst="rect">
            <a:avLst/>
          </a:prstGeom>
          <a:noFill/>
          <a:ln w="127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трелка вправо 12"/>
          <p:cNvSpPr/>
          <p:nvPr/>
        </p:nvSpPr>
        <p:spPr>
          <a:xfrm>
            <a:off x="7739090" y="260648"/>
            <a:ext cx="1115616" cy="708709"/>
          </a:xfrm>
          <a:prstGeom prst="rightArrow">
            <a:avLst/>
          </a:prstGeom>
          <a:solidFill>
            <a:srgbClr val="FFFE58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16" name="7-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97298" y="61500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8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67869E-6 L 0.42865 0.2306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24" y="115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803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323528" y="587106"/>
            <a:ext cx="3703665" cy="3956720"/>
            <a:chOff x="119693" y="234888"/>
            <a:chExt cx="4051516" cy="3956720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119693" y="234888"/>
              <a:ext cx="4051516" cy="3956720"/>
              <a:chOff x="119693" y="234888"/>
              <a:chExt cx="4051516" cy="3956720"/>
            </a:xfrm>
          </p:grpSpPr>
          <p:pic>
            <p:nvPicPr>
              <p:cNvPr id="17" name="Picture 2" descr="F:\ПЧЕЛКА ЖУЖА\домик 3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9693" y="234888"/>
                <a:ext cx="4051516" cy="39567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Прямоугольник 7"/>
              <p:cNvSpPr/>
              <p:nvPr/>
            </p:nvSpPr>
            <p:spPr>
              <a:xfrm>
                <a:off x="1804073" y="851713"/>
                <a:ext cx="761943" cy="705655"/>
              </a:xfrm>
              <a:prstGeom prst="rect">
                <a:avLst/>
              </a:prstGeom>
              <a:solidFill>
                <a:schemeClr val="bg1"/>
              </a:solidFill>
              <a:ln w="508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2566016" y="851713"/>
                <a:ext cx="802779" cy="717076"/>
              </a:xfrm>
              <a:prstGeom prst="rect">
                <a:avLst/>
              </a:prstGeom>
              <a:solidFill>
                <a:schemeClr val="bg1"/>
              </a:solidFill>
              <a:ln w="508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7" name="Прямоугольник 6"/>
            <p:cNvSpPr/>
            <p:nvPr/>
          </p:nvSpPr>
          <p:spPr>
            <a:xfrm>
              <a:off x="971600" y="851713"/>
              <a:ext cx="832473" cy="705654"/>
            </a:xfrm>
            <a:prstGeom prst="rect">
              <a:avLst/>
            </a:prstGeom>
            <a:solidFill>
              <a:schemeClr val="bg1"/>
            </a:solidFill>
            <a:ln w="50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6000" b="1" dirty="0" smtClean="0">
                  <a:solidFill>
                    <a:srgbClr val="002060"/>
                  </a:solidFill>
                  <a:latin typeface="Arial Black" panose="020B0A04020102020204" pitchFamily="34" charset="0"/>
                  <a:cs typeface="Times New Roman" panose="02020603050405020304" pitchFamily="18" charset="0"/>
                </a:rPr>
                <a:t>ж</a:t>
              </a:r>
              <a:endParaRPr lang="ru-RU" sz="6000" b="1" dirty="0">
                <a:solidFill>
                  <a:srgbClr val="002060"/>
                </a:solidFill>
                <a:latin typeface="Arial Black" panose="020B0A04020102020204" pitchFamily="34" charset="0"/>
                <a:cs typeface="Times New Roman" panose="02020603050405020304" pitchFamily="18" charset="0"/>
              </a:endParaRPr>
            </a:p>
            <a:p>
              <a:pPr algn="ctr"/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063208" y="554031"/>
            <a:ext cx="3901280" cy="3985311"/>
            <a:chOff x="4874550" y="237360"/>
            <a:chExt cx="4080792" cy="3985311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4874550" y="237360"/>
              <a:ext cx="4080792" cy="3985311"/>
              <a:chOff x="4874550" y="237360"/>
              <a:chExt cx="4080792" cy="3985311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4874550" y="237360"/>
                <a:ext cx="4080792" cy="3985311"/>
                <a:chOff x="4874550" y="237360"/>
                <a:chExt cx="4080792" cy="3985311"/>
              </a:xfrm>
            </p:grpSpPr>
            <p:pic>
              <p:nvPicPr>
                <p:cNvPr id="18" name="Picture 2" descr="F:\ПЧЕЛКА ЖУЖА\домик 3.pn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74550" y="237360"/>
                  <a:ext cx="4080792" cy="398531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9" name="Прямоугольник 18"/>
                <p:cNvSpPr/>
                <p:nvPr/>
              </p:nvSpPr>
              <p:spPr>
                <a:xfrm>
                  <a:off x="5765400" y="931529"/>
                  <a:ext cx="802779" cy="757422"/>
                </a:xfrm>
                <a:prstGeom prst="rect">
                  <a:avLst/>
                </a:prstGeom>
                <a:solidFill>
                  <a:schemeClr val="bg1"/>
                </a:solidFill>
                <a:ln w="508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0" name="Прямоугольник 19"/>
              <p:cNvSpPr/>
              <p:nvPr/>
            </p:nvSpPr>
            <p:spPr>
              <a:xfrm>
                <a:off x="6568179" y="931529"/>
                <a:ext cx="802779" cy="757422"/>
              </a:xfrm>
              <a:prstGeom prst="rect">
                <a:avLst/>
              </a:prstGeom>
              <a:solidFill>
                <a:schemeClr val="bg1"/>
              </a:solidFill>
              <a:ln w="508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6000" b="1" dirty="0" smtClean="0"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ж</a:t>
                </a:r>
                <a:endParaRPr lang="ru-RU" sz="6000" b="1" dirty="0">
                  <a:solidFill>
                    <a:srgbClr val="002060"/>
                  </a:solidFill>
                  <a:latin typeface="Arial Black" panose="020B0A04020102020204" pitchFamily="34" charset="0"/>
                </a:endParaRPr>
              </a:p>
              <a:p>
                <a:pPr algn="ctr"/>
                <a:endParaRPr lang="ru-RU" dirty="0"/>
              </a:p>
            </p:txBody>
          </p:sp>
        </p:grpSp>
        <p:sp>
          <p:nvSpPr>
            <p:cNvPr id="21" name="Прямоугольник 20"/>
            <p:cNvSpPr/>
            <p:nvPr/>
          </p:nvSpPr>
          <p:spPr>
            <a:xfrm>
              <a:off x="7370958" y="931529"/>
              <a:ext cx="802779" cy="757422"/>
            </a:xfrm>
            <a:prstGeom prst="rect">
              <a:avLst/>
            </a:prstGeom>
            <a:solidFill>
              <a:schemeClr val="bg1"/>
            </a:solidFill>
            <a:ln w="508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Стрелка вправо 15"/>
          <p:cNvSpPr/>
          <p:nvPr/>
        </p:nvSpPr>
        <p:spPr>
          <a:xfrm>
            <a:off x="7615929" y="5733256"/>
            <a:ext cx="1115616" cy="708709"/>
          </a:xfrm>
          <a:prstGeom prst="rightArrow">
            <a:avLst/>
          </a:prstGeom>
          <a:solidFill>
            <a:srgbClr val="FFFE58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5" descr="F:\ПЧЕЛКА ЖУЖА\мальчик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817" y="4045527"/>
            <a:ext cx="2029542" cy="275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875" y="4194869"/>
            <a:ext cx="1736686" cy="2610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5" name="8-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96388" y="1601028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4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86639E-7 L -0.36684 -0.25959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51" y="-12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52612E-6 L 0.38368 -0.2665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84" y="-13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0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6084169" y="4011595"/>
            <a:ext cx="2952327" cy="2566827"/>
            <a:chOff x="6084169" y="4011595"/>
            <a:chExt cx="2952327" cy="2566827"/>
          </a:xfrm>
        </p:grpSpPr>
        <p:pic>
          <p:nvPicPr>
            <p:cNvPr id="2" name="Picture 5" descr="F:\ПЧЕЛКА ЖУЖА\кроватка 4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169" y="4011595"/>
              <a:ext cx="2952327" cy="2566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Скругленный прямоугольник 7"/>
            <p:cNvSpPr/>
            <p:nvPr/>
          </p:nvSpPr>
          <p:spPr>
            <a:xfrm>
              <a:off x="6588224" y="5589240"/>
              <a:ext cx="1944216" cy="695992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Жу-жа</a:t>
              </a:r>
              <a:endPara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275855" y="4065676"/>
            <a:ext cx="2929217" cy="2546735"/>
            <a:chOff x="3275855" y="4065676"/>
            <a:chExt cx="2929217" cy="2546735"/>
          </a:xfrm>
        </p:grpSpPr>
        <p:pic>
          <p:nvPicPr>
            <p:cNvPr id="4" name="Picture 5" descr="F:\ПЧЕЛКА ЖУЖА\кроватка 4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5" y="4065676"/>
              <a:ext cx="2929217" cy="25467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3768355" y="5656221"/>
              <a:ext cx="1944216" cy="695992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Жо-ра</a:t>
              </a:r>
              <a:endPara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76636" y="4170794"/>
            <a:ext cx="2808312" cy="2441618"/>
            <a:chOff x="276636" y="4170794"/>
            <a:chExt cx="2808312" cy="2441618"/>
          </a:xfrm>
        </p:grpSpPr>
        <p:pic>
          <p:nvPicPr>
            <p:cNvPr id="3" name="Picture 5" descr="F:\ПЧЕЛКА ЖУЖА\кроватка 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636" y="4170794"/>
              <a:ext cx="2808312" cy="2441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708684" y="5656221"/>
              <a:ext cx="1944216" cy="695992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Ми-</a:t>
              </a:r>
              <a:r>
                <a:rPr lang="ru-RU" sz="3200" b="1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ша</a:t>
              </a:r>
              <a:endPara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156176" y="1372085"/>
            <a:ext cx="2808312" cy="2441618"/>
            <a:chOff x="6156176" y="1372085"/>
            <a:chExt cx="2808312" cy="2441618"/>
          </a:xfrm>
        </p:grpSpPr>
        <p:pic>
          <p:nvPicPr>
            <p:cNvPr id="7" name="Picture 5" descr="F:\ПЧЕЛКА ЖУЖА\кроватка 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176" y="1372085"/>
              <a:ext cx="2808312" cy="2441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6616316" y="2852936"/>
              <a:ext cx="1944216" cy="695992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Же-</a:t>
              </a:r>
              <a:r>
                <a:rPr lang="ru-RU" sz="3200" b="1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ня</a:t>
              </a:r>
              <a:endPara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76636" y="1543615"/>
            <a:ext cx="2808312" cy="2441618"/>
            <a:chOff x="276636" y="1543615"/>
            <a:chExt cx="2808312" cy="2441618"/>
          </a:xfrm>
        </p:grpSpPr>
        <p:pic>
          <p:nvPicPr>
            <p:cNvPr id="6" name="Picture 5" descr="F:\ПЧЕЛКА ЖУЖА\кроватка 4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636" y="1543615"/>
              <a:ext cx="2808312" cy="2441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Скругленный прямоугольник 11"/>
            <p:cNvSpPr/>
            <p:nvPr/>
          </p:nvSpPr>
          <p:spPr>
            <a:xfrm>
              <a:off x="726259" y="2993085"/>
              <a:ext cx="1944216" cy="695992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Ли-за</a:t>
              </a:r>
              <a:endPara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Стрелка вправо 12"/>
          <p:cNvSpPr/>
          <p:nvPr/>
        </p:nvSpPr>
        <p:spPr>
          <a:xfrm>
            <a:off x="7827821" y="188640"/>
            <a:ext cx="1115616" cy="708709"/>
          </a:xfrm>
          <a:prstGeom prst="rightArrow">
            <a:avLst/>
          </a:prstGeom>
          <a:solidFill>
            <a:srgbClr val="FFFE58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F:\ПЧЕЛКА ЖУЖА\90601216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475" y="701678"/>
            <a:ext cx="3534597" cy="188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27525" y="3184525"/>
            <a:ext cx="487363" cy="487363"/>
          </a:xfrm>
          <a:prstGeom prst="rect">
            <a:avLst/>
          </a:prstGeom>
        </p:spPr>
      </p:pic>
      <p:pic>
        <p:nvPicPr>
          <p:cNvPr id="20" name="9-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524673" y="285293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29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04022E-6 L 0.34549 0.48035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74" y="240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436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1186</TotalTime>
  <Words>399</Words>
  <Application>Microsoft Office PowerPoint</Application>
  <PresentationFormat>Экран (4:3)</PresentationFormat>
  <Paragraphs>95</Paragraphs>
  <Slides>13</Slides>
  <Notes>1</Notes>
  <HiddenSlides>0</HiddenSlides>
  <MMClips>22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Министерство образования Самарской области Государственное автономное учреждение дополнительного  профессионального образования Самарской области «Институт развития образования»</vt:lpstr>
      <vt:lpstr>Цель: развитие фонематического слуха и навыков звукового анализа и синтеза, создание условий для вовлечения родителей в образовательный процесс.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ГБОУ СОШ № 22 г.о. Чапаевск СП – детский сад № 26 «Золотой улей»</dc:title>
  <dc:creator>DELL M5110</dc:creator>
  <cp:lastModifiedBy>Катя</cp:lastModifiedBy>
  <cp:revision>119</cp:revision>
  <dcterms:created xsi:type="dcterms:W3CDTF">2023-03-27T06:01:19Z</dcterms:created>
  <dcterms:modified xsi:type="dcterms:W3CDTF">2024-11-22T20:10:48Z</dcterms:modified>
</cp:coreProperties>
</file>