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300" r:id="rId20"/>
    <p:sldId id="276" r:id="rId21"/>
    <p:sldId id="301" r:id="rId22"/>
    <p:sldId id="275" r:id="rId23"/>
    <p:sldId id="277" r:id="rId24"/>
    <p:sldId id="281" r:id="rId25"/>
    <p:sldId id="279" r:id="rId26"/>
    <p:sldId id="282" r:id="rId27"/>
    <p:sldId id="285" r:id="rId28"/>
    <p:sldId id="286" r:id="rId29"/>
    <p:sldId id="290" r:id="rId30"/>
    <p:sldId id="288" r:id="rId31"/>
    <p:sldId id="292" r:id="rId32"/>
    <p:sldId id="294" r:id="rId33"/>
    <p:sldId id="296" r:id="rId34"/>
    <p:sldId id="299" r:id="rId35"/>
    <p:sldId id="298" r:id="rId36"/>
    <p:sldId id="297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5.jpeg"/><Relationship Id="rId5" Type="http://schemas.openxmlformats.org/officeDocument/2006/relationships/slide" Target="slide29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3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31.xml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32.xml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slide" Target="slide33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slide" Target="slide21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20.jpeg"/><Relationship Id="rId5" Type="http://schemas.openxmlformats.org/officeDocument/2006/relationships/slide" Target="slide34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upload.wikimedia.org/wikipedia/commons/thumb/1/13/Flag_of_Samara_Oblast.svg/250px-Flag_of_Samara_Oblast.svg.png" TargetMode="External"/><Relationship Id="rId3" Type="http://schemas.openxmlformats.org/officeDocument/2006/relationships/hyperlink" Target="http://gosamara.ru/sites/default/files/granica_nacionalnogo_parka.jpg" TargetMode="External"/><Relationship Id="rId2" Type="http://schemas.openxmlformats.org/officeDocument/2006/relationships/hyperlink" Target="http://spasenie112.ru/external/mchs/photos/c_599/287.jpeg" TargetMode="External"/><Relationship Id="rId1" Type="http://schemas.openxmlformats.org/officeDocument/2006/relationships/hyperlink" Target="https://csdb-samara.ru/csdb_tests/ecology_victorina/index.html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7.xml"/><Relationship Id="rId2" Type="http://schemas.openxmlformats.org/officeDocument/2006/relationships/image" Target="../media/image23.GIF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3.GIF"/><Relationship Id="rId1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5.xml"/><Relationship Id="rId1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6.xml"/><Relationship Id="rId1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5.GIF"/><Relationship Id="rId3" Type="http://schemas.openxmlformats.org/officeDocument/2006/relationships/slide" Target="slide22.xml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23.xml"/><Relationship Id="rId3" Type="http://schemas.openxmlformats.org/officeDocument/2006/relationships/image" Target="../media/image4.GIF"/><Relationship Id="rId2" Type="http://schemas.openxmlformats.org/officeDocument/2006/relationships/slide" Target="slide2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27.xml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67544" y="3717032"/>
            <a:ext cx="28659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>
                <a:solidFill>
                  <a:srgbClr val="FFFF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КВЕСТ</a:t>
            </a:r>
            <a:endParaRPr sz="8000" b="1" i="0" u="none" strike="noStrike" cap="none">
              <a:solidFill>
                <a:srgbClr val="FFFF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38746"/>
            <a:ext cx="9144000" cy="6819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3819" y="5705136"/>
            <a:ext cx="7287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веб-квест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Самариком»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942330" y="106045"/>
            <a:ext cx="3048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Мусатова Марина Александровна,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ГБОУ ООШ №20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Новокуйбышевска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237452" y="5201816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251520" y="140439"/>
            <a:ext cx="85689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крае находится природный национальный парк «Самарская Лука», который имеет собственный флаг, эмблему и талисман. Какое животное было выбрано талисманом национального парка?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397235" y="1869620"/>
            <a:ext cx="381642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Лисица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Лось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Волк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Медведь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2" name="Google Shape;232;p23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06276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36516" y="5034633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62855" y="5062769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395536" y="6133830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2533608" y="614789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" name="Google Shape;233;p23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88056" y="5046357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373858" y="60772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s://csdb-samara.ru/csdb_tests/ecology_victorina/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6413" y="1583569"/>
            <a:ext cx="4572828" cy="3429621"/>
          </a:xfrm>
          <a:prstGeom prst="rect">
            <a:avLst/>
          </a:prstGeom>
          <a:noFill/>
        </p:spPr>
      </p:pic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765" y="3432710"/>
            <a:ext cx="1350498" cy="145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251520" y="4941168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251520" y="140439"/>
            <a:ext cx="85689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птицу можно встретить в национальном парке Самарская Лука?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200287" y="1447589"/>
            <a:ext cx="38164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Ибис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Удод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Тетерев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Фламинго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9" name="Google Shape;249;p24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0986" y="4978362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descr="кнопка_зеленый.gif">
            <a:hlinkClick r:id="rId1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80246" y="500649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289463" y="4964295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/>
          <p:nvPr/>
        </p:nvSpPr>
        <p:spPr>
          <a:xfrm>
            <a:off x="423672" y="6147897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2364795" y="6176033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" name="Google Shape;249;p24" descr="кнопка.gif">
            <a:hlinkClick r:id="rId5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72680" y="497601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https://csdb-samara.ru/csdb_tests/ecology_victorina/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0148" y="914400"/>
            <a:ext cx="5401993" cy="405149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61317" y="61616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769" y="3179298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/>
          <p:nvPr/>
        </p:nvSpPr>
        <p:spPr>
          <a:xfrm>
            <a:off x="211015" y="5303520"/>
            <a:ext cx="8681465" cy="129383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251520" y="140439"/>
            <a:ext cx="85689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Птица, изображённая на фото, включена не только в Красную книгу Самарской области, но и в Красную книгу Российской Федерации, как она называется?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281354" y="1688122"/>
            <a:ext cx="35350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Журавль-красавка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Белый журавль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Чёрный журавль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" name="Google Shape;274;p26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5203446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193120" y="5048701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87937" y="5034633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/>
          <p:nvPr/>
        </p:nvSpPr>
        <p:spPr>
          <a:xfrm>
            <a:off x="817567" y="6218235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3321398" y="6190100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6516216" y="6133830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6386" name="Picture 2" descr="https://csdb-samara.ru/csdb_tests/ecology_victorina/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4444" y="1393654"/>
            <a:ext cx="4950557" cy="3712918"/>
          </a:xfrm>
          <a:prstGeom prst="rect">
            <a:avLst/>
          </a:prstGeom>
          <a:noFill/>
        </p:spPr>
      </p:pic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5753" y="3151162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/>
          <p:nvPr/>
        </p:nvSpPr>
        <p:spPr>
          <a:xfrm>
            <a:off x="251520" y="4941168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251520" y="140439"/>
            <a:ext cx="85689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Птица, обитающая на территории Жигулёвского заповедника, включённая в Международную Красную книгу - это…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270626" y="1644537"/>
            <a:ext cx="38164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Орёл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Беркут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Орлан-белохвост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Ястреб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1" name="Google Shape;291;p27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7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374805" y="4809551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/>
          <p:nvPr/>
        </p:nvSpPr>
        <p:spPr>
          <a:xfrm>
            <a:off x="395536" y="6021288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95" name="Google Shape;295;p27"/>
          <p:cNvSpPr txBox="1"/>
          <p:nvPr/>
        </p:nvSpPr>
        <p:spPr>
          <a:xfrm>
            <a:off x="2055306" y="6035355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4448265" y="6049423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" name="Google Shape;293;p27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080878" y="4807206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399606" y="60491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csdb-samara.ru/csdb_tests/ecology_victorina/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533" y="1168572"/>
            <a:ext cx="4896386" cy="3672290"/>
          </a:xfrm>
          <a:prstGeom prst="rect">
            <a:avLst/>
          </a:prstGeom>
          <a:noFill/>
        </p:spPr>
      </p:pic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4056" y="3148066"/>
            <a:ext cx="1392701" cy="150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/>
          <p:nvPr/>
        </p:nvSpPr>
        <p:spPr>
          <a:xfrm>
            <a:off x="251520" y="4941168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251520" y="140439"/>
            <a:ext cx="85689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ядовитых змей встречается в Самарской области?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467573" y="1503860"/>
            <a:ext cx="381642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Кобра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Гадюка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Щитомордник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5076056" y="2492896"/>
            <a:ext cx="352839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8" name="Google Shape;308;p28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8"/>
          <p:cNvSpPr txBox="1"/>
          <p:nvPr/>
        </p:nvSpPr>
        <p:spPr>
          <a:xfrm>
            <a:off x="395536" y="6021288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3419872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2290" name="Picture 2" descr="https://csdb-samara.ru/csdb_tests/ecology_victorina/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489" y="675249"/>
            <a:ext cx="5475751" cy="4106814"/>
          </a:xfrm>
          <a:prstGeom prst="rect">
            <a:avLst/>
          </a:prstGeom>
          <a:noFill/>
        </p:spPr>
      </p:pic>
      <p:pic>
        <p:nvPicPr>
          <p:cNvPr id="13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769" y="3095085"/>
            <a:ext cx="1350499" cy="145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sdb-samara.ru/csdb_tests/ecology_victorina/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38622" y="1010933"/>
            <a:ext cx="6105378" cy="4579034"/>
          </a:xfrm>
          <a:prstGeom prst="rect">
            <a:avLst/>
          </a:prstGeom>
          <a:noFill/>
        </p:spPr>
      </p:pic>
      <p:sp>
        <p:nvSpPr>
          <p:cNvPr id="328" name="Google Shape;328;p30"/>
          <p:cNvSpPr/>
          <p:nvPr/>
        </p:nvSpPr>
        <p:spPr>
          <a:xfrm>
            <a:off x="277957" y="5746652"/>
            <a:ext cx="8640960" cy="11113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251520" y="140439"/>
            <a:ext cx="85689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перечисленных памятников природы регионального значения находятся в пределах города Самары?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214354" y="1475725"/>
            <a:ext cx="38164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Царёв курган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Озеро Молочка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Нефтяной овраг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Пещера братьев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Греве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4" name="Google Shape;334;p30" descr="кнопка.gif">
            <a:hlinkClick r:id="rId2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 descr="кнопка_зеленый.gif">
            <a:hlinkClick r:id="rId2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50585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0" descr="кнопка_красный.gif">
            <a:hlinkClick r:id="rId2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04392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0"/>
          <p:cNvSpPr txBox="1"/>
          <p:nvPr/>
        </p:nvSpPr>
        <p:spPr>
          <a:xfrm>
            <a:off x="1716258" y="6218235"/>
            <a:ext cx="13392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3727938" y="6190100"/>
            <a:ext cx="9766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7891975" y="6161965"/>
            <a:ext cx="9499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" name="Google Shape;334;p30" descr="кнопка.gif">
            <a:hlinkClick r:id="rId6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40630" y="5585048"/>
            <a:ext cx="1817106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119445" y="61757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482" y="3480204"/>
            <a:ext cx="1463041" cy="157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263889" y="5753686"/>
            <a:ext cx="8640960" cy="11043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251520" y="140439"/>
            <a:ext cx="85689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известных и массовых водных туристических маршрутов по Волге и её притоку Усе на байдарках, старт и финиш которого начинается и заканчивается в одной точке?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47" name="Google Shape;347;p31"/>
          <p:cNvSpPr txBox="1"/>
          <p:nvPr/>
        </p:nvSpPr>
        <p:spPr>
          <a:xfrm>
            <a:off x="312828" y="1939959"/>
            <a:ext cx="335884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Волжская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кругосветка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Жигулёвская кругосветка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Самарская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кругосветка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Волго-Усинская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кругосветка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1" name="Google Shape;351;p31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 descr="кнопка_зеленый.gif">
            <a:hlinkClick r:id="rId1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20726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89993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1"/>
          <p:cNvSpPr txBox="1"/>
          <p:nvPr/>
        </p:nvSpPr>
        <p:spPr>
          <a:xfrm>
            <a:off x="815925" y="6457931"/>
            <a:ext cx="111419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3151163" y="6457931"/>
            <a:ext cx="9907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5303520" y="6457931"/>
            <a:ext cx="9358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" name="Google Shape;352;p31" descr="кнопка_зеленый.gif">
            <a:hlinkClick r:id="rId5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43328" y="5585048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018585" y="62319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csdb-samara.ru/csdb_tests/ecology_victorina/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8449" y="1617785"/>
            <a:ext cx="5430129" cy="4065563"/>
          </a:xfrm>
          <a:prstGeom prst="rect">
            <a:avLst/>
          </a:prstGeom>
          <a:noFill/>
        </p:spPr>
      </p:pic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0622" y="1158131"/>
            <a:ext cx="1294228" cy="139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img0.liveinternet.ru/images/attach/c/8/100/546/100546010_1367695597_ulFrunz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483" y="3601327"/>
            <a:ext cx="1533379" cy="16529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21198" y="238650"/>
            <a:ext cx="4297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закончилось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путешествие.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ребята!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0">
    <p:circl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7 C 0.00104 0.00833 0.01093 0.0495 0.02795 0.07632 C 0.02795 0.07748 0.05503 0.11356 0.05503 0.11217 C 0.06996 0.13229 0.07899 0.16004 0.07899 0.18941 C 0.07899 0.24815 0.04392 0.29464 3.05556E-6 0.29603 C -0.04393 0.29464 -0.079 0.24815 -0.079 0.18941 C -0.079 0.16004 -0.06997 0.13229 -0.05504 0.11217 C -0.05504 0.11356 -0.02795 0.07748 -0.02795 0.07632 C -0.01094 0.0495 -0.00104 0.00833 3.05556E-6 -0.037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oetry.monster/wp-content/uploads/Samara_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276" y="0"/>
            <a:ext cx="6740407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 в получении новой информации и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/>
              <a:t> </a:t>
            </a:r>
            <a:endParaRPr lang="ru-RU" sz="5400" dirty="0"/>
          </a:p>
        </p:txBody>
      </p:sp>
      <p:pic>
        <p:nvPicPr>
          <p:cNvPr id="5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6756" y="3516921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9  0.037 -0.04263  C 0.075 -0.03863  0.09 -0.00932  0.125 -0.03863  C 0.147 -0.05595  0.173 -0.09991  0.192 -0.09858  C 0.235 -0.09724  0.244 -0.05195  0.244 -0.01066  C 0.245 0.04796  0.189 0.09724  0.121 0.10257  C 0.052 0.10657  -0.005 0.0439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8271" y="505489"/>
            <a:ext cx="57166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942" y="1424171"/>
            <a:ext cx="7301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https://csdb-samara.ru/csdb_tests/ecology_victorina/index.html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Самарской области -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spasenie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112.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external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mchs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photos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_599/287.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jpeg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gosamara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sites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default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granica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nacionalnogo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parka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upload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wikimedia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wikipedia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commons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thumb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/1/13/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Flag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of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Samara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Oblast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svg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/250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px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Flag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of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Samara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Oblast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svg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png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444" y="3547381"/>
            <a:ext cx="2405575" cy="259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7 C 0.00104 0.00833 0.01093 0.0495 0.02795 0.07632 C 0.02795 0.07748 0.05503 0.11356 0.05503 0.11217 C 0.06996 0.13229 0.07899 0.16004 0.07899 0.18941 C 0.07899 0.24815 0.04392 0.29464 3.05556E-6 0.29603 C -0.04393 0.29464 -0.079 0.24815 -0.079 0.18941 C -0.079 0.16004 -0.06997 0.13229 -0.05504 0.11217 C -0.05504 0.11356 -0.02795 0.07748 -0.02795 0.07632 C -0.01094 0.0495 -0.00104 0.00833 3.05556E-6 -0.037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3ae004058b53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2123728" y="980728"/>
            <a:ext cx="51845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DF32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Инструкция</a:t>
            </a:r>
            <a:endParaRPr sz="5400" b="1" i="0" u="none" strike="noStrike" cap="none">
              <a:solidFill>
                <a:srgbClr val="DF322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64234" y="505331"/>
            <a:ext cx="8353648" cy="4464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ABABA">
                  <a:alpha val="60784"/>
                </a:srgbClr>
              </a:gs>
              <a:gs pos="35000">
                <a:srgbClr val="CFCFCF">
                  <a:alpha val="66666"/>
                </a:srgbClr>
              </a:gs>
              <a:gs pos="100000">
                <a:srgbClr val="EDEDED">
                  <a:alpha val="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04909" y="1814732"/>
            <a:ext cx="8084779" cy="4199103"/>
          </a:xfrm>
          <a:custGeom>
            <a:avLst/>
            <a:gdLst/>
            <a:ahLst/>
            <a:cxnLst/>
            <a:rect l="l" t="t" r="r" b="b"/>
            <a:pathLst>
              <a:path w="9321246" h="3592787" extrusionOk="0">
                <a:moveTo>
                  <a:pt x="1407496" y="0"/>
                </a:moveTo>
                <a:lnTo>
                  <a:pt x="4968684" y="256628"/>
                </a:lnTo>
                <a:lnTo>
                  <a:pt x="8055046" y="0"/>
                </a:lnTo>
                <a:lnTo>
                  <a:pt x="9321246" y="1368152"/>
                </a:lnTo>
                <a:cubicBezTo>
                  <a:pt x="8968408" y="2319200"/>
                  <a:pt x="9205921" y="2712787"/>
                  <a:pt x="8055045" y="3272002"/>
                </a:cubicBezTo>
                <a:lnTo>
                  <a:pt x="4731270" y="3207846"/>
                </a:lnTo>
                <a:lnTo>
                  <a:pt x="616120" y="3592787"/>
                </a:lnTo>
                <a:cubicBezTo>
                  <a:pt x="0" y="3233365"/>
                  <a:pt x="642500" y="1496995"/>
                  <a:pt x="774396" y="898197"/>
                </a:cubicBezTo>
                <a:cubicBezTo>
                  <a:pt x="906292" y="299399"/>
                  <a:pt x="751807" y="132448"/>
                  <a:pt x="1407496" y="0"/>
                </a:cubicBezTo>
                <a:close/>
              </a:path>
            </a:pathLst>
          </a:custGeom>
          <a:gradFill>
            <a:gsLst>
              <a:gs pos="0">
                <a:srgbClr val="D8D8D8">
                  <a:alpha val="60000"/>
                </a:srgbClr>
              </a:gs>
              <a:gs pos="24000">
                <a:srgbClr val="D8D8D8">
                  <a:alpha val="60000"/>
                </a:srgbClr>
              </a:gs>
              <a:gs pos="35000">
                <a:srgbClr val="D6E3BC">
                  <a:alpha val="80784"/>
                </a:srgbClr>
              </a:gs>
              <a:gs pos="100000">
                <a:srgbClr val="4F81BD">
                  <a:alpha val="20000"/>
                </a:srgbClr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Вам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предстоит совершить путешествие вместе со сказочным персонажем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Самариком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через лес. Помогите ему!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0" lvl="0" indent="3587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Для этого правильно отвечайте на вопросы. Читайте внимательно вопросы, выбирайте правильный ответ и жмите на кнопку.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0" lvl="0" indent="2698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В конце путешествия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оценит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вашу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помощь. Вперед!</a:t>
            </a:r>
            <a:endParaRPr lang="ru-RU" sz="2800" b="0" i="0" u="none" strike="noStrike" cap="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179705" lvl="0" indent="269875">
              <a:lnSpc>
                <a:spcPct val="7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вглядевшись в фото, можно вычислить правильный ответ!</a:t>
            </a:r>
            <a:endParaRPr lang="ru-RU" sz="2800" b="0" i="0" u="none" strike="noStrike" cap="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179705" marR="0" lvl="0" indent="2698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096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1132" y="3671667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4.64385E-6 C -0.00208 0.04094 0.00747 0.0784 0.02379 0.10269 C 0.02379 0.10384 0.04983 0.13645 0.04983 0.1353 C 0.06424 0.15357 0.07292 0.17877 0.07292 0.20537 C 0.07292 0.25879 0.03907 0.30088 -0.00312 0.30227 C -0.04531 0.30088 -0.07899 0.25879 -0.07899 0.20537 C -0.07899 0.17877 -0.07031 0.15357 -0.05607 0.1353 C -0.05607 0.13645 -0.03003 0.10384 -0.03003 0.10269 C -0.01371 0.0784 -0.00416 0.04094 -0.00312 -4.64385E-6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/>
        </p:nvSpPr>
        <p:spPr>
          <a:xfrm>
            <a:off x="527155" y="2017440"/>
            <a:ext cx="792088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имена городам давали по направлению течения реки: мужские имена носили города на правом берегу - Ярославль Саратов, Нижний Новгород, города с женскими именами стояли на левом берегу реки - Кострома, Казань, Астрахань. Поэтому можно было по имени города определить, на каком берегу он стоит. В 1935-1991 Самара носила мужское имя Куйбышев, что противоречило исторически сложившейся традиции именования городов на реках.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098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8615" y="513909"/>
            <a:ext cx="1870173" cy="128675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17452" y="550609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sdb-samara.ru/csdb_tests/ecology_victorina/no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2350" y="323557"/>
            <a:ext cx="1982714" cy="119575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lastslideviewed" highlightClick="1"/>
          </p:cNvPr>
          <p:cNvSpPr/>
          <p:nvPr/>
        </p:nvSpPr>
        <p:spPr>
          <a:xfrm>
            <a:off x="7230794" y="527538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samarik-skazki.ru/wp-content/uploads/2019/05/sk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880" y="1098135"/>
            <a:ext cx="5795059" cy="38633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84708" y="840861"/>
            <a:ext cx="1799834" cy="16491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3384" y="3158142"/>
            <a:ext cx="73574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часть территории Самарской области занимают степи. Леса занимают 12,7 % от общей площади области (по состоянию на 01.01.2017 г.).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350498" y="519097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03354" y="461034"/>
            <a:ext cx="1293397" cy="1030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6774" y="1943893"/>
            <a:ext cx="7821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Самарской Луки названа «Лукой» потому, что здесь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Волга делает излучину, огибая Жигулевские горы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одной из легенд Самарская Лука образовалась из-за того, что Волга схитрила, «слукавила», обманула Жигули и убежала к Каспию.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3551" y="521911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3877" y="1276960"/>
            <a:ext cx="1505352" cy="1198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94824" y="771063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растение семейства лилейных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Рябчик русский.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4" descr="http://samarik-skazki.ru/wp-content/uploads/2017/08/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EFF"/>
              </a:clrFrom>
              <a:clrTo>
                <a:srgbClr val="F4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7938" y="1743327"/>
            <a:ext cx="4578104" cy="490365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34904" y="46986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4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amarik-skazki.ru/wp-content/uploads/2017/08/001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4FEFF"/>
              </a:clrFrom>
              <a:clrTo>
                <a:srgbClr val="F4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7938" y="1743327"/>
            <a:ext cx="4578104" cy="4903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8539" y="1207162"/>
            <a:ext cx="3079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зверобой!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77" y="1276960"/>
            <a:ext cx="1505352" cy="119895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63041" y="45438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4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3538" y="376628"/>
            <a:ext cx="1505352" cy="1198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4062" y="1555601"/>
            <a:ext cx="7505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конца XIX века на территории Самарской Луки обитали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бурые медведи.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Зоологи выделяли их в отдельный вид - Жигулевский бурый медведь. Благодаря уникальным природным условиям Самарской Луки и широкой кормовой базе жигулевские мишки вырастали более крупными, нежели их собратья из ближайших регионов. С территории Самарской Луки последние медведи исчезли в конце XIX. Виной тому была не только интенсивная охота, но и активное заселение этой территории, а также добыча полезных ископаемых и вырубка лесов.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57402" y="562004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049" y="1048380"/>
            <a:ext cx="6189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 семейства кротовых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выхухоль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хохуля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редкий реликтовый вид. К такому плачевному положению выхухоли в России привели вырубка пойменных лесов, загрязнение водоёмов, где обитают животные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90695"/>
            <a:ext cx="2300176" cy="18320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491175" y="467047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654" y="2787955"/>
            <a:ext cx="7652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«Самарская Лука» имеет собственный флаг, эмблему и талисман-лисицу. Это одно из самых распространённых и типичных животных Самарской Луки, поэтому её и выбрали в качестве талисмана.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8282" y="586055"/>
            <a:ext cx="1996783" cy="159036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938953" y="540199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213" y="2056042"/>
            <a:ext cx="676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птиц Самарской Луки особо ценными считаются глухари, рябчики и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тетерева.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45223" y="647114"/>
            <a:ext cx="1496212" cy="1191675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3551" y="464233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292025" y="5674613"/>
            <a:ext cx="8640960" cy="9372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5" name="Google Shape;105;p15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1181" y="5667680"/>
            <a:ext cx="1491176" cy="85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13871" y="5655214"/>
            <a:ext cx="1477108" cy="76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583680" y="5613009"/>
            <a:ext cx="1657414" cy="8071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872196" y="391234"/>
            <a:ext cx="6372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Самара расположен на…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0417" y="1062056"/>
            <a:ext cx="6956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левом берегу Волги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правом берегу Волги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левом и правом берегу равномерно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https://csdb-samara.ru/csdb_tests/ecology_victorina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221" y="2307100"/>
            <a:ext cx="4332849" cy="32496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73723" y="5908432"/>
            <a:ext cx="46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3871" y="59647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019" y="59787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996" y="1955409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867" y="1273071"/>
            <a:ext cx="59928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Редкий вид отряда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журавлеобразных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журавль-красавка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занесён в Красную книгу Самарской области и Красную книгу России.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131" y="717452"/>
            <a:ext cx="1319586" cy="105099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83212" y="533165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9822" y="2707976"/>
            <a:ext cx="7371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отряда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соколообразных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орлан-белохвост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включена в Международную Красную книгу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131" y="911200"/>
            <a:ext cx="1452363" cy="1156751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051496" y="494479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4051496" y="494479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4049" y="1259004"/>
            <a:ext cx="6154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встречается 2 вида семейства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гадюковых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гадюка обыкновенная и восточная степная гадюка. Оба вида гадюк ядовиты.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31" y="911200"/>
            <a:ext cx="1558340" cy="124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363" y="2309653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Пещера братьев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Греве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Красноглинском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г. Самара. Царёв курган в Красноярском районе Самарской области. Озеро Молочка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Исаклинском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 Нефтяной овраг в Сергиевском районе.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131" y="911200"/>
            <a:ext cx="1434700" cy="114268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447778" y="512767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504" y="1836171"/>
            <a:ext cx="8159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Жигулевская кругосветка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водный кольцевой маршрут, огибающий по течению Жигулёвские горы и лишь небольшой участок (примерно 2 км) у села Переволоки преодолевается по суше, что позволяет закончить поездку в месте её начала.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sdb-samara.ru/csdb_tests/ecology_victorina/yes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131" y="503237"/>
            <a:ext cx="1434700" cy="114268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11680" y="475488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251520" y="4941168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51520" y="140439"/>
            <a:ext cx="85689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больше на территории Самарской области?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063175" y="2038433"/>
            <a:ext cx="281354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Лесов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Степей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Google Shape;121;p16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9460" y="4823618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19729" y="4823618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9553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3419872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36866" name="Picture 2" descr="https://csdb-samara.ru/csdb_tests/ecology_victorina/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422" y="802811"/>
            <a:ext cx="5318418" cy="3988814"/>
          </a:xfrm>
          <a:prstGeom prst="rect">
            <a:avLst/>
          </a:prstGeom>
          <a:noFill/>
        </p:spPr>
      </p:pic>
      <p:pic>
        <p:nvPicPr>
          <p:cNvPr id="10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253" y="4937760"/>
            <a:ext cx="1533379" cy="165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sdb-samara.ru/csdb_tests/ecology_victorina/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46917" y="1682041"/>
            <a:ext cx="4487594" cy="3365696"/>
          </a:xfrm>
          <a:prstGeom prst="rect">
            <a:avLst/>
          </a:prstGeom>
          <a:noFill/>
        </p:spPr>
      </p:pic>
      <p:sp>
        <p:nvSpPr>
          <p:cNvPr id="132" name="Google Shape;132;p17"/>
          <p:cNvSpPr/>
          <p:nvPr/>
        </p:nvSpPr>
        <p:spPr>
          <a:xfrm>
            <a:off x="209317" y="5201816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51520" y="140439"/>
            <a:ext cx="85689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Самарской области есть природный национальный парк «Самарская Лука». Он носит имя по названию местности, на которой расположен. А почему так называется местность?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38" name="Google Shape;138;p17" descr="кнопка.gif">
            <a:hlinkClick r:id="rId2" action="ppaction://hlinksldjump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3046" y="5372259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кнопка_зеленый.gif">
            <a:hlinkClick r:id="rId4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43285" y="5330056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кнопка_красный.gif">
            <a:hlinkClick r:id="rId2" action="ppaction://hlinksldjump"/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55223" y="5275559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1716258" y="6457931"/>
            <a:ext cx="14799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4965895" y="6218235"/>
            <a:ext cx="15112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371471" y="6274506"/>
            <a:ext cx="130164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419" y="1672177"/>
            <a:ext cx="81311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древности в этом месте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росло много дикого лука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этом месте Волга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петлю (излучину),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огибая Жигулёвские горы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Раньше сюда ходили за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для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древнего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оружия – лука и стрел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3163" y="1617785"/>
            <a:ext cx="1194077" cy="128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309488" y="5387926"/>
            <a:ext cx="8582991" cy="12094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251520" y="140439"/>
            <a:ext cx="856895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очаровательный цветок, занесённый в Красную книгу Самарской области, - большой хитрец - чтобы придать себе устойчивости под весом бутонов и завязавшихся плодов-коробочек, он тонкими усиками цепляется за стебли соседних растений. Как он называется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55" name="Google Shape;155;p18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67315" y="5315987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88209" y="527378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811162" y="5330055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395536" y="6021288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419872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185" y="3599061"/>
            <a:ext cx="353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Рябчик русский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Кипрей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Адонис весенний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s://csdb-samara.ru/csdb_tests/ecology_victorina/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6917" y="2209581"/>
            <a:ext cx="4122664" cy="3091998"/>
          </a:xfrm>
          <a:prstGeom prst="rect">
            <a:avLst/>
          </a:prstGeom>
          <a:noFill/>
        </p:spPr>
      </p:pic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905" y="2146162"/>
            <a:ext cx="1252025" cy="134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422030" y="5444196"/>
            <a:ext cx="8470449" cy="115315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251520" y="140439"/>
            <a:ext cx="856895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название этой травы - заячья кровь, красная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травица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хворобой, зелье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светоянское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трава,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кровавник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молодецкая кровь. Как называется это лекарственное растение, в изобилии произрастающее на территории Самарской области?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72" name="Google Shape;172;p19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5970" y="5584874"/>
            <a:ext cx="1443507" cy="75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58880" y="5514535"/>
            <a:ext cx="1350745" cy="75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97096" y="5627077"/>
            <a:ext cx="1475902" cy="807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183326" y="6133514"/>
            <a:ext cx="7861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405804" y="6161965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30722" name="Picture 2" descr="https://csdb-samara.ru/csdb_tests/ecology_victorina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1441" y="2152358"/>
            <a:ext cx="4370362" cy="32777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27539" y="2740931"/>
            <a:ext cx="2651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Зверобой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Шалфей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Чистотел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5914" y="3770141"/>
            <a:ext cx="1350677" cy="145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/>
          <p:nvPr/>
        </p:nvSpPr>
        <p:spPr>
          <a:xfrm>
            <a:off x="407963" y="5584874"/>
            <a:ext cx="8526720" cy="10124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51520" y="140439"/>
            <a:ext cx="85689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зверь, ранее обитавший на территории Самарской Луки, был полностью истреблен к XX веку?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98" name="Google Shape;198;p21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386326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50584" y="5358191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 descr="кнопка_красный.gif">
            <a:hlinkClick r:id="rId3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992849" y="5372257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705025" y="626043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r>
              <a:rPr lang="ru-RU" sz="1800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040044" y="6161965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8051" y="186391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Медведь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Волк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Лось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Рысь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s://csdb-samara.ru/csdb_tests/ecology_victorina/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9535" y="1295181"/>
            <a:ext cx="5288181" cy="3966136"/>
          </a:xfrm>
          <a:prstGeom prst="rect">
            <a:avLst/>
          </a:prstGeom>
          <a:noFill/>
        </p:spPr>
      </p:pic>
      <p:pic>
        <p:nvPicPr>
          <p:cNvPr id="17" name="Google Shape;198;p21" descr="кнопка.gif">
            <a:hlinkClick r:id="rId3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43017" y="5416236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288258" y="61053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9312" y="3685735"/>
            <a:ext cx="1285428" cy="138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251520" y="4941168"/>
            <a:ext cx="8640960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251520" y="140439"/>
            <a:ext cx="889248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Древнейшее млекопитающее, сохранившееся только в нескольких местах нашей страны, в т. ч. в Самарской области?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537912" y="1658605"/>
            <a:ext cx="38164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Слепыш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Выхохуль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Утконос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" name="Google Shape;215;p22" descr="кнопка.gif">
            <a:hlinkClick r:id="rId1" action="ppaction://hlinksldjump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 descr="кнопка_зеленый.gif">
            <a:hlinkClick r:id="rId3" action="ppaction://hlinksldjump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 descr="кнопка_красный.gif">
            <a:hlinkClick r:id="rId1" action="ppaction://hlinksldjump"/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395536" y="6021288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419872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6516216" y="6021288"/>
            <a:ext cx="20162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3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24578" name="Picture 2" descr="https://csdb-samara.ru/csdb_tests/ecology_victorina/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8960" y="1098232"/>
            <a:ext cx="4909625" cy="3682219"/>
          </a:xfrm>
          <a:prstGeom prst="rect">
            <a:avLst/>
          </a:prstGeom>
          <a:noFill/>
        </p:spPr>
      </p:pic>
      <p:pic>
        <p:nvPicPr>
          <p:cNvPr id="12" name="Picture 2" descr="https://sun9-43.userapi.com/impg/e8zXkoW3I_cjDnXeEw_m_9HWlJscyjSBIBwjlA/sa7wO45hHfA.jpg?size=130x130&amp;quality=96&amp;sign=e79e1b7eea553d231c54a23a223eb946&amp;c_uniq_tag=KMYYrJteisF1MmWFa0Bc6u-pxfjMSROj8HB-iCQezQE&amp;type=alb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821" y="3328945"/>
            <a:ext cx="1237957" cy="13344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6203</Words>
  <Application>WPS Presentation</Application>
  <PresentationFormat>Экран (4:3)</PresentationFormat>
  <Paragraphs>263</Paragraphs>
  <Slides>34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Марина Мусатова</cp:lastModifiedBy>
  <cp:revision>34</cp:revision>
  <dcterms:created xsi:type="dcterms:W3CDTF">2024-11-03T09:55:06Z</dcterms:created>
  <dcterms:modified xsi:type="dcterms:W3CDTF">2024-11-03T10:07:06Z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C6206EF08993467BA1E365D265A2E528_12</vt:lpwstr>
  </property>
  <property fmtid="{D5CDD505-2E9C-101B-9397-08002B2CF9AE}" pid="3" name="KSOProductBuildVer">
    <vt:lpwstr>1049-12.2.0.18607</vt:lpwstr>
  </property>
</Properties>
</file>