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59" r:id="rId3"/>
    <p:sldId id="262" r:id="rId4"/>
    <p:sldId id="264" r:id="rId5"/>
    <p:sldId id="263" r:id="rId6"/>
    <p:sldId id="266" r:id="rId7"/>
    <p:sldId id="267" r:id="rId8"/>
    <p:sldId id="265" r:id="rId9"/>
    <p:sldId id="277" r:id="rId10"/>
    <p:sldId id="270" r:id="rId11"/>
    <p:sldId id="274" r:id="rId12"/>
    <p:sldId id="275" r:id="rId13"/>
    <p:sldId id="276" r:id="rId14"/>
    <p:sldId id="278" r:id="rId15"/>
    <p:sldId id="279" r:id="rId16"/>
    <p:sldId id="269" r:id="rId17"/>
    <p:sldId id="284" r:id="rId18"/>
    <p:sldId id="280" r:id="rId19"/>
    <p:sldId id="268" r:id="rId20"/>
    <p:sldId id="281" r:id="rId21"/>
    <p:sldId id="283" r:id="rId22"/>
    <p:sldId id="272" r:id="rId23"/>
    <p:sldId id="273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75" autoAdjust="0"/>
    <p:restoredTop sz="94643" autoAdjust="0"/>
  </p:normalViewPr>
  <p:slideViewPr>
    <p:cSldViewPr>
      <p:cViewPr>
        <p:scale>
          <a:sx n="80" d="100"/>
          <a:sy n="80" d="100"/>
        </p:scale>
        <p:origin x="-110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73D399-D4F8-4D3C-9CA6-4869B938409F}" type="datetimeFigureOut">
              <a:rPr lang="ru-RU" smtClean="0"/>
              <a:t>24.11.2024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EF03E2-130B-4FAF-B78E-E9F0956BC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784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FAB4B-B802-4AF5-8AFD-5308E9413AA3}" type="datetimeFigureOut">
              <a:rPr lang="ru-RU"/>
              <a:pPr>
                <a:defRPr/>
              </a:pPr>
              <a:t>24.11.2024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E7762-2432-4130-B2DD-7BCEC18A15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140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C570C-C8D1-4A3E-8A43-2FB030A9D012}" type="datetimeFigureOut">
              <a:rPr lang="ru-RU"/>
              <a:pPr>
                <a:defRPr/>
              </a:pPr>
              <a:t>24.11.2024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3E841-0557-404A-B1D1-32B2B80ACD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813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F20D0-3893-4200-BBF9-0601DFCCB139}" type="datetimeFigureOut">
              <a:rPr lang="ru-RU"/>
              <a:pPr>
                <a:defRPr/>
              </a:pPr>
              <a:t>24.11.2024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1ED32-44E6-4A74-9755-BE53088AD4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367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7B4F5-D065-45FB-B826-347F9ED148CA}" type="datetimeFigureOut">
              <a:rPr lang="ru-RU"/>
              <a:pPr>
                <a:defRPr/>
              </a:pPr>
              <a:t>24.11.2024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4350E-46F3-438F-BBBC-49B864B0DB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722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B6C41-FD91-4CF2-8C41-7743AABC645A}" type="datetimeFigureOut">
              <a:rPr lang="ru-RU"/>
              <a:pPr>
                <a:defRPr/>
              </a:pPr>
              <a:t>24.11.2024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23C4F6-DB53-4E75-B4A2-35666DC2D2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115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B4F16-F19A-4791-A351-5F4091296730}" type="datetimeFigureOut">
              <a:rPr lang="ru-RU"/>
              <a:pPr>
                <a:defRPr/>
              </a:pPr>
              <a:t>24.11.2024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A9942-AE6A-46A0-BFA0-E751B1CC62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994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85AEA-DF4A-4E6B-A1D6-C74424C12002}" type="datetimeFigureOut">
              <a:rPr lang="ru-RU"/>
              <a:pPr>
                <a:defRPr/>
              </a:pPr>
              <a:t>24.11.2024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8D7B1-CD05-4704-A49E-36D8FA2C38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671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B13B3-62E7-49F4-B8B2-674CD933BB5D}" type="datetimeFigureOut">
              <a:rPr lang="ru-RU"/>
              <a:pPr>
                <a:defRPr/>
              </a:pPr>
              <a:t>24.11.2024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C7106-4EE3-443C-AB4A-5218AFD141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272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8DBBC-20E3-4196-AC55-EDDA84BC3EB6}" type="datetimeFigureOut">
              <a:rPr lang="ru-RU"/>
              <a:pPr>
                <a:defRPr/>
              </a:pPr>
              <a:t>24.11.2024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838BA-E527-4276-8812-0F369E414E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235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F2341-EB05-43A9-8839-7ADA4EDCB846}" type="datetimeFigureOut">
              <a:rPr lang="ru-RU"/>
              <a:pPr>
                <a:defRPr/>
              </a:pPr>
              <a:t>24.11.2024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DDDA8-82F9-44A2-97A0-402F126E90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739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2E47A-69A3-4478-BB80-933C250A521E}" type="datetimeFigureOut">
              <a:rPr lang="ru-RU"/>
              <a:pPr>
                <a:defRPr/>
              </a:pPr>
              <a:t>24.11.2024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ECA95-D48C-4236-9B45-5E59E9FD1D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5032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F467A14-94C6-4DC4-97E8-9FF176F3A5DB}" type="datetimeFigureOut">
              <a:rPr lang="ru-RU"/>
              <a:pPr>
                <a:defRPr/>
              </a:pPr>
              <a:t>24.11.2024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2C29DC1-B321-43B3-B066-8FAF834608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3.png"/><Relationship Id="rId9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slide" Target="slide9.xml"/><Relationship Id="rId5" Type="http://schemas.openxmlformats.org/officeDocument/2006/relationships/image" Target="../media/image68.png"/><Relationship Id="rId10" Type="http://schemas.openxmlformats.org/officeDocument/2006/relationships/image" Target="../media/image72.png"/><Relationship Id="rId4" Type="http://schemas.openxmlformats.org/officeDocument/2006/relationships/image" Target="../media/image67.png"/><Relationship Id="rId9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" Target="slide9.xml"/><Relationship Id="rId7" Type="http://schemas.openxmlformats.org/officeDocument/2006/relationships/image" Target="../media/image7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11" Type="http://schemas.openxmlformats.org/officeDocument/2006/relationships/slide" Target="slide2.xml"/><Relationship Id="rId5" Type="http://schemas.openxmlformats.org/officeDocument/2006/relationships/image" Target="../media/image80.png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86.png"/><Relationship Id="rId7" Type="http://schemas.openxmlformats.org/officeDocument/2006/relationships/slide" Target="slide2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8.xml"/><Relationship Id="rId5" Type="http://schemas.openxmlformats.org/officeDocument/2006/relationships/slide" Target="slide20.xml"/><Relationship Id="rId4" Type="http://schemas.openxmlformats.org/officeDocument/2006/relationships/slide" Target="slide1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11" Type="http://schemas.openxmlformats.org/officeDocument/2006/relationships/slide" Target="slide17.xml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1.wdp"/><Relationship Id="rId18" Type="http://schemas.openxmlformats.org/officeDocument/2006/relationships/image" Target="../media/image9.jpeg"/><Relationship Id="rId26" Type="http://schemas.openxmlformats.org/officeDocument/2006/relationships/slide" Target="slide5.xml"/><Relationship Id="rId3" Type="http://schemas.openxmlformats.org/officeDocument/2006/relationships/slide" Target="slide3.xml"/><Relationship Id="rId21" Type="http://schemas.openxmlformats.org/officeDocument/2006/relationships/image" Target="../media/image10.jpeg"/><Relationship Id="rId7" Type="http://schemas.openxmlformats.org/officeDocument/2006/relationships/slide" Target="slide6.xml"/><Relationship Id="rId12" Type="http://schemas.openxmlformats.org/officeDocument/2006/relationships/image" Target="../media/image7.jpeg"/><Relationship Id="rId17" Type="http://schemas.openxmlformats.org/officeDocument/2006/relationships/slide" Target="slide22.xml"/><Relationship Id="rId25" Type="http://schemas.microsoft.com/office/2007/relationships/hdphoto" Target="../media/hdphoto5.wdp"/><Relationship Id="rId2" Type="http://schemas.openxmlformats.org/officeDocument/2006/relationships/image" Target="../media/image2.jpg"/><Relationship Id="rId16" Type="http://schemas.microsoft.com/office/2007/relationships/hdphoto" Target="../media/hdphoto2.wdp"/><Relationship Id="rId20" Type="http://schemas.openxmlformats.org/officeDocument/2006/relationships/slide" Target="slide16.xml"/><Relationship Id="rId29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slide" Target="slide8.xml"/><Relationship Id="rId24" Type="http://schemas.openxmlformats.org/officeDocument/2006/relationships/image" Target="../media/image11.jpeg"/><Relationship Id="rId5" Type="http://schemas.openxmlformats.org/officeDocument/2006/relationships/slide" Target="slide4.xml"/><Relationship Id="rId15" Type="http://schemas.openxmlformats.org/officeDocument/2006/relationships/image" Target="../media/image8.jpeg"/><Relationship Id="rId23" Type="http://schemas.openxmlformats.org/officeDocument/2006/relationships/slide" Target="slide17.xml"/><Relationship Id="rId28" Type="http://schemas.microsoft.com/office/2007/relationships/hdphoto" Target="../media/hdphoto6.wdp"/><Relationship Id="rId10" Type="http://schemas.openxmlformats.org/officeDocument/2006/relationships/image" Target="../media/image6.png"/><Relationship Id="rId19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slide" Target="slide7.xml"/><Relationship Id="rId14" Type="http://schemas.openxmlformats.org/officeDocument/2006/relationships/slide" Target="slide9.xml"/><Relationship Id="rId22" Type="http://schemas.microsoft.com/office/2007/relationships/hdphoto" Target="../media/hdphoto4.wdp"/><Relationship Id="rId27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Relationship Id="rId9" Type="http://schemas.openxmlformats.org/officeDocument/2006/relationships/slide" Target="slide1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slide" Target="slide17.xml"/><Relationship Id="rId4" Type="http://schemas.openxmlformats.org/officeDocument/2006/relationships/image" Target="../media/image107.png"/><Relationship Id="rId9" Type="http://schemas.openxmlformats.org/officeDocument/2006/relationships/image" Target="../media/image10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jpeg"/><Relationship Id="rId7" Type="http://schemas.openxmlformats.org/officeDocument/2006/relationships/image" Target="../media/image1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Relationship Id="rId9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slide" Target="slide2.xml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12" Type="http://schemas.openxmlformats.org/officeDocument/2006/relationships/slide" Target="slide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microsoft.com/office/2007/relationships/hdphoto" Target="../media/hdphoto7.wdp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slide" Target="slide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" Target="slide2.xml"/><Relationship Id="rId7" Type="http://schemas.openxmlformats.org/officeDocument/2006/relationships/image" Target="../media/image4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50.png"/><Relationship Id="rId7" Type="http://schemas.openxmlformats.org/officeDocument/2006/relationships/slide" Target="slide13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2.xml"/><Relationship Id="rId5" Type="http://schemas.openxmlformats.org/officeDocument/2006/relationships/slide" Target="slide11.xml"/><Relationship Id="rId10" Type="http://schemas.openxmlformats.org/officeDocument/2006/relationships/slide" Target="slide2.xml"/><Relationship Id="rId4" Type="http://schemas.openxmlformats.org/officeDocument/2006/relationships/slide" Target="slide10.xml"/><Relationship Id="rId9" Type="http://schemas.openxmlformats.org/officeDocument/2006/relationships/slide" Target="slide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724036" y="2852936"/>
            <a:ext cx="7772400" cy="1470025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ru-RU" dirty="0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«</a:t>
            </a:r>
            <a:r>
              <a:rPr lang="ru-RU" dirty="0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Мы – патриоты своей страны!»</a:t>
            </a: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4251920" y="4334667"/>
            <a:ext cx="4568552" cy="1752600"/>
          </a:xfrm>
          <a:solidFill>
            <a:schemeClr val="bg1"/>
          </a:solidFill>
        </p:spPr>
        <p:txBody>
          <a:bodyPr/>
          <a:lstStyle/>
          <a:p>
            <a:pPr algn="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Авторы: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Дмитриева Татьяна Леонидовна</a:t>
            </a:r>
          </a:p>
          <a:p>
            <a:pPr algn="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первой квалификационной категории</a:t>
            </a:r>
          </a:p>
          <a:p>
            <a:pPr algn="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Измайлова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Гульсина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Ядкаровна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первой квалификационной категории</a:t>
            </a:r>
          </a:p>
          <a:p>
            <a:pPr algn="r"/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8172400" y="6118301"/>
            <a:ext cx="648072" cy="504056"/>
          </a:xfrm>
          <a:prstGeom prst="actionButtonForwardNex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851920" y="6283803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Похвистнево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89118" y="404664"/>
            <a:ext cx="6552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Структурное подразделение «Детский сад Алёнушка»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государственного бюджетного общеобразовательного учреждения Самарской области средней общеобразовательной школы № 3 города Похвистнево городского округа Похвистнево Самарской области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55676" y="1844824"/>
            <a:ext cx="6048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Мультимедийный дидактический комплекс по формированию патриотического воспитания у детей с ТНР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75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5" t="5432" r="73850" b="58734"/>
          <a:stretch/>
        </p:blipFill>
        <p:spPr bwMode="auto">
          <a:xfrm>
            <a:off x="467544" y="905469"/>
            <a:ext cx="1879103" cy="2449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6" t="41526" r="75785" b="51733"/>
          <a:stretch/>
        </p:blipFill>
        <p:spPr bwMode="auto">
          <a:xfrm>
            <a:off x="6876256" y="1088647"/>
            <a:ext cx="1756162" cy="552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8" t="10059" r="53263" b="55917"/>
          <a:stretch/>
        </p:blipFill>
        <p:spPr bwMode="auto">
          <a:xfrm>
            <a:off x="2483768" y="905469"/>
            <a:ext cx="1800200" cy="2453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3" t="50000" r="3741" b="13810"/>
          <a:stretch/>
        </p:blipFill>
        <p:spPr bwMode="auto">
          <a:xfrm>
            <a:off x="467544" y="3573015"/>
            <a:ext cx="1879103" cy="2380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46" t="5867" r="3947" b="57718"/>
          <a:stretch/>
        </p:blipFill>
        <p:spPr bwMode="auto">
          <a:xfrm>
            <a:off x="2555776" y="3578810"/>
            <a:ext cx="1740178" cy="2586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" t="47310" r="75018" b="13885"/>
          <a:stretch/>
        </p:blipFill>
        <p:spPr bwMode="auto">
          <a:xfrm>
            <a:off x="4427984" y="925715"/>
            <a:ext cx="1847663" cy="242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2" t="47666" r="50578" b="14492"/>
          <a:stretch/>
        </p:blipFill>
        <p:spPr bwMode="auto">
          <a:xfrm>
            <a:off x="4427983" y="3573015"/>
            <a:ext cx="1847663" cy="2595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0" t="84706" r="53876" b="6925"/>
          <a:stretch/>
        </p:blipFill>
        <p:spPr bwMode="auto">
          <a:xfrm>
            <a:off x="6947837" y="1916832"/>
            <a:ext cx="1612999" cy="67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3" t="86427" r="76340" b="8816"/>
          <a:stretch/>
        </p:blipFill>
        <p:spPr bwMode="auto">
          <a:xfrm>
            <a:off x="6541387" y="2881917"/>
            <a:ext cx="2263005" cy="492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56" t="85517" r="4684" b="9709"/>
          <a:stretch/>
        </p:blipFill>
        <p:spPr bwMode="auto">
          <a:xfrm>
            <a:off x="6745498" y="3717032"/>
            <a:ext cx="2017676" cy="419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5" t="43522" r="5541" b="49565"/>
          <a:stretch/>
        </p:blipFill>
        <p:spPr bwMode="auto">
          <a:xfrm>
            <a:off x="6693046" y="4450846"/>
            <a:ext cx="2122581" cy="62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8" t="42328" r="53982" b="50000"/>
          <a:stretch/>
        </p:blipFill>
        <p:spPr bwMode="auto">
          <a:xfrm>
            <a:off x="6745498" y="5338042"/>
            <a:ext cx="1944298" cy="615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11760" y="320928"/>
            <a:ext cx="453607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Соотнеси название народа с картинкой.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Управляющая кнопка: домой 2">
            <a:hlinkClick r:id="rId4" action="ppaction://hlinksldjump" highlightClick="1"/>
          </p:cNvPr>
          <p:cNvSpPr/>
          <p:nvPr/>
        </p:nvSpPr>
        <p:spPr>
          <a:xfrm>
            <a:off x="8139159" y="6111177"/>
            <a:ext cx="676468" cy="504056"/>
          </a:xfrm>
          <a:prstGeom prst="actionButtonHom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18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61 0.00185 C -0.10573 0.01619 -0.11042 0.02035 -0.12327 0.02266 C -0.15035 0.03654 -0.13854 0.03215 -0.15834 0.03816 C -0.16841 0.04463 -0.18177 0.04903 -0.1908 0.05712 C -0.19306 0.0592 -0.19479 0.06244 -0.19723 0.06406 C -0.20122 0.06684 -0.20608 0.0666 -0.21025 0.06915 C -0.23125 0.08164 -0.25261 0.09551 -0.27518 0.10222 C -0.29184 0.11309 -0.30868 0.12003 -0.32709 0.1228 C -0.34358 0.12835 -0.35799 0.13483 -0.37396 0.14362 C -0.38473 0.1494 -0.39775 0.15171 -0.40903 0.15587 C -0.43768 0.16628 -0.46476 0.17877 -0.49462 0.18178 C -0.5125 0.18779 -0.53212 0.1901 -0.55052 0.19218 C -0.5724 0.2019 -0.59636 0.19658 -0.61927 0.19912 C -0.62309 0.20143 -0.62743 0.20143 -0.63108 0.20421 C -0.63854 0.20976 -0.63594 0.21346 -0.64532 0.21623 C -0.65226 0.22271 -0.65643 0.23127 -0.66216 0.2389 C -0.66563 0.24352 -0.67101 0.24468 -0.67518 0.24746 C -0.68108 0.25162 -0.67691 0.25092 -0.6816 0.25092 " pathEditMode="relative" ptsTypes="fffffffffffffffffA">
                                      <p:cBhvr>
                                        <p:cTn id="43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958 0.00208 C -0.09045 0.0037 -0.09115 0.00555 -0.09219 0.00717 C -0.0934 0.00902 -0.09514 0.01041 -0.09618 0.01249 C -0.09826 0.01619 -0.09948 0.02058 -0.10139 0.02451 C -0.10451 0.04648 -0.11615 0.0636 -0.12344 0.08326 C -0.12465 0.08996 -0.12708 0.09413 -0.12865 0.1006 C -0.13299 0.11795 -0.13819 0.13298 -0.14427 0.14917 C -0.14705 0.15634 -0.1474 0.16304 -0.15069 0.16975 C -0.15208 0.17576 -0.1533 0.18016 -0.1559 0.18548 C -0.16059 0.20444 -0.16632 0.22387 -0.17413 0.24075 C -0.17621 0.25856 -0.17344 0.24445 -0.18056 0.26156 C -0.18246 0.26619 -0.18142 0.27035 -0.18316 0.27544 C -0.18455 0.27914 -0.18663 0.28238 -0.18837 0.28585 C -0.19201 0.29302 -0.19288 0.31013 -0.19479 0.31522 C -0.20156 0.33326 -0.20642 0.35338 -0.21441 0.37049 C -0.21545 0.37257 -0.21719 0.37373 -0.21823 0.37581 C -0.21927 0.37789 -0.21996 0.3802 -0.22083 0.38252 C -0.22274 0.39315 -0.22812 0.40287 -0.23246 0.41212 C -0.23698 0.42183 -0.23924 0.43131 -0.24549 0.43964 C -0.25087 0.46022 -0.26042 0.47895 -0.26493 0.50023 C -0.26597 0.50555 -0.26892 0.50879 -0.26892 0.51411 " pathEditMode="relative" ptsTypes="ffffffffffffffffffffA">
                                      <p:cBhvr>
                                        <p:cTn id="48" dur="2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164 0.0007 C -0.11476 0.00509 -0.11736 0.01018 -0.12066 0.01457 C -0.13143 0.02891 -0.11684 0.00532 -0.12848 0.02313 C -0.12986 0.02521 -0.13073 0.02822 -0.13229 0.03007 C -0.13334 0.03123 -0.13507 0.03099 -0.13629 0.03192 C -0.14323 0.03654 -0.15018 0.04233 -0.15695 0.04741 C -0.16441 0.05296 -0.17084 0.06036 -0.17917 0.06291 C -0.18334 0.06869 -0.18889 0.07239 -0.19462 0.07517 C -0.1967 0.0828 -0.19931 0.08349 -0.20504 0.08557 C -0.21059 0.08997 -0.2158 0.09598 -0.22188 0.09922 C -0.22448 0.10061 -0.22969 0.10269 -0.22969 0.10269 C -0.23646 0.10962 -0.23941 0.11171 -0.24792 0.11494 C -0.25504 0.12142 -0.26545 0.12581 -0.27396 0.12882 C -0.28108 0.1353 -0.28907 0.139 -0.29723 0.14246 C -0.3066 0.15056 -0.31545 0.14894 -0.32327 0.15472 C -0.32604 0.1568 -0.32848 0.15935 -0.33108 0.16166 C -0.33403 0.1642 -0.3382 0.16328 -0.3415 0.16513 C -0.34584 0.16767 -0.35 0.17114 -0.35434 0.17369 C -0.3599 0.17692 -0.36667 0.17808 -0.37257 0.18062 C -0.37795 0.18756 -0.38334 0.18641 -0.38941 0.19103 C -0.39219 0.19311 -0.39427 0.19658 -0.39723 0.19797 C -0.40712 0.20236 -0.41719 0.20606 -0.42709 0.20999 C -0.44497 0.21693 -0.46216 0.22665 -0.48039 0.23243 C -0.49289 0.24075 -0.50816 0.2433 -0.52188 0.24815 C -0.53073 0.25579 -0.54757 0.25532 -0.55834 0.25671 C -0.58108 0.2655 -0.60625 0.26735 -0.62969 0.27221 C -0.65434 0.27729 -0.68143 0.28608 -0.70643 0.28608 " pathEditMode="relative" ptsTypes="ffffffffffffffffffffffffffA">
                                      <p:cBhvr>
                                        <p:cTn id="53" dur="2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145 -0.00232 C -0.12135 -0.00717 -0.12621 -0.02891 -0.1335 -0.03862 C -0.14583 -0.05504 -0.1559 -0.07355 -0.16597 -0.09228 C -0.17152 -0.10269 -0.17916 -0.11171 -0.18541 -0.12165 C -0.19375 -0.13506 -0.20329 -0.15148 -0.21406 -0.16143 C -0.21979 -0.17461 -0.22552 -0.1797 -0.23489 -0.18918 C -0.23923 -0.19357 -0.24201 -0.20051 -0.24652 -0.20467 C -0.25659 -0.21369 -0.26649 -0.22295 -0.27639 -0.23243 C -0.29548 -0.25047 -0.3092 -0.27776 -0.3309 -0.29117 C -0.33507 -0.29973 -0.3434 -0.30227 -0.35034 -0.3069 C -0.3651 -0.31707 -0.34809 -0.30851 -0.35954 -0.31383 C -0.37517 -0.32863 -0.39288 -0.3395 -0.40885 -0.35361 C -0.4151 -0.35916 -0.42639 -0.35986 -0.4335 -0.36217 C -0.44618 -0.37327 -0.43593 -0.36564 -0.46857 -0.36564 " pathEditMode="relative" ptsTypes="fffffffffffffA">
                                      <p:cBhvr>
                                        <p:cTn id="58" dur="2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2.03515E-6 C -0.01424 0.00578 0.00156 -2.03515E-6 -0.02934 -2.03515E-6 C -0.03542 -2.03515E-6 -0.04184 0.00116 -0.04792 0.00208 C -0.0658 0.00833 -0.08125 0.02058 -0.09705 0.03169 C -0.10591 0.03793 -0.11424 0.04556 -0.12431 0.04926 C -0.1342 0.05689 -0.14497 0.06198 -0.15643 0.06522 C -0.16771 0.07169 -0.17101 0.07493 -0.18368 0.07701 C -0.19479 0.08465 -0.20157 0.08395 -0.21424 0.08904 C -0.22743 0.0939 -0.23959 0.09806 -0.2533 0.10083 C -0.26337 0.108 -0.26632 0.10893 -0.27865 0.11078 C -0.2915 0.12095 -0.30677 0.12581 -0.32101 0.13229 C -0.3316 0.13737 -0.34202 0.14524 -0.35313 0.14824 C -0.37448 0.16513 -0.40295 0.1686 -0.42778 0.17206 C -0.4349 0.17507 -0.44202 0.17993 -0.44966 0.18178 C -0.45348 0.18293 -0.45938 0.18386 -0.4632 0.18571 C -0.46945 0.18872 -0.475 0.1938 -0.48177 0.1938 " pathEditMode="relative" rAng="0" ptsTypes="fffffffffffffffA">
                                      <p:cBhvr>
                                        <p:cTn id="63" dur="2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58" y="9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743 -0.00856 C -0.13524 -0.00301 -0.14375 -0.00208 -0.15069 0.00809 C -0.16198 0.0067 -0.17309 0.00555 -0.1842 0.00393 C -0.19305 0.00254 -0.20121 -0.00555 -0.21024 -0.00671 C -0.21649 -0.00764 -0.22274 -0.00671 -0.22882 -0.00671 " pathEditMode="relative" rAng="0" ptsTypes="ffffA">
                                      <p:cBhvr>
                                        <p:cTn id="68" dur="2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69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8" t="20514" r="56234" b="52429"/>
          <a:stretch/>
        </p:blipFill>
        <p:spPr bwMode="auto">
          <a:xfrm>
            <a:off x="683568" y="1196752"/>
            <a:ext cx="1436915" cy="1816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85" t="23167" r="9812" b="47300"/>
          <a:stretch/>
        </p:blipFill>
        <p:spPr bwMode="auto">
          <a:xfrm>
            <a:off x="2771800" y="1277383"/>
            <a:ext cx="1368152" cy="165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87" t="57854" r="9149" b="17211"/>
          <a:stretch/>
        </p:blipFill>
        <p:spPr bwMode="auto">
          <a:xfrm>
            <a:off x="2862109" y="3717032"/>
            <a:ext cx="1187533" cy="1674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7374" r="31564" b="27771"/>
          <a:stretch/>
        </p:blipFill>
        <p:spPr bwMode="auto">
          <a:xfrm>
            <a:off x="6948264" y="1336760"/>
            <a:ext cx="1650670" cy="99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5" t="19883" r="79711" b="51821"/>
          <a:stretch/>
        </p:blipFill>
        <p:spPr bwMode="auto">
          <a:xfrm>
            <a:off x="5004048" y="3789040"/>
            <a:ext cx="1056904" cy="1900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4038" y="188640"/>
            <a:ext cx="806489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Найди элементы национальной русской одежды. Нажми на эти картинки.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4" t="72597" r="40619" b="10701"/>
          <a:stretch/>
        </p:blipFill>
        <p:spPr bwMode="auto">
          <a:xfrm>
            <a:off x="4881737" y="1241118"/>
            <a:ext cx="1498764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" t="56387" r="71818" b="8808"/>
          <a:stretch/>
        </p:blipFill>
        <p:spPr bwMode="auto">
          <a:xfrm>
            <a:off x="803389" y="3746775"/>
            <a:ext cx="1330038" cy="1591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71" t="25682" r="10569" b="8922"/>
          <a:stretch/>
        </p:blipFill>
        <p:spPr bwMode="auto">
          <a:xfrm>
            <a:off x="7186733" y="3573016"/>
            <a:ext cx="1386311" cy="19675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Управляющая кнопка: домой 2">
            <a:hlinkClick r:id="rId6" action="ppaction://hlinksldjump" highlightClick="1"/>
          </p:cNvPr>
          <p:cNvSpPr/>
          <p:nvPr/>
        </p:nvSpPr>
        <p:spPr>
          <a:xfrm>
            <a:off x="8028384" y="6093296"/>
            <a:ext cx="648072" cy="576064"/>
          </a:xfrm>
          <a:prstGeom prst="actionButtonHom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288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6300" y="188640"/>
            <a:ext cx="806489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Найди элементы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одежды национального башкирского костюма.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Нажми на эти картинки.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t="25237" r="72280" b="31744"/>
          <a:stretch/>
        </p:blipFill>
        <p:spPr bwMode="auto">
          <a:xfrm>
            <a:off x="636914" y="1196752"/>
            <a:ext cx="1565156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99" t="34967" r="9212" b="37922"/>
          <a:stretch/>
        </p:blipFill>
        <p:spPr bwMode="auto">
          <a:xfrm>
            <a:off x="2627784" y="3933056"/>
            <a:ext cx="1539386" cy="21603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14" t="30694" r="14156" b="44371"/>
          <a:stretch/>
        </p:blipFill>
        <p:spPr bwMode="auto">
          <a:xfrm>
            <a:off x="6876256" y="1065957"/>
            <a:ext cx="1667081" cy="23082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4114" r="41039" b="63072"/>
          <a:stretch/>
        </p:blipFill>
        <p:spPr bwMode="auto">
          <a:xfrm>
            <a:off x="4499992" y="4149118"/>
            <a:ext cx="2148564" cy="1728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395" y="4401127"/>
            <a:ext cx="2022801" cy="12241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924039"/>
            <a:ext cx="1554163" cy="20907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85118"/>
            <a:ext cx="1287898" cy="23158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55750"/>
            <a:ext cx="2133600" cy="1536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Управляющая кнопка: домой 3">
            <a:hlinkClick r:id="rId9" action="ppaction://hlinksldjump" highlightClick="1"/>
          </p:cNvPr>
          <p:cNvSpPr/>
          <p:nvPr/>
        </p:nvSpPr>
        <p:spPr>
          <a:xfrm>
            <a:off x="8105856" y="6016107"/>
            <a:ext cx="658969" cy="582575"/>
          </a:xfrm>
          <a:prstGeom prst="actionButtonHom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24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1" t="50000" r="63417" b="11281"/>
          <a:stretch/>
        </p:blipFill>
        <p:spPr bwMode="auto">
          <a:xfrm>
            <a:off x="899593" y="1124745"/>
            <a:ext cx="1289582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8" t="9628" r="46844" b="50132"/>
          <a:stretch/>
        </p:blipFill>
        <p:spPr bwMode="auto">
          <a:xfrm>
            <a:off x="6876256" y="1186855"/>
            <a:ext cx="1513460" cy="21080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11" t="17214" r="11813" b="50883"/>
          <a:stretch/>
        </p:blipFill>
        <p:spPr bwMode="auto">
          <a:xfrm>
            <a:off x="2655170" y="4362633"/>
            <a:ext cx="2137958" cy="1537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19" y="3765323"/>
            <a:ext cx="1500330" cy="211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583" y="4005064"/>
            <a:ext cx="1700805" cy="2058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" t="5020" r="73325" b="42128"/>
          <a:stretch/>
        </p:blipFill>
        <p:spPr bwMode="auto">
          <a:xfrm>
            <a:off x="4860032" y="1268760"/>
            <a:ext cx="1554421" cy="20882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2" t="21216" r="52338" b="7096"/>
          <a:stretch/>
        </p:blipFill>
        <p:spPr bwMode="auto">
          <a:xfrm>
            <a:off x="5027810" y="3393117"/>
            <a:ext cx="1522238" cy="25067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26356" r="72077" b="30181"/>
          <a:stretch/>
        </p:blipFill>
        <p:spPr bwMode="auto">
          <a:xfrm>
            <a:off x="2843808" y="1283493"/>
            <a:ext cx="1524157" cy="24060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0547" y="404664"/>
            <a:ext cx="768916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Найди элементы национальной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татарской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одежды. Нажми на эти картинки.</a:t>
            </a:r>
          </a:p>
        </p:txBody>
      </p:sp>
      <p:sp>
        <p:nvSpPr>
          <p:cNvPr id="4" name="Управляющая кнопка: домой 3">
            <a:hlinkClick r:id="rId9" action="ppaction://hlinksldjump" highlightClick="1"/>
          </p:cNvPr>
          <p:cNvSpPr/>
          <p:nvPr/>
        </p:nvSpPr>
        <p:spPr>
          <a:xfrm>
            <a:off x="8195356" y="6165304"/>
            <a:ext cx="576064" cy="533522"/>
          </a:xfrm>
          <a:prstGeom prst="actionButtonHom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29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307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307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30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7" t="71659" r="52044" b="3017"/>
          <a:stretch/>
        </p:blipFill>
        <p:spPr bwMode="auto">
          <a:xfrm>
            <a:off x="755576" y="1484784"/>
            <a:ext cx="1863134" cy="18631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80" t="45926" r="24889" b="9269"/>
          <a:stretch/>
        </p:blipFill>
        <p:spPr bwMode="auto">
          <a:xfrm>
            <a:off x="6873140" y="1102704"/>
            <a:ext cx="1622070" cy="2627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1" t="12670" r="64285" b="21183"/>
          <a:stretch/>
        </p:blipFill>
        <p:spPr bwMode="auto">
          <a:xfrm>
            <a:off x="2843808" y="3730000"/>
            <a:ext cx="1769096" cy="29381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5" t="23768" r="12467" b="4977"/>
          <a:stretch/>
        </p:blipFill>
        <p:spPr bwMode="auto">
          <a:xfrm>
            <a:off x="947904" y="3977406"/>
            <a:ext cx="1478478" cy="24433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664" y="1215407"/>
            <a:ext cx="1670327" cy="2632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058" y="1097467"/>
            <a:ext cx="1831304" cy="2604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910" y="4430730"/>
            <a:ext cx="2133600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202" y="3849060"/>
            <a:ext cx="1437230" cy="258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6460" y="206392"/>
            <a:ext cx="799288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Найди элементы национальной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чеченской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одежды. Нажми на эти картинки.</a:t>
            </a:r>
          </a:p>
        </p:txBody>
      </p:sp>
      <p:sp>
        <p:nvSpPr>
          <p:cNvPr id="3" name="Управляющая кнопка: домой 2">
            <a:hlinkClick r:id="rId11" action="ppaction://hlinksldjump" highlightClick="1"/>
          </p:cNvPr>
          <p:cNvSpPr/>
          <p:nvPr/>
        </p:nvSpPr>
        <p:spPr>
          <a:xfrm>
            <a:off x="8316416" y="6165304"/>
            <a:ext cx="504056" cy="502857"/>
          </a:xfrm>
          <a:prstGeom prst="actionButtonHom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14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20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20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20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260648"/>
            <a:ext cx="741682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Найди элементы одежды национального чукотского костюма. Нажми на эти картинки.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Управляющая кнопка: домой 2">
            <a:hlinkClick r:id="rId3" action="ppaction://hlinksldjump" highlightClick="1"/>
          </p:cNvPr>
          <p:cNvSpPr/>
          <p:nvPr/>
        </p:nvSpPr>
        <p:spPr>
          <a:xfrm>
            <a:off x="8100392" y="6093296"/>
            <a:ext cx="576064" cy="504056"/>
          </a:xfrm>
          <a:prstGeom prst="actionButtonHom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5" t="22609" r="65195" b="9599"/>
          <a:stretch/>
        </p:blipFill>
        <p:spPr bwMode="auto">
          <a:xfrm>
            <a:off x="611560" y="1340768"/>
            <a:ext cx="1474356" cy="24987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5" t="14037" r="39286" b="47521"/>
          <a:stretch/>
        </p:blipFill>
        <p:spPr bwMode="auto">
          <a:xfrm>
            <a:off x="6804248" y="4005064"/>
            <a:ext cx="1728192" cy="19231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4" t="48063" r="1570" b="4145"/>
          <a:stretch/>
        </p:blipFill>
        <p:spPr bwMode="auto">
          <a:xfrm>
            <a:off x="4718348" y="1334561"/>
            <a:ext cx="1432286" cy="21850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43" t="2869" b="55573"/>
          <a:stretch/>
        </p:blipFill>
        <p:spPr bwMode="auto">
          <a:xfrm>
            <a:off x="347252" y="4201172"/>
            <a:ext cx="2002971" cy="19000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687" y="1660658"/>
            <a:ext cx="1865313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89794"/>
            <a:ext cx="1627187" cy="26273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000" y="4337490"/>
            <a:ext cx="1328737" cy="1590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20" y="3714075"/>
            <a:ext cx="1517650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282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1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61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61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61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055" y="2443037"/>
            <a:ext cx="2181470" cy="2080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443037"/>
            <a:ext cx="2669120" cy="1841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31" y="718328"/>
            <a:ext cx="3252367" cy="1967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31" y="2749075"/>
            <a:ext cx="3252367" cy="1829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183" y="4611974"/>
            <a:ext cx="2381342" cy="206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79"/>
          <a:stretch/>
        </p:blipFill>
        <p:spPr bwMode="auto">
          <a:xfrm>
            <a:off x="3635063" y="4653136"/>
            <a:ext cx="2396280" cy="1933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73" y="4653136"/>
            <a:ext cx="3175704" cy="1984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24" y="718328"/>
            <a:ext cx="2886527" cy="1623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3568" y="248164"/>
            <a:ext cx="784887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Найди праздники, которые отмечают летом. Нажми на эти картинки.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Управляющая кнопка: домой 5">
            <a:hlinkClick r:id="rId11" action="ppaction://hlinksldjump" highlightClick="1"/>
          </p:cNvPr>
          <p:cNvSpPr/>
          <p:nvPr/>
        </p:nvSpPr>
        <p:spPr>
          <a:xfrm>
            <a:off x="8100392" y="1340768"/>
            <a:ext cx="585133" cy="648072"/>
          </a:xfrm>
          <a:prstGeom prst="actionButtonHom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3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54"/>
          <a:stretch/>
        </p:blipFill>
        <p:spPr bwMode="auto">
          <a:xfrm>
            <a:off x="2953475" y="1448780"/>
            <a:ext cx="3150663" cy="44499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084168" y="3140968"/>
            <a:ext cx="1677221" cy="3320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ая выноска 1">
            <a:hlinkClick r:id="rId4" action="ppaction://hlinksldjump"/>
          </p:cNvPr>
          <p:cNvSpPr/>
          <p:nvPr/>
        </p:nvSpPr>
        <p:spPr>
          <a:xfrm>
            <a:off x="555611" y="548680"/>
            <a:ext cx="2576229" cy="1872208"/>
          </a:xfrm>
          <a:prstGeom prst="wedgeRectCallou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Городецкая роспись</a:t>
            </a:r>
          </a:p>
        </p:txBody>
      </p:sp>
      <p:sp>
        <p:nvSpPr>
          <p:cNvPr id="3" name="Прямоугольная выноска 2">
            <a:hlinkClick r:id="rId5" action="ppaction://hlinksldjump"/>
          </p:cNvPr>
          <p:cNvSpPr/>
          <p:nvPr/>
        </p:nvSpPr>
        <p:spPr>
          <a:xfrm>
            <a:off x="555611" y="4005064"/>
            <a:ext cx="2576229" cy="1768412"/>
          </a:xfrm>
          <a:prstGeom prst="wedgeRectCallou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Жостовкая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роспись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ая выноска 3">
            <a:hlinkClick r:id="rId6" action="ppaction://hlinksldjump"/>
          </p:cNvPr>
          <p:cNvSpPr/>
          <p:nvPr/>
        </p:nvSpPr>
        <p:spPr>
          <a:xfrm>
            <a:off x="5940152" y="476672"/>
            <a:ext cx="2497558" cy="1944216"/>
          </a:xfrm>
          <a:prstGeom prst="wedgeRectCallo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Гжель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ая выноска 4">
            <a:hlinkClick r:id="rId7" action="ppaction://hlinksldjump"/>
          </p:cNvPr>
          <p:cNvSpPr/>
          <p:nvPr/>
        </p:nvSpPr>
        <p:spPr>
          <a:xfrm>
            <a:off x="5940152" y="4005064"/>
            <a:ext cx="2497558" cy="1768412"/>
          </a:xfrm>
          <a:prstGeom prst="wedgeRect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Дымковская роспись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Управляющая кнопка: домой 5">
            <a:hlinkClick r:id="rId8" action="ppaction://hlinksldjump" highlightClick="1"/>
          </p:cNvPr>
          <p:cNvSpPr/>
          <p:nvPr/>
        </p:nvSpPr>
        <p:spPr>
          <a:xfrm>
            <a:off x="8028384" y="6021288"/>
            <a:ext cx="720080" cy="648072"/>
          </a:xfrm>
          <a:prstGeom prst="actionButtonHom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35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2627784" y="980728"/>
            <a:ext cx="4032448" cy="4032448"/>
          </a:xfrm>
          <a:prstGeom prst="ellipse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t="4530" r="67658" b="75554"/>
          <a:stretch/>
        </p:blipFill>
        <p:spPr bwMode="auto">
          <a:xfrm>
            <a:off x="798649" y="5041297"/>
            <a:ext cx="1577914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5" t="81943" r="5438" b="4854"/>
          <a:stretch/>
        </p:blipFill>
        <p:spPr bwMode="auto">
          <a:xfrm>
            <a:off x="7664427" y="2996952"/>
            <a:ext cx="795135" cy="824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500830" y="5278206"/>
            <a:ext cx="7985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1" t="53769" r="74476" b="29632"/>
          <a:stretch/>
        </p:blipFill>
        <p:spPr bwMode="auto">
          <a:xfrm>
            <a:off x="827584" y="1839641"/>
            <a:ext cx="760022" cy="761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1" t="23249" r="68850" b="60467"/>
          <a:stretch/>
        </p:blipFill>
        <p:spPr bwMode="auto">
          <a:xfrm>
            <a:off x="7452320" y="1619317"/>
            <a:ext cx="1007242" cy="746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83568" y="260648"/>
            <a:ext cx="792088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Давай раскрасим тарелку в технике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Гжель. Найди картинки, изображающие элементы этой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росписи.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49" t="3039" r="9185" b="79299"/>
          <a:stretch/>
        </p:blipFill>
        <p:spPr bwMode="auto">
          <a:xfrm>
            <a:off x="2771800" y="5278206"/>
            <a:ext cx="958734" cy="100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34" t="21032" r="31673" b="61098"/>
          <a:stretch/>
        </p:blipFill>
        <p:spPr bwMode="auto">
          <a:xfrm>
            <a:off x="6804034" y="3991381"/>
            <a:ext cx="1151907" cy="1021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1" t="11695" r="39091" b="52698"/>
          <a:stretch/>
        </p:blipFill>
        <p:spPr bwMode="auto">
          <a:xfrm>
            <a:off x="4053043" y="5157192"/>
            <a:ext cx="1537965" cy="1301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901844"/>
            <a:ext cx="1073299" cy="1462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58" y="3119730"/>
            <a:ext cx="1406531" cy="1382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Управляющая кнопка: домой 13">
            <a:hlinkClick r:id="rId11" action="ppaction://hlinksldjump" highlightClick="1"/>
          </p:cNvPr>
          <p:cNvSpPr/>
          <p:nvPr/>
        </p:nvSpPr>
        <p:spPr>
          <a:xfrm>
            <a:off x="8299343" y="6100532"/>
            <a:ext cx="521129" cy="56882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1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66 -0.06776 C -0.05017 -0.07608 -0.05295 -0.08418 -0.05642 -0.09297 C -0.05868 -0.09829 -0.06337 -0.108 -0.06337 -0.10777 C -0.06615 -0.12003 -0.07396 -0.13228 -0.07917 -0.14338 C -0.0809 -0.14685 -0.08351 -0.14963 -0.08455 -0.15356 C -0.08785 -0.16535 -0.09514 -0.17229 -0.1007 -0.18201 C -0.10729 -0.1938 -0.11476 -0.20467 -0.12222 -0.21577 C -0.12899 -0.22571 -0.13195 -0.2382 -0.13698 -0.2493 C -0.13802 -0.25162 -0.13976 -0.25347 -0.1408 -0.25601 C -0.14254 -0.25902 -0.14358 -0.26272 -0.14497 -0.26619 C -0.14705 -0.28053 -0.15226 -0.29232 -0.15833 -0.30481 C -0.1599 -0.31036 -0.16024 -0.31822 -0.16233 -0.32331 C -0.17326 -0.35106 -0.16059 -0.31151 -0.16892 -0.33672 C -0.17222 -0.34621 -0.17396 -0.35569 -0.17708 -0.3654 C -0.17761 -0.36887 -0.17761 -0.37234 -0.17847 -0.37558 C -0.18021 -0.38136 -0.18507 -0.39223 -0.18507 -0.392 C -0.18681 -0.40472 -0.19011 -0.41096 -0.19462 -0.42252 C -0.19583 -0.42576 -0.19618 -0.43108 -0.19722 -0.43409 C -0.2 -0.44195 -0.20347 -0.44981 -0.2066 -0.45768 C -0.20886 -0.47664 -0.21736 -0.49144 -0.22813 -0.50485 C -0.23212 -0.52104 -0.24479 -0.53631 -0.25208 -0.55018 C -0.25313 -0.55226 -0.25469 -0.55365 -0.25625 -0.55527 C -0.25781 -0.55712 -0.26146 -0.56013 -0.26146 -0.56013 " pathEditMode="relative" rAng="0" ptsTypes="ffffffffffffffffffffffA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99" y="-2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93 -0.00463 C -0.04688 -0.00417 -0.04966 -0.0044 -0.05244 -0.00301 C -0.05469 -0.00185 -0.05608 0.00138 -0.05834 0.00208 C -0.06459 0.00416 -0.08282 0.00624 -0.09046 0.00717 C -0.10539 0.01087 -0.08941 0.00601 -0.10591 0.01387 C -0.1158 0.01873 -0.12691 0.01919 -0.13698 0.02243 C -0.15625 0.02914 -0.17553 0.03654 -0.19514 0.04116 C -0.20521 0.04579 -0.2158 0.04787 -0.22622 0.04949 C -0.23872 0.05828 -0.25417 0.05643 -0.26789 0.05966 C -0.28733 0.06429 -0.3066 0.07238 -0.32622 0.07516 C -0.36667 0.08094 -0.40834 0.07863 -0.44879 0.07863 " pathEditMode="relative" rAng="0" ptsTypes="ffffffffffA">
                                      <p:cBhvr>
                                        <p:cTn id="5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43" y="4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73 -0.00301 C -0.05973 0.01087 -0.0599 0.01133 -0.06754 0.02266 C -0.06875 0.02428 -0.06997 0.02613 -0.07136 0.02752 C -0.07379 0.03007 -0.07934 0.034 -0.07934 0.03423 C -0.08473 0.04764 -0.07848 0.03585 -0.08594 0.04209 C -0.09011 0.04556 -0.09358 0.05111 -0.09757 0.05504 C -0.10296 0.06013 -0.10851 0.06429 -0.11337 0.06961 C -0.12431 0.08141 -0.11702 0.07748 -0.12518 0.08118 C -0.12969 0.08927 -0.13698 0.09066 -0.14202 0.09875 C -0.15105 0.11332 -0.16441 0.12512 -0.17622 0.13599 C -0.17865 0.13853 -0.18178 0.13969 -0.18403 0.14246 C -0.18803 0.14732 -0.19011 0.15194 -0.19462 0.15564 C -0.20296 0.17137 -0.21285 0.18594 -0.22205 0.20074 C -0.22379 0.20791 -0.22605 0.21277 -0.23108 0.21693 C -0.23525 0.22687 -0.23282 0.22155 -0.23907 0.23312 C -0.24393 0.24237 -0.24375 0.25 -0.2507 0.25601 C -0.25434 0.26249 -0.25782 0.26873 -0.26129 0.27521 C -0.26598 0.28377 -0.26719 0.29417 -0.27171 0.30296 C -0.27275 0.30689 -0.27327 0.31082 -0.27553 0.31429 " pathEditMode="relative" rAng="0" ptsTypes="ffffffffffffffffffA"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90" y="158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25717E-6 C 0.07917 -0.00069 0.17622 0.06291 0.23768 -0.00347 C 0.24306 -0.00925 0.24497 -0.01295 0.2533 -0.01549 C 0.2592 -0.02081 0.26493 -0.02544 0.27136 -0.02937 " pathEditMode="relative" ptsTypes="fffA">
                                      <p:cBhvr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4 -0.1006 C 0.00469 -0.10176 0.00799 -0.10245 0.01077 -0.10407 C 0.01719 -0.108 0.02083 -0.11679 0.02761 -0.11956 C 0.03472 -0.12581 0.04254 -0.13066 0.04983 -0.13691 C 0.05868 -0.14454 0.06823 -0.15495 0.0783 -0.15934 C 0.08056 -0.16165 0.08229 -0.16489 0.0849 -0.16628 C 0.08941 -0.16859 0.09913 -0.16975 0.09913 -0.16975 C 0.10886 -0.17923 0.11979 -0.1864 0.13021 -0.19403 C 0.13681 -0.19889 0.1382 -0.20236 0.14583 -0.20444 C 0.16042 -0.21323 0.1724 -0.22456 0.18611 -0.23543 C 0.1882 -0.23705 0.18924 -0.24052 0.19132 -0.24237 C 0.19375 -0.24468 0.1967 -0.2456 0.19913 -0.24769 C 0.20226 -0.25023 0.20521 -0.25347 0.20816 -0.25624 C 0.21597 -0.26364 0.22413 -0.2722 0.2316 -0.28053 C 0.23351 -0.28261 0.23472 -0.28561 0.23681 -0.28746 C 0.23872 -0.28908 0.24115 -0.28978 0.24323 -0.29093 C 0.24497 -0.29209 0.24688 -0.29301 0.24844 -0.2944 C 0.25677 -0.30203 0.24774 -0.29741 0.25764 -0.30458 C 0.26441 -0.30943 0.27431 -0.31452 0.27969 -0.32192 C 0.28524 -0.32979 0.28195 -0.32608 0.29011 -0.33233 C 0.29948 -0.34921 0.31111 -0.36309 0.32379 -0.37558 C 0.32674 -0.38159 0.32952 -0.3839 0.3342 -0.3876 C 0.33542 -0.39015 0.34063 -0.39662 0.34063 -0.39801 " pathEditMode="relative" ptsTypes="ffffffffffffffffffffffA">
                                      <p:cBhvr>
                                        <p:cTn id="7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8" t="3434" r="26171" b="35090"/>
          <a:stretch/>
        </p:blipFill>
        <p:spPr bwMode="auto">
          <a:xfrm>
            <a:off x="2555776" y="985474"/>
            <a:ext cx="3937297" cy="3648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1173" y="248164"/>
            <a:ext cx="799288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рисунке (по центру) изображена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Городецкая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роспись. Найди картинки, изображающие элементы этой росписи.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3" t="67036" r="71784" b="4392"/>
          <a:stretch/>
        </p:blipFill>
        <p:spPr bwMode="auto">
          <a:xfrm>
            <a:off x="330490" y="1013596"/>
            <a:ext cx="1721229" cy="1628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7" t="20802" r="75324" b="59527"/>
          <a:stretch/>
        </p:blipFill>
        <p:spPr bwMode="auto">
          <a:xfrm>
            <a:off x="277630" y="4792128"/>
            <a:ext cx="1630074" cy="151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51" t="21582" r="8896" b="57870"/>
          <a:stretch/>
        </p:blipFill>
        <p:spPr bwMode="auto">
          <a:xfrm>
            <a:off x="7092280" y="1118110"/>
            <a:ext cx="1656185" cy="1523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97" t="67037" r="7143" b="8807"/>
          <a:stretch/>
        </p:blipFill>
        <p:spPr bwMode="auto">
          <a:xfrm>
            <a:off x="4067944" y="4792128"/>
            <a:ext cx="1535483" cy="1480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9" t="71195" r="56665" b="12783"/>
          <a:stretch/>
        </p:blipFill>
        <p:spPr bwMode="auto">
          <a:xfrm>
            <a:off x="2051720" y="4769311"/>
            <a:ext cx="1800200" cy="1503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43" t="71195" r="13728" b="9640"/>
          <a:stretch/>
        </p:blipFill>
        <p:spPr bwMode="auto">
          <a:xfrm>
            <a:off x="6166677" y="4698277"/>
            <a:ext cx="2006461" cy="1555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65" t="6730" r="16241" b="42201"/>
          <a:stretch/>
        </p:blipFill>
        <p:spPr bwMode="auto">
          <a:xfrm>
            <a:off x="7214481" y="2701600"/>
            <a:ext cx="1411781" cy="1923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81" t="60956" r="4094" b="8778"/>
          <a:stretch/>
        </p:blipFill>
        <p:spPr bwMode="auto">
          <a:xfrm>
            <a:off x="311431" y="2867626"/>
            <a:ext cx="1790322" cy="1757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Управляющая кнопка: домой 2">
            <a:hlinkClick r:id="rId8" action="ppaction://hlinksldjump" highlightClick="1"/>
          </p:cNvPr>
          <p:cNvSpPr/>
          <p:nvPr/>
        </p:nvSpPr>
        <p:spPr>
          <a:xfrm>
            <a:off x="8216029" y="5985284"/>
            <a:ext cx="576064" cy="648072"/>
          </a:xfrm>
          <a:prstGeom prst="actionButtonHom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12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260648"/>
            <a:ext cx="2816225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61" y="1844824"/>
            <a:ext cx="2816224" cy="148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41" y="3501008"/>
            <a:ext cx="2822575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60" y="5157192"/>
            <a:ext cx="2816225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>
            <a:hlinkClick r:id="rId11" action="ppaction://hlinksldjump"/>
          </p:cNvPr>
          <p:cNvSpPr/>
          <p:nvPr/>
        </p:nvSpPr>
        <p:spPr>
          <a:xfrm>
            <a:off x="3374936" y="5229200"/>
            <a:ext cx="2380638" cy="1224136"/>
          </a:xfrm>
          <a:prstGeom prst="roundRect">
            <a:avLst/>
          </a:prstGeom>
          <a:blipFill dpi="0"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artisticBlur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малая родина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>
            <a:hlinkClick r:id="rId14" action="ppaction://hlinksldjump"/>
          </p:cNvPr>
          <p:cNvSpPr/>
          <p:nvPr/>
        </p:nvSpPr>
        <p:spPr>
          <a:xfrm>
            <a:off x="5968386" y="260648"/>
            <a:ext cx="2822575" cy="1450975"/>
          </a:xfrm>
          <a:prstGeom prst="roundRect">
            <a:avLst/>
          </a:prstGeom>
          <a:blipFill dpi="0"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artisticBlur/>
                      </a14:imgEffect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Народы нашей страны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>
            <a:hlinkClick r:id="rId17" action="ppaction://hlinksldjump"/>
          </p:cNvPr>
          <p:cNvSpPr/>
          <p:nvPr/>
        </p:nvSpPr>
        <p:spPr>
          <a:xfrm>
            <a:off x="5968386" y="5157192"/>
            <a:ext cx="2822575" cy="1450975"/>
          </a:xfrm>
          <a:prstGeom prst="roundRect">
            <a:avLst/>
          </a:prstGeom>
          <a:blipFill dpi="0"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artisticBlur/>
                      </a14:imgEffect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армия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>
            <a:hlinkClick r:id="rId20" action="ppaction://hlinksldjump"/>
          </p:cNvPr>
          <p:cNvSpPr/>
          <p:nvPr/>
        </p:nvSpPr>
        <p:spPr>
          <a:xfrm>
            <a:off x="5968386" y="1844823"/>
            <a:ext cx="2822575" cy="1481137"/>
          </a:xfrm>
          <a:prstGeom prst="roundRect">
            <a:avLst/>
          </a:prstGeom>
          <a:blipFill dpi="0"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artisticBlur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Национальные праздники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>
            <a:hlinkClick r:id="rId23" action="ppaction://hlinksldjump"/>
          </p:cNvPr>
          <p:cNvSpPr/>
          <p:nvPr/>
        </p:nvSpPr>
        <p:spPr>
          <a:xfrm>
            <a:off x="5968386" y="3505001"/>
            <a:ext cx="2822575" cy="1446982"/>
          </a:xfrm>
          <a:prstGeom prst="roundRect">
            <a:avLst/>
          </a:prstGeom>
          <a:blipFill dpi="0" rotWithShape="1"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Русская народная роспись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Скругленный прямоугольник 29">
            <a:hlinkClick r:id="rId26" action="ppaction://hlinksldjump"/>
          </p:cNvPr>
          <p:cNvSpPr/>
          <p:nvPr/>
        </p:nvSpPr>
        <p:spPr>
          <a:xfrm>
            <a:off x="3410940" y="404664"/>
            <a:ext cx="2308630" cy="1306959"/>
          </a:xfrm>
          <a:prstGeom prst="roundRect">
            <a:avLst/>
          </a:prstGeom>
          <a:blipFill dpi="0"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artisticBlur radius="45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Предметы быта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5" t="28813" r="4805" b="8963"/>
          <a:stretch/>
        </p:blipFill>
        <p:spPr bwMode="auto">
          <a:xfrm>
            <a:off x="3240684" y="1903080"/>
            <a:ext cx="2649141" cy="3109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Управляющая кнопка: сведения 5">
            <a:hlinkClick r:id="" action="ppaction://hlinkshowjump?jump=lastslide" highlightClick="1"/>
          </p:cNvPr>
          <p:cNvSpPr/>
          <p:nvPr/>
        </p:nvSpPr>
        <p:spPr>
          <a:xfrm>
            <a:off x="179512" y="6093296"/>
            <a:ext cx="576064" cy="576064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96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Блок-схема: типовой процесс 5"/>
          <p:cNvSpPr/>
          <p:nvPr/>
        </p:nvSpPr>
        <p:spPr>
          <a:xfrm>
            <a:off x="2555776" y="1124744"/>
            <a:ext cx="4320480" cy="2990721"/>
          </a:xfrm>
          <a:prstGeom prst="flowChartPredefinedProces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11560" y="260648"/>
            <a:ext cx="792088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Давай раскрасим поднос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Жостовкой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росписью. Найди картинки, изображающие элементы этой росписи. 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2" t="68014" r="31299" b="3894"/>
          <a:stretch/>
        </p:blipFill>
        <p:spPr bwMode="auto">
          <a:xfrm>
            <a:off x="684899" y="1140012"/>
            <a:ext cx="1149767" cy="1030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18" t="42475" r="31767" b="32915"/>
          <a:stretch/>
        </p:blipFill>
        <p:spPr bwMode="auto">
          <a:xfrm>
            <a:off x="4151796" y="4941168"/>
            <a:ext cx="1128437" cy="1026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28" t="19258" r="36753" b="54971"/>
          <a:stretch/>
        </p:blipFill>
        <p:spPr bwMode="auto">
          <a:xfrm>
            <a:off x="5791101" y="4859969"/>
            <a:ext cx="1085155" cy="1136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0" t="55245" r="78364" b="25485"/>
          <a:stretch/>
        </p:blipFill>
        <p:spPr bwMode="auto">
          <a:xfrm>
            <a:off x="753859" y="4931254"/>
            <a:ext cx="1105848" cy="84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2" t="33653" r="80858" b="45087"/>
          <a:stretch/>
        </p:blipFill>
        <p:spPr bwMode="auto">
          <a:xfrm>
            <a:off x="7596336" y="1083079"/>
            <a:ext cx="1116282" cy="1087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69" y="2588848"/>
            <a:ext cx="1558227" cy="1453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690" y="2492896"/>
            <a:ext cx="1377660" cy="1265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628" y="4474315"/>
            <a:ext cx="1579563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440987"/>
            <a:ext cx="1079500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Управляющая кнопка: домой 11">
            <a:hlinkClick r:id="rId9" action="ppaction://hlinksldjump" highlightClick="1"/>
          </p:cNvPr>
          <p:cNvSpPr/>
          <p:nvPr/>
        </p:nvSpPr>
        <p:spPr>
          <a:xfrm>
            <a:off x="8084426" y="5931078"/>
            <a:ext cx="648072" cy="680446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6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55 -0.00393 C 0.08681 -0.0148 0.10625 -0.00301 0.12726 0.00463 C 0.13386 0.00694 0.14046 0.00763 0.14671 0.01156 C 0.16025 0.01966 0.14705 0.01503 0.15851 0.0185 C 0.175 0.03353 0.21042 0.03932 0.22865 0.03932 " pathEditMode="relative" ptsTypes="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1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96762E-6 C 0.00417 -0.01157 0.00694 -0.02359 0.01285 -0.03284 C 0.01493 -0.04418 0.0125 -0.0347 0.01806 -0.04533 C 0.02083 -0.05042 0.02101 -0.05366 0.02326 -0.0599 C 0.02483 -0.06383 0.02622 -0.06869 0.0283 -0.07193 C 0.02969 -0.07401 0.03125 -0.07586 0.03229 -0.07817 C 0.04115 -0.09991 0.03316 -0.08997 0.04132 -0.09876 C 0.04427 -0.10569 0.04878 -0.11032 0.05174 -0.11726 C 0.05799 -0.13206 0.05417 -0.12743 0.06215 -0.13368 C 0.0684 -0.14802 0.07656 -0.16027 0.08681 -0.16675 C 0.09045 -0.16929 0.09097 -0.16814 0.09462 -0.17091 C 0.10122 -0.17623 0.10677 -0.18086 0.11406 -0.18294 C 0.1224 -0.18826 0.12986 -0.1945 0.13872 -0.19751 C 0.14444 -0.20329 0.15069 -0.20606 0.15694 -0.21 C 0.16632 -0.21578 0.16458 -0.21763 0.17639 -0.22225 C 0.1842 -0.22942 0.19149 -0.23173 0.19983 -0.23659 C 0.20677 -0.24075 0.21233 -0.24908 0.21927 -0.25324 C 0.22066 -0.25509 0.2217 -0.25764 0.22326 -0.25926 C 0.22483 -0.26087 0.2283 -0.26319 0.2283 -0.26296 " pathEditMode="relative" rAng="0" ptsTypes="ffffffffffffffffffA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06" y="-131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-0.08025 C -0.00035 -0.30666 0.00972 -0.19495 -0.0026 -0.26526 C -0.00435 -0.29833 -0.01303 -0.33279 -0.01303 -0.36563 C -0.01303 -0.41581 -0.01303 -0.466 -0.01303 -0.51618 " pathEditMode="relative" ptsTypes="fff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4 -0.08834 C -0.00208 -0.08996 -0.00399 -0.09158 -0.00555 -0.09343 C -0.00868 -0.09736 -0.01458 -0.10569 -0.01458 -0.10569 C -0.01701 -0.11471 -0.03298 -0.13783 -0.03923 -0.14361 C -0.04184 -0.15356 -0.04652 -0.15888 -0.05225 -0.16628 C -0.05399 -0.16859 -0.05746 -0.17298 -0.05746 -0.17298 C -0.0625 -0.1864 -0.0717 -0.19287 -0.0809 -0.20074 C -0.08645 -0.20559 -0.09131 -0.21415 -0.09635 -0.2197 C -0.10138 -0.22525 -0.10833 -0.22826 -0.11197 -0.23543 C -0.1151 -0.24144 -0.11944 -0.24653 -0.12378 -0.25092 C -0.1302 -0.25763 -0.13767 -0.26364 -0.14444 -0.26989 C -0.14704 -0.2722 -0.14965 -0.27451 -0.15225 -0.27682 C -0.15364 -0.27798 -0.15625 -0.28029 -0.15625 -0.28029 C -0.1618 -0.29139 -0.17031 -0.30041 -0.17951 -0.30619 " pathEditMode="relative" ptsTypes="fffffffffffffA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41 0.00023 C -0.07448 0.01688 -0.08941 0.02937 -0.10469 0.03654 C -0.1132 0.04787 -0.13073 0.05781 -0.14236 0.06244 C -0.14358 0.0636 -0.14479 0.06498 -0.14618 0.06591 C -0.14775 0.06683 -0.14983 0.06637 -0.15139 0.06776 C -0.15261 0.06892 -0.15278 0.07146 -0.154 0.07285 C -0.15747 0.07701 -0.16181 0.07978 -0.16563 0.08325 C -0.17379 0.09065 -0.17952 0.10199 -0.18785 0.10916 C -0.18993 0.11818 -0.1875 0.11147 -0.19289 0.11794 C -0.19601 0.12164 -0.20209 0.12997 -0.20209 0.12997 C -0.20243 0.13159 -0.20243 0.1339 -0.2033 0.13506 C -0.21146 0.14593 -0.21111 0.13737 -0.21111 0.14385 " pathEditMode="relative" ptsTypes="fffffffffffA">
                                      <p:cBhvr>
                                        <p:cTn id="38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82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1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Куб 9"/>
          <p:cNvSpPr/>
          <p:nvPr/>
        </p:nvSpPr>
        <p:spPr>
          <a:xfrm>
            <a:off x="2828373" y="1340768"/>
            <a:ext cx="3600400" cy="3312368"/>
          </a:xfrm>
          <a:prstGeom prst="cub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55" t="41365" b="41485"/>
          <a:stretch/>
        </p:blipFill>
        <p:spPr bwMode="auto">
          <a:xfrm>
            <a:off x="4282017" y="5157192"/>
            <a:ext cx="1205025" cy="1088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9" t="39520" r="25315" b="43500"/>
          <a:stretch/>
        </p:blipFill>
        <p:spPr bwMode="auto">
          <a:xfrm>
            <a:off x="7236296" y="3404113"/>
            <a:ext cx="1294195" cy="1325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6" t="4826" r="85473" b="82186"/>
          <a:stretch/>
        </p:blipFill>
        <p:spPr bwMode="auto">
          <a:xfrm>
            <a:off x="7380312" y="1268760"/>
            <a:ext cx="656028" cy="14694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1" t="37156" r="52516" b="55659"/>
          <a:stretch/>
        </p:blipFill>
        <p:spPr bwMode="auto">
          <a:xfrm>
            <a:off x="697398" y="1268760"/>
            <a:ext cx="2165089" cy="599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14" y="2135521"/>
            <a:ext cx="1646212" cy="1378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157" y="4729540"/>
            <a:ext cx="1649892" cy="166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146128"/>
            <a:ext cx="1152525" cy="103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17" y="3633192"/>
            <a:ext cx="1658937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50" y="5210158"/>
            <a:ext cx="1079500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40371" y="260648"/>
            <a:ext cx="783309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Давай раскрасим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игрушку Дымковской росписью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Найди картинки, изображающие элементы этой росписи. </a:t>
            </a:r>
          </a:p>
        </p:txBody>
      </p:sp>
      <p:sp>
        <p:nvSpPr>
          <p:cNvPr id="12" name="Управляющая кнопка: домой 11">
            <a:hlinkClick r:id="rId10" action="ppaction://hlinksldjump" highlightClick="1"/>
          </p:cNvPr>
          <p:cNvSpPr/>
          <p:nvPr/>
        </p:nvSpPr>
        <p:spPr>
          <a:xfrm>
            <a:off x="8244408" y="5941995"/>
            <a:ext cx="648072" cy="731838"/>
          </a:xfrm>
          <a:prstGeom prst="actionButtonHom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72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13691E-6 C 0.01319 0.00046 0.02673 0.0007 0.0401 0.00162 C 0.06892 0.0037 0.09826 0.01272 0.12656 0.01758 C 0.14878 0.02567 0.17187 0.02452 0.19566 0.02614 C 0.23264 0.02891 0.25434 0.02984 0.29757 0.02984 " pathEditMode="relative" rAng="0" ptsTypes="ffffA">
                                      <p:cBhvr>
                                        <p:cTn id="6" dur="2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78" y="14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2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2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2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92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2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 -0.07955 C 0.00364 -0.08811 0.00434 -0.09621 0.00538 -0.10476 C 0.00781 -0.14523 0.01024 -0.18802 0.00538 -0.22803 C 0.00503 -0.23774 0.00434 -0.2574 0.00434 -0.25717 " pathEditMode="relative" rAng="0" ptsTypes="fffA">
                                      <p:cBhvr>
                                        <p:cTn id="35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" y="-89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92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0138 C -0.03194 0.00763 -0.06632 0.00832 -0.09843 0.0104 C -0.13385 0.00925 -0.16892 0.00902 -0.20416 0.00716 C -0.21927 0.00647 -0.22968 -0.00879 -0.24288 -0.01319 C -0.25277 -0.0229 -0.26163 -0.03308 -0.27413 -0.03932 C -0.28646 -0.05204 -0.26996 -0.03608 -0.28455 -0.04672 C -0.29184 -0.05227 -0.29843 -0.05967 -0.30694 -0.06268 C -0.31232 -0.068 -0.31892 -0.07285 -0.32482 -0.07748 C -0.32552 -0.07794 -0.33507 -0.08303 -0.33663 -0.08465 C -0.33854 -0.0865 -0.33923 -0.08927 -0.34114 -0.09043 C -0.34514 -0.09367 -0.35069 -0.09367 -0.35468 -0.09644 C -0.35625 -0.0976 -0.35746 -0.09968 -0.35902 -0.10061 C -0.36736 -0.10662 -0.36267 -0.10061 -0.36962 -0.10662 C -0.37673 -0.1124 -0.38159 -0.11772 -0.39027 -0.12119 C -0.39757 -0.13206 -0.38784 -0.1198 -0.3993 -0.1272 C -0.40573 -0.13113 -0.40156 -0.13483 -0.41284 -0.13715 C -0.41979 -0.14455 -0.43125 -0.15195 -0.44097 -0.15472 C -0.4467 -0.15865 -0.4526 -0.16097 -0.45885 -0.16351 C -0.46076 -0.16444 -0.46458 -0.16629 -0.46458 -0.16629 " pathEditMode="relative" rAng="0" ptsTypes="ffffffffffffffffffA">
                                      <p:cBhvr>
                                        <p:cTn id="46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29" y="-79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6 0.00046 C -0.04878 0.00116 -0.0618 0.00069 -0.07413 0.00393 C -0.08455 0.00671 -0.09323 0.01272 -0.10399 0.01434 C -0.11389 0.01781 -0.12274 0.02474 -0.13246 0.02821 C -0.13698 0.03215 -0.14149 0.03469 -0.1467 0.03677 C -0.15139 0.04093 -0.15521 0.04325 -0.1585 0.04903 C -0.16684 0.06314 -0.16007 0.0562 -0.16753 0.0629 C -0.17014 0.07262 -0.17378 0.08141 -0.17916 0.08881 C -0.18107 0.09598 -0.18576 0.10314 -0.18576 0.11124 " pathEditMode="relative" ptsTypes="ffffffffA">
                                      <p:cBhvr>
                                        <p:cTn id="51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39552" y="687238"/>
            <a:ext cx="2376264" cy="122413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самолете он летает,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Страну нашу охраняет.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Выполняет он приказ: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Защищая с неба нас.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203848" y="687238"/>
            <a:ext cx="2448272" cy="122959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Бескозырка 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тельняшка, вьются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ленты за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спиной. По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полгода ходит в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море, вы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узнали кто такой?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084168" y="692696"/>
            <a:ext cx="2448272" cy="122413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Гусеницы, башня,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пушка, люк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на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верхушке. Та машина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поле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чистом Управляется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39552" y="5301208"/>
            <a:ext cx="2376264" cy="129614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Защитит он нас умело,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парашютом между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делом Прыгнет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вниз и без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прикрас, Выполнит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любой приказ</a:t>
            </a:r>
            <a:r>
              <a:rPr lang="ru-RU" dirty="0"/>
              <a:t>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084168" y="5301208"/>
            <a:ext cx="2448272" cy="129614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террористов защитит нас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Конечно же, крутой…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75856" y="5301208"/>
            <a:ext cx="2520280" cy="129614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Спешит по вызову отряд,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 он разыскать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снаряд. Три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мины обезвредил смело,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Боец поистине умелый.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39752" y="188640"/>
            <a:ext cx="51125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 загадки. Соотнеси загадку с ее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отгадкой.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43"/>
          <a:stretch/>
        </p:blipFill>
        <p:spPr bwMode="auto">
          <a:xfrm>
            <a:off x="538170" y="2055390"/>
            <a:ext cx="2377646" cy="15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9"/>
          <a:stretch/>
        </p:blipFill>
        <p:spPr bwMode="auto">
          <a:xfrm>
            <a:off x="3211058" y="2055389"/>
            <a:ext cx="2649876" cy="15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3"/>
          <a:stretch/>
        </p:blipFill>
        <p:spPr bwMode="auto">
          <a:xfrm>
            <a:off x="6059558" y="2055390"/>
            <a:ext cx="2785524" cy="1603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10"/>
          <a:stretch/>
        </p:blipFill>
        <p:spPr bwMode="auto">
          <a:xfrm>
            <a:off x="538170" y="3717032"/>
            <a:ext cx="2377646" cy="1454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755363"/>
            <a:ext cx="2657086" cy="14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36"/>
          <a:stretch/>
        </p:blipFill>
        <p:spPr bwMode="auto">
          <a:xfrm>
            <a:off x="6059557" y="3762625"/>
            <a:ext cx="2785525" cy="1409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Управляющая кнопка: домой 10">
            <a:hlinkClick r:id="rId9" action="ppaction://hlinksldjump" highlightClick="1"/>
          </p:cNvPr>
          <p:cNvSpPr/>
          <p:nvPr/>
        </p:nvSpPr>
        <p:spPr>
          <a:xfrm>
            <a:off x="8532440" y="6237312"/>
            <a:ext cx="432048" cy="504056"/>
          </a:xfrm>
          <a:prstGeom prst="actionButtonHom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38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2.7012E-6 C 0.0059 -0.01573 0.00503 -0.03261 0.0066 -0.05042 C 0.0059 -0.13321 0.00625 -0.21554 0.00503 -0.29811 C 0.00469 -0.32447 -0.00295 -0.3513 -0.00347 -0.37674 C -0.00382 -0.39478 -0.00347 -0.41305 -0.00347 -0.43109 " pathEditMode="relative" rAng="0" ptsTypes="ffffA">
                                      <p:cBhvr>
                                        <p:cTn id="37" dur="2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215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61702E-6 C 0.00451 0.02059 0.01024 0.03122 0.01736 0.04903 C 0.01979 0.05551 0.02674 0.06476 0.02674 0.06499 C 0.03194 0.07771 0.03924 0.08604 0.04531 0.09806 C 0.05017 0.10754 0.05104 0.11726 0.05694 0.12489 C 0.06094 0.13599 0.06319 0.14223 0.06875 0.1494 C 0.07344 0.16351 0.08021 0.1716 0.08611 0.18294 C 0.09062 0.19149 0.09184 0.19751 0.09792 0.20306 C 0.10278 0.21716 0.0967 0.20306 0.10486 0.21208 C 0.10625 0.21369 0.10712 0.21647 0.10833 0.21855 C 0.11562 0.23035 0.12396 0.24191 0.1316 0.25209 C 0.13628 0.2581 0.13628 0.26642 0.14219 0.26989 C 0.15156 0.28816 0.16371 0.30065 0.17483 0.31476 C 0.17587 0.31591 0.17726 0.31591 0.1783 0.31684 C 0.17986 0.318 0.1816 0.31915 0.18299 0.32123 C 0.18437 0.32308 0.18524 0.32609 0.18663 0.32817 C 0.18837 0.33141 0.19028 0.33442 0.19236 0.33719 C 0.19965 0.34644 0.2092 0.35454 0.21684 0.36171 C 0.22396 0.36841 0.22778 0.37651 0.23559 0.37951 C 0.24375 0.39015 0.25434 0.39524 0.26337 0.40403 C 0.26684 0.41351 0.27066 0.41675 0.27639 0.41952 C 0.28108 0.42577 0.28489 0.43178 0.29028 0.43525 C 0.29236 0.43826 0.2941 0.44149 0.29618 0.44427 C 0.29861 0.44751 0.3033 0.45329 0.3033 0.45352 C 0.30035 0.46138 0.30208 0.45861 0.29861 0.46231 " pathEditMode="relative" rAng="0" ptsTypes="ffffffffffffffffffffffffA">
                                      <p:cBhvr>
                                        <p:cTn id="42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56" y="23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61702E-6 C -0.00591 0.02059 -0.0217 0.0414 -0.03854 0.05458 C -0.04375 0.06499 -0.05174 0.07424 -0.06007 0.0828 C -0.06563 0.09899 -0.05782 0.07933 -0.06875 0.09598 C -0.08108 0.11471 -0.05782 0.08927 -0.07743 0.10916 C -0.08021 0.11957 -0.08594 0.12419 -0.09236 0.13298 C -0.09809 0.1494 -0.11511 0.16605 -0.12483 0.18132 C -0.12848 0.19311 -0.13629 0.20028 -0.1441 0.20953 C -0.15035 0.21716 -0.15417 0.22456 -0.16129 0.2315 C -0.17014 0.24977 -0.16007 0.23266 -0.17188 0.24468 C -0.1783 0.25093 -0.17518 0.25232 -0.18056 0.25972 C -0.18282 0.26295 -0.18663 0.26527 -0.18924 0.26851 C -0.19844 0.28053 -0.20677 0.29302 -0.21511 0.30574 C -0.21962 0.32054 -0.21302 0.30366 -0.2257 0.31869 C -0.22709 0.32054 -0.22657 0.32355 -0.22795 0.3254 C -0.22969 0.32817 -0.23229 0.32956 -0.23438 0.33187 C -0.23594 0.33395 -0.2375 0.33627 -0.23854 0.33858 C -0.23976 0.34066 -0.23941 0.3432 -0.24098 0.34505 C -0.24514 0.3513 -0.25209 0.35592 -0.25782 0.36032 C -0.26511 0.37142 -0.27674 0.38136 -0.28802 0.38876 C -0.29809 0.40403 -0.29236 0.39871 -0.3033 0.40611 C -0.30729 0.41929 -0.3165 0.43201 -0.32674 0.44126 " pathEditMode="relative" rAng="0" ptsTypes="fffffffffffffffffffffA">
                                      <p:cBhvr>
                                        <p:cTn id="47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37" y="220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-0.10545 C -0.00903 -0.12141 -0.01024 -0.13806 -0.0151 -0.15379 C -0.01597 -0.16651 -0.01597 -0.1753 -0.0191 -0.18663 C -0.02014 -0.20189 -0.0217 -0.21646 -0.02292 -0.23173 C -0.02257 -0.25763 -0.02257 -0.28353 -0.0217 -0.30943 C -0.02101 -0.33001 -0.01545 -0.35129 -0.0151 -0.37187 C -0.01476 -0.40541 -0.0151 -0.43871 -0.0151 -0.47224 " pathEditMode="relative" ptsTypes="ffffffA">
                                      <p:cBhvr>
                                        <p:cTn id="52" dur="2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11864 C 0.00417 -0.1272 0.00417 -0.13598 0.0059 -0.14477 C 0.00538 -0.16674 0.00521 -0.18848 0.00451 -0.21045 C 0.00434 -0.21739 0.00191 -0.23127 0.00191 -0.23127 " pathEditMode="relative" ptsTypes="fffA">
                                      <p:cBhvr>
                                        <p:cTn id="57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69103E-6 C -0.00104 0.05157 -0.00104 0.1036 -0.00278 0.15518 C -0.00312 0.17183 -0.00781 0.18825 -0.00781 0.20536 " pathEditMode="relative" rAng="0" ptsTypes="ffA">
                                      <p:cBhvr>
                                        <p:cTn id="62" dur="2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102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692696"/>
            <a:ext cx="5976664" cy="490066"/>
          </a:xfrm>
          <a:solidFill>
            <a:schemeClr val="bg1"/>
          </a:solidFill>
        </p:spPr>
        <p:txBody>
          <a:bodyPr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используемой литературы: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628801"/>
            <a:ext cx="7427168" cy="4680520"/>
          </a:xfrm>
          <a:solidFill>
            <a:schemeClr val="bg1"/>
          </a:solidFill>
        </p:spPr>
        <p:txBody>
          <a:bodyPr/>
          <a:lstStyle/>
          <a:p>
            <a:pPr algn="just">
              <a:buAutoNum type="arabicPeriod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Агапова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Д.Ю. Патриотическое воспитание дошкольников в условиях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дошкольных образовательных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 / Д.Ю. Агапова // Известия института педагогики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психологии образования</a:t>
            </a:r>
          </a:p>
          <a:p>
            <a:pPr algn="just">
              <a:buAutoNum type="arabicPeriod"/>
            </a:pP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Дедюкина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М.И. Организация экскурсий к местным памятникам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великой Отечественной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войны в рамках патриотического воспитания дошкольников /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М.И.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Дедюкина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А.Д. Тимофеева // Научное обозрение. Педагогические науки. - 2019.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AutoNum type="arabicPeriod"/>
            </a:pP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Лесунова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В.В. Патриотическое воспитание дошкольников как основа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формирования нравственно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здоровой личности / В.В.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Лесунова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// Молодой ученый.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2018</a:t>
            </a:r>
          </a:p>
          <a:p>
            <a:pPr algn="just">
              <a:buAutoNum type="arabicPeriod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Фоменко И.А. Нравственно-патриотическое воспитание дошкольников в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процессе знакомства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родным городом / И.А. Фоменко, М.В.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Ракитянская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Научный альманах.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2018</a:t>
            </a:r>
          </a:p>
          <a:p>
            <a:pPr algn="just">
              <a:buAutoNum type="arabicPeriod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Чижова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И.И.Патриотическое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воспитание дошкольников посредством приобщения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истокам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национальной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 - 2018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Управляющая кнопка: домой 3">
            <a:hlinkClick r:id="" action="ppaction://hlinkshowjump?jump=firstslide" highlightClick="1"/>
          </p:cNvPr>
          <p:cNvSpPr/>
          <p:nvPr/>
        </p:nvSpPr>
        <p:spPr>
          <a:xfrm>
            <a:off x="8460432" y="6237312"/>
            <a:ext cx="576064" cy="504056"/>
          </a:xfrm>
          <a:prstGeom prst="actionButtonHom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94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260648"/>
            <a:ext cx="7992888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человек, который любит и защищает свою Родину.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гордится ею, переживает за неё, готов встать на защиту и отстаивать её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интересы. Как ты думаешь, что должен делать патриот? Нажми на эти картинки.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" r="49373"/>
          <a:stretch/>
        </p:blipFill>
        <p:spPr>
          <a:xfrm>
            <a:off x="2411760" y="1743090"/>
            <a:ext cx="1800200" cy="277685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61" b="12147"/>
          <a:stretch/>
        </p:blipFill>
        <p:spPr bwMode="auto">
          <a:xfrm>
            <a:off x="632378" y="1584087"/>
            <a:ext cx="1512168" cy="183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3062" b="11487"/>
          <a:stretch/>
        </p:blipFill>
        <p:spPr bwMode="auto">
          <a:xfrm>
            <a:off x="7238844" y="3819339"/>
            <a:ext cx="1512168" cy="1836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9" t="9399" r="14748" b="5120"/>
          <a:stretch/>
        </p:blipFill>
        <p:spPr bwMode="auto">
          <a:xfrm>
            <a:off x="7076937" y="1509360"/>
            <a:ext cx="1835982" cy="2185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3" t="12625" r="14312" b="14856"/>
          <a:stretch/>
        </p:blipFill>
        <p:spPr bwMode="auto">
          <a:xfrm>
            <a:off x="421738" y="4507129"/>
            <a:ext cx="1728192" cy="2113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2" t="6906" r="24357" b="6236"/>
          <a:stretch/>
        </p:blipFill>
        <p:spPr bwMode="auto">
          <a:xfrm>
            <a:off x="5508104" y="3893282"/>
            <a:ext cx="1464659" cy="2729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76" y="1480884"/>
            <a:ext cx="2402787" cy="2412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5" t="7979" r="11195" b="6515"/>
          <a:stretch/>
        </p:blipFill>
        <p:spPr bwMode="auto">
          <a:xfrm>
            <a:off x="2699792" y="4601518"/>
            <a:ext cx="2563474" cy="2019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Управляющая кнопка: домой 3">
            <a:hlinkClick r:id="rId11" action="ppaction://hlinksldjump" highlightClick="1"/>
          </p:cNvPr>
          <p:cNvSpPr/>
          <p:nvPr/>
        </p:nvSpPr>
        <p:spPr>
          <a:xfrm>
            <a:off x="8121323" y="5989054"/>
            <a:ext cx="578612" cy="613847"/>
          </a:xfrm>
          <a:prstGeom prst="actionButtonHom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9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260648"/>
            <a:ext cx="792088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слайде изображен флаг и герб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оссийской Федерации. Найди их и нажми на эти картинки.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69" y="3717032"/>
            <a:ext cx="2880000" cy="1192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69" y="862261"/>
            <a:ext cx="2880000" cy="1220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69" y="2276872"/>
            <a:ext cx="2880000" cy="123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61" y="5212439"/>
            <a:ext cx="2880000" cy="1262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9" t="16134" r="38575" b="45786"/>
          <a:stretch/>
        </p:blipFill>
        <p:spPr bwMode="auto">
          <a:xfrm>
            <a:off x="6516216" y="907677"/>
            <a:ext cx="2021758" cy="25429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0" t="55709" r="70776" b="8924"/>
          <a:stretch/>
        </p:blipFill>
        <p:spPr bwMode="auto">
          <a:xfrm>
            <a:off x="4356053" y="968534"/>
            <a:ext cx="2044071" cy="24820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5" t="54963" r="38910" b="8798"/>
          <a:stretch/>
        </p:blipFill>
        <p:spPr bwMode="auto">
          <a:xfrm>
            <a:off x="4264313" y="3717032"/>
            <a:ext cx="2227553" cy="2757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79" t="17507" r="8380" b="46827"/>
          <a:stretch/>
        </p:blipFill>
        <p:spPr bwMode="auto">
          <a:xfrm>
            <a:off x="6516216" y="3717032"/>
            <a:ext cx="2170276" cy="26102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Управляющая кнопка: домой 2">
            <a:hlinkClick r:id="rId8" action="ppaction://hlinksldjump" highlightClick="1"/>
          </p:cNvPr>
          <p:cNvSpPr/>
          <p:nvPr/>
        </p:nvSpPr>
        <p:spPr>
          <a:xfrm>
            <a:off x="3491880" y="5949280"/>
            <a:ext cx="648072" cy="648072"/>
          </a:xfrm>
          <a:prstGeom prst="actionButtonHom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35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20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99"/>
          <a:stretch/>
        </p:blipFill>
        <p:spPr bwMode="auto">
          <a:xfrm>
            <a:off x="179512" y="1484784"/>
            <a:ext cx="8732900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03" t="4051" r="27717" b="14407"/>
          <a:stretch/>
        </p:blipFill>
        <p:spPr bwMode="auto">
          <a:xfrm rot="17461767">
            <a:off x="5963872" y="3905890"/>
            <a:ext cx="371477" cy="76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5" t="4656" r="5256" b="11142"/>
          <a:stretch/>
        </p:blipFill>
        <p:spPr bwMode="auto">
          <a:xfrm rot="21383356">
            <a:off x="6591439" y="5551854"/>
            <a:ext cx="1472541" cy="10669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77" t="3016" r="38089" b="2426"/>
          <a:stretch/>
        </p:blipFill>
        <p:spPr bwMode="auto">
          <a:xfrm>
            <a:off x="1403648" y="3127732"/>
            <a:ext cx="914401" cy="35677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9" t="1966" r="8186" b="16393"/>
          <a:stretch/>
        </p:blipFill>
        <p:spPr bwMode="auto">
          <a:xfrm>
            <a:off x="3930732" y="2838204"/>
            <a:ext cx="819398" cy="9152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979" y="4569550"/>
            <a:ext cx="999460" cy="936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0" t="5847" r="7554" b="61537"/>
          <a:stretch/>
        </p:blipFill>
        <p:spPr bwMode="auto">
          <a:xfrm rot="21243715">
            <a:off x="172823" y="1567295"/>
            <a:ext cx="1924346" cy="7316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b="1495"/>
          <a:stretch/>
        </p:blipFill>
        <p:spPr bwMode="auto">
          <a:xfrm>
            <a:off x="3419872" y="5000419"/>
            <a:ext cx="1502906" cy="1659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7510" y="227929"/>
            <a:ext cx="813690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 изображена русская деревенская изба и ее убранство. Убери предметы современного дома, нажав на эти картинки.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Управляющая кнопка: домой 2">
            <a:hlinkClick r:id="rId12" action="ppaction://hlinksldjump" highlightClick="1"/>
          </p:cNvPr>
          <p:cNvSpPr/>
          <p:nvPr/>
        </p:nvSpPr>
        <p:spPr>
          <a:xfrm>
            <a:off x="140139" y="6232690"/>
            <a:ext cx="539552" cy="504056"/>
          </a:xfrm>
          <a:prstGeom prst="actionButtonHom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46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317159"/>
            <a:ext cx="2624718" cy="3841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504016" y="1124744"/>
            <a:ext cx="2947479" cy="12961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Кукла — символ материнства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семейного единства.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Сарафан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её одёжка, Вся из дерева…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08395" y="2593403"/>
            <a:ext cx="2943100" cy="7920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озорные три струны Все в России влюблены.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86093" y="3625644"/>
            <a:ext cx="2965402" cy="12241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Русская красавица 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Стоит на поляне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зеленой кофточке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белом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сарафане.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943" y="698315"/>
            <a:ext cx="2600264" cy="1628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261" y="2175104"/>
            <a:ext cx="2972739" cy="206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472392" y="5013176"/>
            <a:ext cx="2979103" cy="17281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шипит, и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кряхтит, воду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быстро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кипятит. Он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наелся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угольков, вот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нас и чай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готов. Кран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брюхе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открывает,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кипяточек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разливает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003" y="4059031"/>
            <a:ext cx="2390629" cy="2798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68998" y="332656"/>
            <a:ext cx="568863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 загадки. Соотнеси загадку с ее отгадкой</a:t>
            </a:r>
            <a:r>
              <a:rPr lang="ru-RU" dirty="0" smtClean="0"/>
              <a:t>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Нажми на картинку и ты узнаешь ответ!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Управляющая кнопка: домой 7">
            <a:hlinkClick r:id="rId7" action="ppaction://hlinksldjump" highlightClick="1"/>
          </p:cNvPr>
          <p:cNvSpPr/>
          <p:nvPr/>
        </p:nvSpPr>
        <p:spPr>
          <a:xfrm>
            <a:off x="4708872" y="6129484"/>
            <a:ext cx="622782" cy="504056"/>
          </a:xfrm>
          <a:prstGeom prst="actionButtonHom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7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618 -0.00139 C -0.16597 0.0074 -0.17708 0.03422 -0.19549 0.04 C -0.20538 0.04856 -0.22188 0.05828 -0.23316 0.06244 C -0.23698 0.06383 -0.24097 0.06452 -0.24479 0.06591 C -0.2474 0.06683 -0.2526 0.06938 -0.2526 0.06938 C -0.2566 0.07284 -0.2599 0.07446 -0.26441 0.07631 C -0.27396 0.08487 -0.28316 0.09158 -0.29427 0.09551 C -0.29896 0.10476 -0.29427 0.09736 -0.3033 0.10407 C -0.31285 0.111 -0.31528 0.11332 -0.32674 0.11609 C -0.33316 0.12187 -0.34115 0.12766 -0.34879 0.12997 C -0.35313 0.13621 -0.35833 0.13829 -0.36302 0.14384 C -0.3809 0.16535 -0.36563 0.14754 -0.37604 0.16281 C -0.37743 0.16489 -0.38576 0.1746 -0.38767 0.18015 C -0.38872 0.18339 -0.39028 0.19056 -0.39028 0.19056 " pathEditMode="relative" ptsTypes="fffffffffffffA">
                                      <p:cBhvr>
                                        <p:cTn id="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337 -0.15033 C -0.16789 -0.15495 -0.1698 -0.16027 -0.175 -0.16235 C -0.18629 -0.17391 -0.19792 -0.18548 -0.21007 -0.19542 C -0.21511 -0.19958 -0.22032 -0.21045 -0.22691 -0.21092 C -0.25417 -0.21254 -0.28143 -0.21323 -0.30868 -0.21439 C -0.33542 -0.22086 -0.3474 -0.22017 -0.38143 -0.22132 C -0.38559 -0.2241 -0.39028 -0.22549 -0.39445 -0.22826 C -0.39827 -0.23081 -0.40174 -0.23404 -0.40608 -0.2352 C -0.41164 -0.23659 -0.41736 -0.23728 -0.42309 -0.23867 C -0.43299 -0.23798 -0.44306 -0.23774 -0.45295 -0.23682 C -0.45469 -0.23659 -0.45816 -0.2352 -0.45816 -0.2352 " pathEditMode="relative" ptsTypes="ffffffffffA">
                                      <p:cBhvr>
                                        <p:cTn id="11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333 0.00069 C -0.14809 0.00786 -0.16024 0.02405 -0.17621 0.02659 C -0.18437 0.02798 -0.20086 0.03006 -0.20086 0.03006 C -0.22274 0.03839 -0.24253 0.03931 -0.26579 0.04047 C -0.31944 0.04694 -0.29514 0.04486 -0.33854 0.04741 C -0.35538 0.04972 -0.37204 0.05712 -0.38906 0.06128 C -0.39652 0.06313 -0.40347 0.06961 -0.41128 0.06984 C -0.43333 0.0703 -0.45538 0.06984 -0.47743 0.06984 " pathEditMode="relative" ptsTypes="fffffffA">
                                      <p:cBhvr>
                                        <p:cTn id="16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636 -0.0636 C -0.15018 -0.06244 -0.15434 -0.06198 -0.15799 -0.06013 C -0.15868 -0.0599 -0.17379 -0.04764 -0.175 -0.04625 C -0.17778 -0.04324 -0.1842 -0.03261 -0.18785 -0.03261 " pathEditMode="relative" ptsTypes="fffA">
                                      <p:cBhvr>
                                        <p:cTn id="21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6084168" y="3140968"/>
            <a:ext cx="1677221" cy="3320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1259632" y="311320"/>
            <a:ext cx="684076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Москва – столица нашей Родины. Найди достопримечательности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осквы. Нажми на эти картинку.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Управляющая кнопка: домой 28">
            <a:hlinkClick r:id="rId3" action="ppaction://hlinksldjump" highlightClick="1"/>
          </p:cNvPr>
          <p:cNvSpPr/>
          <p:nvPr/>
        </p:nvSpPr>
        <p:spPr>
          <a:xfrm>
            <a:off x="8437710" y="6237312"/>
            <a:ext cx="454770" cy="432048"/>
          </a:xfrm>
          <a:prstGeom prst="actionButtonHom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18824"/>
            <a:ext cx="2744086" cy="2058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515" y="3789040"/>
            <a:ext cx="2916323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540" y="1218822"/>
            <a:ext cx="2523286" cy="2058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6" r="396" b="12171"/>
          <a:stretch/>
        </p:blipFill>
        <p:spPr bwMode="auto">
          <a:xfrm>
            <a:off x="3393923" y="1218822"/>
            <a:ext cx="2572178" cy="204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10" b="24485"/>
          <a:stretch/>
        </p:blipFill>
        <p:spPr bwMode="auto">
          <a:xfrm>
            <a:off x="6285372" y="3777976"/>
            <a:ext cx="2433453" cy="1955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86"/>
          <a:stretch/>
        </p:blipFill>
        <p:spPr bwMode="auto">
          <a:xfrm flipH="1">
            <a:off x="331310" y="3805507"/>
            <a:ext cx="2808312" cy="192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276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8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30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2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308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0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19119"/>
            <a:ext cx="2880320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273422"/>
            <a:ext cx="8136904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Внимательно посмотри на фотографии. Выбери те, на которых изображены памятники, которые находятся в нашем родном городе Похвистнево. Нажми на эти картинки.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49080"/>
            <a:ext cx="2911073" cy="2183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0" t="16004" r="9320" b="9924"/>
          <a:stretch/>
        </p:blipFill>
        <p:spPr bwMode="auto">
          <a:xfrm flipH="1">
            <a:off x="3707904" y="1496291"/>
            <a:ext cx="2148367" cy="3236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28184" y="1496291"/>
            <a:ext cx="2236282" cy="3231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720" y="4869160"/>
            <a:ext cx="2653600" cy="1889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Управляющая кнопка: домой 2">
            <a:hlinkClick r:id="rId8" action="ppaction://hlinksldjump" highlightClick="1"/>
          </p:cNvPr>
          <p:cNvSpPr/>
          <p:nvPr/>
        </p:nvSpPr>
        <p:spPr>
          <a:xfrm>
            <a:off x="8244408" y="6165304"/>
            <a:ext cx="648072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42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1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51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51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38"/>
          <a:stretch/>
        </p:blipFill>
        <p:spPr bwMode="auto">
          <a:xfrm>
            <a:off x="3635896" y="1929654"/>
            <a:ext cx="1931837" cy="32995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с двумя скругленными соседними углами 1">
            <a:hlinkClick r:id="rId4" action="ppaction://hlinksldjump"/>
          </p:cNvPr>
          <p:cNvSpPr/>
          <p:nvPr/>
        </p:nvSpPr>
        <p:spPr>
          <a:xfrm>
            <a:off x="683568" y="476672"/>
            <a:ext cx="2952328" cy="1584176"/>
          </a:xfrm>
          <a:prstGeom prst="round2Same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Соотнеси название народа с </a:t>
            </a:r>
            <a:r>
              <a:rPr lang="ru-RU" dirty="0" smtClean="0"/>
              <a:t>картинкой</a:t>
            </a:r>
            <a:endParaRPr lang="ru-RU" dirty="0"/>
          </a:p>
        </p:txBody>
      </p:sp>
      <p:sp>
        <p:nvSpPr>
          <p:cNvPr id="3" name="Прямоугольник с двумя скругленными соседними углами 2">
            <a:hlinkClick r:id="rId5" action="ppaction://hlinksldjump"/>
          </p:cNvPr>
          <p:cNvSpPr/>
          <p:nvPr/>
        </p:nvSpPr>
        <p:spPr>
          <a:xfrm>
            <a:off x="683568" y="2296676"/>
            <a:ext cx="2952328" cy="1728192"/>
          </a:xfrm>
          <a:prstGeom prst="round2Same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Найди элементы национальной русской одежды</a:t>
            </a:r>
          </a:p>
        </p:txBody>
      </p:sp>
      <p:sp>
        <p:nvSpPr>
          <p:cNvPr id="4" name="Прямоугольник с двумя скругленными соседними углами 3">
            <a:hlinkClick r:id="rId6" action="ppaction://hlinksldjump"/>
          </p:cNvPr>
          <p:cNvSpPr/>
          <p:nvPr/>
        </p:nvSpPr>
        <p:spPr>
          <a:xfrm>
            <a:off x="683568" y="4365104"/>
            <a:ext cx="2952328" cy="1728192"/>
          </a:xfrm>
          <a:prstGeom prst="round2Same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Найди элементы одежды национального башкирского костюма</a:t>
            </a:r>
          </a:p>
        </p:txBody>
      </p:sp>
      <p:sp>
        <p:nvSpPr>
          <p:cNvPr id="5" name="Прямоугольник с двумя скругленными соседними углами 4">
            <a:hlinkClick r:id="rId7" action="ppaction://hlinksldjump"/>
          </p:cNvPr>
          <p:cNvSpPr/>
          <p:nvPr/>
        </p:nvSpPr>
        <p:spPr>
          <a:xfrm>
            <a:off x="5436096" y="464409"/>
            <a:ext cx="3024336" cy="1584176"/>
          </a:xfrm>
          <a:prstGeom prst="round2Same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Найди элементы национальной татарской одежды</a:t>
            </a:r>
          </a:p>
        </p:txBody>
      </p:sp>
      <p:sp>
        <p:nvSpPr>
          <p:cNvPr id="6" name="Прямоугольник с двумя скругленными соседними углами 5">
            <a:hlinkClick r:id="rId8" action="ppaction://hlinksldjump"/>
          </p:cNvPr>
          <p:cNvSpPr/>
          <p:nvPr/>
        </p:nvSpPr>
        <p:spPr>
          <a:xfrm>
            <a:off x="5436096" y="2296676"/>
            <a:ext cx="3024336" cy="1728192"/>
          </a:xfrm>
          <a:prstGeom prst="round2Same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Найди элементы национальной чеченской </a:t>
            </a:r>
            <a:r>
              <a:rPr lang="ru-RU" dirty="0" smtClean="0"/>
              <a:t>одежды</a:t>
            </a:r>
            <a:endParaRPr lang="ru-RU" dirty="0"/>
          </a:p>
        </p:txBody>
      </p:sp>
      <p:sp>
        <p:nvSpPr>
          <p:cNvPr id="7" name="Прямоугольник с двумя скругленными соседними углами 6">
            <a:hlinkClick r:id="rId9" action="ppaction://hlinksldjump"/>
          </p:cNvPr>
          <p:cNvSpPr/>
          <p:nvPr/>
        </p:nvSpPr>
        <p:spPr>
          <a:xfrm>
            <a:off x="5436096" y="4365103"/>
            <a:ext cx="3024336" cy="1728193"/>
          </a:xfrm>
          <a:prstGeom prst="round2Same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Найди элементы одежды национального чукотского костюма</a:t>
            </a:r>
          </a:p>
        </p:txBody>
      </p:sp>
      <p:sp>
        <p:nvSpPr>
          <p:cNvPr id="8" name="Управляющая кнопка: домой 7">
            <a:hlinkClick r:id="rId10" action="ppaction://hlinksldjump" highlightClick="1"/>
          </p:cNvPr>
          <p:cNvSpPr/>
          <p:nvPr/>
        </p:nvSpPr>
        <p:spPr>
          <a:xfrm>
            <a:off x="4277778" y="6021288"/>
            <a:ext cx="648072" cy="648072"/>
          </a:xfrm>
          <a:prstGeom prst="actionButtonHom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61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оссия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Россия3</Template>
  <TotalTime>784</TotalTime>
  <Words>686</Words>
  <Application>Microsoft Office PowerPoint</Application>
  <PresentationFormat>Экран (4:3)</PresentationFormat>
  <Paragraphs>70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Россия3</vt:lpstr>
      <vt:lpstr>«Мы – патриоты своей страны!»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Список используемой литературы: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Orla Maplen</dc:creator>
  <cp:lastModifiedBy>User</cp:lastModifiedBy>
  <cp:revision>66</cp:revision>
  <dcterms:created xsi:type="dcterms:W3CDTF">2017-04-13T11:18:25Z</dcterms:created>
  <dcterms:modified xsi:type="dcterms:W3CDTF">2024-11-24T10:02:27Z</dcterms:modified>
</cp:coreProperties>
</file>