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1"/>
  </p:sldMasterIdLst>
  <p:notesMasterIdLst>
    <p:notesMasterId r:id="rId34"/>
  </p:notesMasterIdLst>
  <p:sldIdLst>
    <p:sldId id="260" r:id="rId2"/>
    <p:sldId id="285" r:id="rId3"/>
    <p:sldId id="284" r:id="rId4"/>
    <p:sldId id="286" r:id="rId5"/>
    <p:sldId id="287" r:id="rId6"/>
    <p:sldId id="288" r:id="rId7"/>
    <p:sldId id="289" r:id="rId8"/>
    <p:sldId id="294" r:id="rId9"/>
    <p:sldId id="292" r:id="rId10"/>
    <p:sldId id="302" r:id="rId11"/>
    <p:sldId id="296" r:id="rId12"/>
    <p:sldId id="297" r:id="rId13"/>
    <p:sldId id="298" r:id="rId14"/>
    <p:sldId id="299" r:id="rId15"/>
    <p:sldId id="300" r:id="rId16"/>
    <p:sldId id="301" r:id="rId17"/>
    <p:sldId id="303" r:id="rId18"/>
    <p:sldId id="264" r:id="rId19"/>
    <p:sldId id="267" r:id="rId20"/>
    <p:sldId id="280" r:id="rId21"/>
    <p:sldId id="268" r:id="rId22"/>
    <p:sldId id="27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81" r:id="rId31"/>
    <p:sldId id="282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666699"/>
    <a:srgbClr val="FF9933"/>
    <a:srgbClr val="6600FF"/>
    <a:srgbClr val="CC0000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9" autoAdjust="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CAC600-B8D3-419D-883C-C58EA649F482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37C91D-4A72-4308-AAFB-9C51FFF769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466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A430FE-C15B-4301-A178-BA19AF30B6A8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CD23F5-D90F-407A-BB0D-B22DB202913A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1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A052D8-1D90-49D6-83B9-0C638502CB6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757564"/>
      </p:ext>
    </p:extLst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6A3F9-16AE-4BA2-BA7D-7A18926EAE0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9915325"/>
      </p:ext>
    </p:extLst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4E18D-4A9B-47A2-9491-B30057DDBEB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910859"/>
      </p:ext>
    </p:extLst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AE482-4165-44C9-AC57-024B89C551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324553"/>
      </p:ext>
    </p:extLst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340CF-BD8C-4955-8233-CAD2E5D0CBC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01185"/>
      </p:ext>
    </p:extLst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F622C-85D7-44BF-B9DD-3555628599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274A7-42B1-4538-9993-163E0E1393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0516149"/>
      </p:ext>
    </p:extLst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B5E83-372C-4572-8E8D-96F057BCB50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4132313"/>
      </p:ext>
    </p:extLst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9D231-6920-48D4-B49F-BBC98BDDDDD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187747"/>
      </p:ext>
    </p:extLst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722EB-56DA-4A83-B3B9-990E8453CBC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478946"/>
      </p:ext>
    </p:extLst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F622C-85D7-44BF-B9DD-3555628599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76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45F622C-85D7-44BF-B9DD-3555628599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86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ransition spd="med">
    <p:wheel spokes="8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fif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jfif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fif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fi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fif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search?text" TargetMode="External"/><Relationship Id="rId2" Type="http://schemas.openxmlformats.org/officeDocument/2006/relationships/hyperlink" Target="http://yandex.ru/images/search?img_url=http%3A%2F%2Fwww.edu.cap.ru%2FHome%2F4590%2Fmult41.jpg&amp;uinfo=sw-1366-sh-768-ww-1349-wh-649-pd-1-wp-16x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boi.kards.qip.ru/list/show/696/155136/9/tachki.htm" TargetMode="External"/><Relationship Id="rId5" Type="http://schemas.openxmlformats.org/officeDocument/2006/relationships/hyperlink" Target="http://for-children.ru/zanyatiya-konspekty-metodiki/1314-dorozhnye-znaki-dlya-detey.html" TargetMode="External"/><Relationship Id="rId4" Type="http://schemas.openxmlformats.org/officeDocument/2006/relationships/hyperlink" Target="http://gamejulia.ru/dorozhnie-znaki-dlya-detey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500063" y="1643063"/>
            <a:ext cx="8207375" cy="2262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599" y="1196752"/>
            <a:ext cx="6155487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Внимательный пешеход</a:t>
            </a:r>
          </a:p>
        </p:txBody>
      </p:sp>
      <p:pic>
        <p:nvPicPr>
          <p:cNvPr id="5129" name="Picture 9" descr="C:\Users\User\Desktop\авто\g5_04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7473"/>
            <a:ext cx="1763688" cy="2190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5040313" y="4724400"/>
            <a:ext cx="4103687" cy="1557338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</a:t>
            </a:r>
            <a:r>
              <a:rPr lang="ru-RU" sz="2400" dirty="0"/>
              <a:t>Подготовила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учитель ГБОУ школы-интерната №3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err="1"/>
              <a:t>г.о</a:t>
            </a:r>
            <a:r>
              <a:rPr lang="ru-RU" sz="2400" dirty="0"/>
              <a:t>. Тольятти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Пылаева Е.В. </a:t>
            </a:r>
          </a:p>
        </p:txBody>
      </p:sp>
      <p:pic>
        <p:nvPicPr>
          <p:cNvPr id="2" name="Песня светофор">
            <a:hlinkClick r:id="" action="ppaction://media"/>
            <a:extLst>
              <a:ext uri="{FF2B5EF4-FFF2-40B4-BE49-F238E27FC236}">
                <a16:creationId xmlns:a16="http://schemas.microsoft.com/office/drawing/2014/main" id="{CBAC9142-DC29-4178-8E54-1EC12F449D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3294" y="4046761"/>
            <a:ext cx="609600" cy="609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C11561-BEBF-4634-BB47-0CB48F57F3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29701"/>
            <a:ext cx="3336369" cy="2502277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12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5" y="2420888"/>
            <a:ext cx="7739137" cy="15121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6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Физминутка  </a:t>
            </a:r>
            <a:br>
              <a:rPr lang="ru-RU" sz="6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глаз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932363" y="5110163"/>
            <a:ext cx="3960812" cy="1343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  </a:t>
            </a:r>
          </a:p>
        </p:txBody>
      </p:sp>
      <p:pic>
        <p:nvPicPr>
          <p:cNvPr id="7" name="Picture 9" descr="C:\Users\User\Desktop\авто\g5_04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7473"/>
            <a:ext cx="1763688" cy="2190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песня автомобили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9074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592" y="178561"/>
            <a:ext cx="609600" cy="609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BD21CF-2BFA-4BCF-A596-3FB1C26C22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80" y="4077072"/>
            <a:ext cx="3469823" cy="2602367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7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0F3CD4-D259-4FCC-B8E7-984A9214A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69292"/>
            <a:ext cx="3672409" cy="28779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113C02-951F-47E4-BB2F-987336F36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4008445" cy="3006334"/>
          </a:xfrm>
          <a:prstGeom prst="rect">
            <a:avLst/>
          </a:prstGeom>
        </p:spPr>
      </p:pic>
    </p:spTree>
  </p:cSld>
  <p:clrMapOvr>
    <a:masterClrMapping/>
  </p:clrMapOvr>
  <p:transition advClick="0" advTm="7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5D1E3B-A281-40D7-AA06-5B4723F26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85812"/>
            <a:ext cx="7620000" cy="5286375"/>
          </a:xfrm>
          <a:prstGeom prst="rect">
            <a:avLst/>
          </a:prstGeom>
        </p:spPr>
      </p:pic>
    </p:spTree>
  </p:cSld>
  <p:clrMapOvr>
    <a:masterClrMapping/>
  </p:clrMapOvr>
  <p:transition advClick="0" advTm="7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E484A3-ABAA-4F7E-96AF-31DAD11C7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6" y="908720"/>
            <a:ext cx="8660891" cy="5338334"/>
          </a:xfrm>
          <a:prstGeom prst="rect">
            <a:avLst/>
          </a:prstGeom>
        </p:spPr>
      </p:pic>
    </p:spTree>
  </p:cSld>
  <p:clrMapOvr>
    <a:masterClrMapping/>
  </p:clrMapOvr>
  <p:transition advClick="0" advTm="7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3CB862-D50F-4133-BF86-A3480932E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992887" cy="5994665"/>
          </a:xfrm>
          <a:prstGeom prst="rect">
            <a:avLst/>
          </a:prstGeom>
        </p:spPr>
      </p:pic>
    </p:spTree>
  </p:cSld>
  <p:clrMapOvr>
    <a:masterClrMapping/>
  </p:clrMapOvr>
  <p:transition advClick="0" advTm="7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A6A77C-D3E3-4146-840F-1A9164512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2" y="548680"/>
            <a:ext cx="8679124" cy="6120680"/>
          </a:xfrm>
          <a:prstGeom prst="rect">
            <a:avLst/>
          </a:prstGeom>
        </p:spPr>
      </p:pic>
    </p:spTree>
  </p:cSld>
  <p:clrMapOvr>
    <a:masterClrMapping/>
  </p:clrMapOvr>
  <p:transition advClick="0" advTm="7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D4F119-C4FC-4347-9136-B9EB172D9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51537"/>
            <a:ext cx="5616624" cy="5801170"/>
          </a:xfrm>
          <a:prstGeom prst="rect">
            <a:avLst/>
          </a:prstGeom>
        </p:spPr>
      </p:pic>
    </p:spTree>
  </p:cSld>
  <p:clrMapOvr>
    <a:masterClrMapping/>
  </p:clrMapOvr>
  <p:transition advClick="0" advTm="2020">
    <p:sndAc>
      <p:endSnd/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276872"/>
            <a:ext cx="6429400" cy="1070992"/>
          </a:xfrm>
        </p:spPr>
        <p:txBody>
          <a:bodyPr>
            <a:normAutofit fontScale="90000"/>
          </a:bodyPr>
          <a:lstStyle/>
          <a:p>
            <a:r>
              <a:rPr lang="ru-RU" sz="12000" dirty="0">
                <a:solidFill>
                  <a:srgbClr val="0000FF"/>
                </a:solidFill>
                <a:latin typeface="Gabriola" panose="04040605051002020D02" pitchFamily="82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17004357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929313" y="5072063"/>
            <a:ext cx="214312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88" y="5000625"/>
            <a:ext cx="23574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29313" y="3286125"/>
            <a:ext cx="22145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88" y="3286125"/>
            <a:ext cx="2357437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0486" name="WordArt 2"/>
          <p:cNvSpPr>
            <a:spLocks noChangeArrowheads="1" noChangeShapeType="1" noTextEdit="1"/>
          </p:cNvSpPr>
          <p:nvPr/>
        </p:nvSpPr>
        <p:spPr bwMode="auto">
          <a:xfrm>
            <a:off x="1504950" y="1412875"/>
            <a:ext cx="61341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CC66"/>
              </a:solidFill>
              <a:cs typeface="Arial" panose="020B0604020202020204" pitchFamily="34" charset="0"/>
            </a:endParaRPr>
          </a:p>
        </p:txBody>
      </p:sp>
      <p:sp>
        <p:nvSpPr>
          <p:cNvPr id="20487" name="WordArt 3">
            <a:hlinkClick r:id="" action="ppaction://noaction" highlightClick="1">
              <a:snd r:embed="rId3" name="SCSS6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000125" y="5000625"/>
            <a:ext cx="22860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2. Дорожное </a:t>
            </a:r>
          </a:p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Движение</a:t>
            </a:r>
          </a:p>
        </p:txBody>
      </p:sp>
      <p:sp>
        <p:nvSpPr>
          <p:cNvPr id="20488" name="WordArt 4">
            <a:hlinkClick r:id="" action="ppaction://noaction" highlightClick="1">
              <a:snd r:embed="rId4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143625" y="5072063"/>
            <a:ext cx="17859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4. Дуй </a:t>
            </a:r>
          </a:p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дальше</a:t>
            </a:r>
          </a:p>
        </p:txBody>
      </p:sp>
      <p:sp>
        <p:nvSpPr>
          <p:cNvPr id="20489" name="WordArt 5">
            <a:hlinkClick r:id="" action="ppaction://noaction" highlightClick="1">
              <a:snd r:embed="rId4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929313" y="3286125"/>
            <a:ext cx="2214562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3. Дальние </a:t>
            </a:r>
          </a:p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дороги</a:t>
            </a:r>
          </a:p>
        </p:txBody>
      </p:sp>
      <p:sp>
        <p:nvSpPr>
          <p:cNvPr id="20490" name="WordArt 6">
            <a:hlinkClick r:id="" action="ppaction://noaction" highlightClick="1">
              <a:snd r:embed="rId4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000125" y="3286125"/>
            <a:ext cx="2357438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1. Дрянные </a:t>
            </a:r>
          </a:p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дороги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071546"/>
            <a:ext cx="721523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905"/>
                <a:solidFill>
                  <a:srgbClr val="66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расшифровываются буквы ДД в аббревиатуре ГИБДД?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C860B1-9E50-4D0F-ADFF-A4BCB497F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90" y="2924944"/>
            <a:ext cx="2381248" cy="3933055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000750" y="4643438"/>
            <a:ext cx="2143125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29313" y="3357563"/>
            <a:ext cx="221456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14438" y="4714875"/>
            <a:ext cx="200025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1214438" y="3357563"/>
            <a:ext cx="1928812" cy="5000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2534" name="WordArt 2"/>
          <p:cNvSpPr>
            <a:spLocks noChangeArrowheads="1" noChangeShapeType="1" noTextEdit="1"/>
          </p:cNvSpPr>
          <p:nvPr/>
        </p:nvSpPr>
        <p:spPr bwMode="auto">
          <a:xfrm>
            <a:off x="1504950" y="1412875"/>
            <a:ext cx="61341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CC66"/>
              </a:solidFill>
              <a:cs typeface="Arial" panose="020B0604020202020204" pitchFamily="34" charset="0"/>
            </a:endParaRPr>
          </a:p>
        </p:txBody>
      </p:sp>
      <p:sp>
        <p:nvSpPr>
          <p:cNvPr id="22535" name="WordArt 3">
            <a:hlinkClick r:id="" action="ppaction://noaction" highlightClick="1">
              <a:snd r:embed="rId3" name="SCSS6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285875" y="3429000"/>
            <a:ext cx="1714500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1. Жезл</a:t>
            </a:r>
          </a:p>
        </p:txBody>
      </p:sp>
      <p:sp>
        <p:nvSpPr>
          <p:cNvPr id="22536" name="WordArt 4">
            <a:hlinkClick r:id="" action="ppaction://noaction" highlightClick="1">
              <a:snd r:embed="rId4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285875" y="4786313"/>
            <a:ext cx="1857375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2. Скипетр</a:t>
            </a:r>
          </a:p>
        </p:txBody>
      </p:sp>
      <p:sp>
        <p:nvSpPr>
          <p:cNvPr id="22537" name="WordArt 5">
            <a:hlinkClick r:id="" action="ppaction://noaction" highlightClick="1">
              <a:snd r:embed="rId4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000750" y="3429000"/>
            <a:ext cx="20716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3. Дубинка</a:t>
            </a:r>
          </a:p>
        </p:txBody>
      </p:sp>
      <p:sp>
        <p:nvSpPr>
          <p:cNvPr id="22538" name="WordArt 6">
            <a:hlinkClick r:id="" action="ppaction://noaction" highlightClick="1">
              <a:snd r:embed="rId4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000750" y="4714875"/>
            <a:ext cx="2071688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4. Указка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928670"/>
            <a:ext cx="750099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905"/>
                <a:solidFill>
                  <a:srgbClr val="66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полосатое орудие труда инспектора ГАИ?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8BD382-9B7A-4249-A2D5-23FF21814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98" y="3284984"/>
            <a:ext cx="2674515" cy="3573015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EB4D11-7149-48F8-A892-042988A90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6640"/>
            <a:ext cx="7272808" cy="6464719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929313" y="3571875"/>
            <a:ext cx="21431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25" y="4929188"/>
            <a:ext cx="24288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50" y="4857750"/>
            <a:ext cx="214312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63" y="3571875"/>
            <a:ext cx="23574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3558" name="WordArt 2"/>
          <p:cNvSpPr>
            <a:spLocks noChangeArrowheads="1" noChangeShapeType="1" noTextEdit="1"/>
          </p:cNvSpPr>
          <p:nvPr/>
        </p:nvSpPr>
        <p:spPr bwMode="auto">
          <a:xfrm>
            <a:off x="1504950" y="1412875"/>
            <a:ext cx="61341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CC66"/>
              </a:solidFill>
              <a:cs typeface="Arial" panose="020B0604020202020204" pitchFamily="34" charset="0"/>
            </a:endParaRPr>
          </a:p>
        </p:txBody>
      </p:sp>
      <p:sp>
        <p:nvSpPr>
          <p:cNvPr id="23559" name="WordArt 3">
            <a:hlinkClick r:id="" action="ppaction://noaction" highlightClick="1">
              <a:snd r:embed="rId2" name="SCSS6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143000" y="3643313"/>
            <a:ext cx="2214563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4. Регулировать</a:t>
            </a:r>
          </a:p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 движение</a:t>
            </a:r>
          </a:p>
        </p:txBody>
      </p:sp>
      <p:sp>
        <p:nvSpPr>
          <p:cNvPr id="23560" name="WordArt 4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071563" y="5072063"/>
            <a:ext cx="2214562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2. Для солидности</a:t>
            </a:r>
          </a:p>
        </p:txBody>
      </p:sp>
      <p:sp>
        <p:nvSpPr>
          <p:cNvPr id="23561" name="WordArt 5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000750" y="3571875"/>
            <a:ext cx="2071688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3. Приветствовать </a:t>
            </a:r>
          </a:p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знакомых</a:t>
            </a:r>
          </a:p>
        </p:txBody>
      </p:sp>
      <p:sp>
        <p:nvSpPr>
          <p:cNvPr id="23562" name="WordArt 6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000750" y="5000625"/>
            <a:ext cx="2071688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1. Для самообороны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928670"/>
            <a:ext cx="657229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905"/>
                <a:solidFill>
                  <a:srgbClr val="66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Для чего постовому </a:t>
            </a:r>
          </a:p>
          <a:p>
            <a:pPr algn="ctr" eaLnBrk="1" hangingPunct="1">
              <a:defRPr/>
            </a:pPr>
            <a:r>
              <a:rPr lang="ru-RU" sz="3600" b="1" dirty="0">
                <a:ln w="1905"/>
                <a:solidFill>
                  <a:srgbClr val="66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нужен жезл?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86268A-C5CC-4218-B883-DCE28D099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6" y="3571875"/>
            <a:ext cx="2357437" cy="312813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28688" y="5000625"/>
            <a:ext cx="25717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72188" y="5000625"/>
            <a:ext cx="20002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29313" y="3429000"/>
            <a:ext cx="21431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50" y="3429000"/>
            <a:ext cx="25717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4582" name="WordArt 2"/>
          <p:cNvSpPr>
            <a:spLocks noChangeArrowheads="1" noChangeShapeType="1" noTextEdit="1"/>
          </p:cNvSpPr>
          <p:nvPr/>
        </p:nvSpPr>
        <p:spPr bwMode="auto">
          <a:xfrm>
            <a:off x="1504950" y="1412875"/>
            <a:ext cx="61341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CC66"/>
              </a:solidFill>
              <a:cs typeface="Arial" panose="020B0604020202020204" pitchFamily="34" charset="0"/>
            </a:endParaRPr>
          </a:p>
        </p:txBody>
      </p:sp>
      <p:sp>
        <p:nvSpPr>
          <p:cNvPr id="24583" name="WordArt 3">
            <a:hlinkClick r:id="" action="ppaction://noaction" highlightClick="1">
              <a:snd r:embed="rId2" name="SCSS6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000750" y="3429000"/>
            <a:ext cx="1928813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3. Островок </a:t>
            </a:r>
          </a:p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безопасности</a:t>
            </a:r>
          </a:p>
        </p:txBody>
      </p:sp>
      <p:sp>
        <p:nvSpPr>
          <p:cNvPr id="24584" name="WordArt 4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000125" y="5143500"/>
            <a:ext cx="24288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2. Земля надежды</a:t>
            </a:r>
          </a:p>
        </p:txBody>
      </p:sp>
      <p:sp>
        <p:nvSpPr>
          <p:cNvPr id="24585" name="WordArt 5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928688" y="3571875"/>
            <a:ext cx="242887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1. Мыс спасения</a:t>
            </a:r>
          </a:p>
        </p:txBody>
      </p:sp>
      <p:sp>
        <p:nvSpPr>
          <p:cNvPr id="24586" name="WordArt 6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072188" y="5143500"/>
            <a:ext cx="1928812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4. Поле чудес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7" y="928671"/>
            <a:ext cx="750099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905"/>
                <a:solidFill>
                  <a:srgbClr val="66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Как называется площадка, на которой может остановиться пешеход при переходе дороги?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F06D57-C947-4725-8783-C4AE6D2F0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04" y="3429000"/>
            <a:ext cx="2378608" cy="34290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929313" y="3571875"/>
            <a:ext cx="21431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25" y="4929188"/>
            <a:ext cx="24288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50" y="4786313"/>
            <a:ext cx="21431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63" y="3643313"/>
            <a:ext cx="235743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5606" name="WordArt 2"/>
          <p:cNvSpPr>
            <a:spLocks noChangeArrowheads="1" noChangeShapeType="1" noTextEdit="1"/>
          </p:cNvSpPr>
          <p:nvPr/>
        </p:nvSpPr>
        <p:spPr bwMode="auto">
          <a:xfrm>
            <a:off x="1504950" y="1412875"/>
            <a:ext cx="61341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CC66"/>
              </a:solidFill>
              <a:cs typeface="Arial" panose="020B0604020202020204" pitchFamily="34" charset="0"/>
            </a:endParaRPr>
          </a:p>
        </p:txBody>
      </p:sp>
      <p:sp>
        <p:nvSpPr>
          <p:cNvPr id="25607" name="WordArt 3">
            <a:hlinkClick r:id="" action="ppaction://noaction" highlightClick="1">
              <a:snd r:embed="rId2" name="SCSS6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072188" y="4929188"/>
            <a:ext cx="20002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4. Поощряющие</a:t>
            </a:r>
          </a:p>
        </p:txBody>
      </p:sp>
      <p:sp>
        <p:nvSpPr>
          <p:cNvPr id="25608" name="WordArt 4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000125" y="5000625"/>
            <a:ext cx="2357438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2. Предупреждающие</a:t>
            </a:r>
          </a:p>
        </p:txBody>
      </p:sp>
      <p:sp>
        <p:nvSpPr>
          <p:cNvPr id="25609" name="WordArt 5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929313" y="3714750"/>
            <a:ext cx="207168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3. Предписывающие</a:t>
            </a:r>
          </a:p>
        </p:txBody>
      </p:sp>
      <p:sp>
        <p:nvSpPr>
          <p:cNvPr id="25610" name="WordArt 6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143000" y="3786188"/>
            <a:ext cx="21431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1. Запрещающие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928670"/>
            <a:ext cx="764386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905"/>
                <a:solidFill>
                  <a:srgbClr val="66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Какой тип дорожных знаков пока не существует?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DCD3E4-68D0-45B6-8555-F64B4E795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71875"/>
            <a:ext cx="2293417" cy="304318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857875" y="4643438"/>
            <a:ext cx="235743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25" y="4857750"/>
            <a:ext cx="221456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29313" y="3357563"/>
            <a:ext cx="2286000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25" y="3429000"/>
            <a:ext cx="221456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6630" name="WordArt 2"/>
          <p:cNvSpPr>
            <a:spLocks noChangeArrowheads="1" noChangeShapeType="1" noTextEdit="1"/>
          </p:cNvSpPr>
          <p:nvPr/>
        </p:nvSpPr>
        <p:spPr bwMode="auto">
          <a:xfrm>
            <a:off x="1504950" y="1412875"/>
            <a:ext cx="61341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CC66"/>
              </a:solidFill>
              <a:cs typeface="Arial" panose="020B0604020202020204" pitchFamily="34" charset="0"/>
            </a:endParaRPr>
          </a:p>
        </p:txBody>
      </p:sp>
      <p:sp>
        <p:nvSpPr>
          <p:cNvPr id="26631" name="WordArt 3">
            <a:hlinkClick r:id="" action="ppaction://noaction" highlightClick="1">
              <a:snd r:embed="rId2" name="SCSS6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929313" y="4643438"/>
            <a:ext cx="2286000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4. Разрешается </a:t>
            </a:r>
          </a:p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при отсутствии </a:t>
            </a:r>
          </a:p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пешеходов</a:t>
            </a:r>
          </a:p>
        </p:txBody>
      </p:sp>
      <p:sp>
        <p:nvSpPr>
          <p:cNvPr id="26632" name="WordArt 4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071563" y="3571875"/>
            <a:ext cx="200025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1. Разрешается</a:t>
            </a:r>
          </a:p>
        </p:txBody>
      </p:sp>
      <p:sp>
        <p:nvSpPr>
          <p:cNvPr id="26633" name="WordArt 5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929313" y="3357563"/>
            <a:ext cx="2286000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3.Разрешается с </a:t>
            </a:r>
          </a:p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согласия пешеходов </a:t>
            </a:r>
          </a:p>
        </p:txBody>
      </p:sp>
      <p:sp>
        <p:nvSpPr>
          <p:cNvPr id="26634" name="WordArt 6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000125" y="4929188"/>
            <a:ext cx="22145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2. Запрещается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857232"/>
            <a:ext cx="764386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905"/>
                <a:solidFill>
                  <a:srgbClr val="66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Разрешается ли велосипедистам ездить  по тротауарам?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354CD2-95F2-4094-A4BF-708107C05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89" y="3357563"/>
            <a:ext cx="2358685" cy="3095773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929313" y="4786313"/>
            <a:ext cx="2214562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25" y="4786313"/>
            <a:ext cx="242887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57875" y="3429000"/>
            <a:ext cx="22860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88" y="3500438"/>
            <a:ext cx="250031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7654" name="WordArt 2"/>
          <p:cNvSpPr>
            <a:spLocks noChangeArrowheads="1" noChangeShapeType="1" noTextEdit="1"/>
          </p:cNvSpPr>
          <p:nvPr/>
        </p:nvSpPr>
        <p:spPr bwMode="auto">
          <a:xfrm>
            <a:off x="1504950" y="1412875"/>
            <a:ext cx="61341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CC66"/>
              </a:solidFill>
              <a:cs typeface="Arial" panose="020B0604020202020204" pitchFamily="34" charset="0"/>
            </a:endParaRPr>
          </a:p>
        </p:txBody>
      </p:sp>
      <p:sp>
        <p:nvSpPr>
          <p:cNvPr id="27655" name="WordArt 3">
            <a:hlinkClick r:id="" action="ppaction://noaction" highlightClick="1">
              <a:snd r:embed="rId2" name="SCSS6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857875" y="3571875"/>
            <a:ext cx="2214563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3. Мотоциклом</a:t>
            </a:r>
          </a:p>
        </p:txBody>
      </p:sp>
      <p:sp>
        <p:nvSpPr>
          <p:cNvPr id="27656" name="WordArt 4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928688" y="3571875"/>
            <a:ext cx="242887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1. Автомобилем</a:t>
            </a:r>
          </a:p>
        </p:txBody>
      </p:sp>
      <p:sp>
        <p:nvSpPr>
          <p:cNvPr id="27657" name="WordArt 5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000125" y="4929188"/>
            <a:ext cx="2357438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2. Микроавтобусом</a:t>
            </a:r>
          </a:p>
        </p:txBody>
      </p:sp>
      <p:sp>
        <p:nvSpPr>
          <p:cNvPr id="27658" name="WordArt 6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000750" y="4929188"/>
            <a:ext cx="2071688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4. Трамваем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928670"/>
            <a:ext cx="764386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905"/>
                <a:solidFill>
                  <a:srgbClr val="66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Право на управление каким транспортным средством гражданин РФ может получить в 16 лет 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151851-D373-4FB5-84DD-8AB632CC9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20" y="3500438"/>
            <a:ext cx="2363755" cy="3357562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715000" y="4643438"/>
            <a:ext cx="242887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1563" y="4643438"/>
            <a:ext cx="1928812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5000" y="3214688"/>
            <a:ext cx="2428875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63" y="3214688"/>
            <a:ext cx="192881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8678" name="WordArt 2"/>
          <p:cNvSpPr>
            <a:spLocks noChangeArrowheads="1" noChangeShapeType="1" noTextEdit="1"/>
          </p:cNvSpPr>
          <p:nvPr/>
        </p:nvSpPr>
        <p:spPr bwMode="auto">
          <a:xfrm>
            <a:off x="1504950" y="1412875"/>
            <a:ext cx="61341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CC66"/>
              </a:solidFill>
              <a:cs typeface="Arial" panose="020B0604020202020204" pitchFamily="34" charset="0"/>
            </a:endParaRPr>
          </a:p>
        </p:txBody>
      </p:sp>
      <p:sp>
        <p:nvSpPr>
          <p:cNvPr id="28679" name="WordArt 3">
            <a:hlinkClick r:id="" action="ppaction://noaction" highlightClick="1">
              <a:snd r:embed="rId2" name="SCSS6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071563" y="4643438"/>
            <a:ext cx="1928812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2. Неровная </a:t>
            </a:r>
          </a:p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дорога</a:t>
            </a:r>
          </a:p>
        </p:txBody>
      </p:sp>
      <p:sp>
        <p:nvSpPr>
          <p:cNvPr id="28680" name="WordArt 4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071563" y="3214688"/>
            <a:ext cx="1928812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1. Русские </a:t>
            </a:r>
          </a:p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ухабы</a:t>
            </a:r>
          </a:p>
        </p:txBody>
      </p:sp>
      <p:sp>
        <p:nvSpPr>
          <p:cNvPr id="28681" name="WordArt 5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715000" y="3214688"/>
            <a:ext cx="2428875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3. Американские </a:t>
            </a:r>
          </a:p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горки</a:t>
            </a:r>
          </a:p>
        </p:txBody>
      </p:sp>
      <p:sp>
        <p:nvSpPr>
          <p:cNvPr id="28682" name="WordArt 6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715000" y="4643438"/>
            <a:ext cx="2428875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4. Неправильная </a:t>
            </a:r>
          </a:p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дорога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785794"/>
            <a:ext cx="7286677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905"/>
                <a:solidFill>
                  <a:srgbClr val="66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Это что за чудо - юдо, два горба, как у </a:t>
            </a:r>
            <a:r>
              <a:rPr lang="en-US" sz="2800" b="1" dirty="0">
                <a:ln w="1905"/>
                <a:solidFill>
                  <a:srgbClr val="66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    </a:t>
            </a:r>
            <a:r>
              <a:rPr lang="ru-RU" sz="2800" b="1" dirty="0">
                <a:ln w="1905"/>
                <a:solidFill>
                  <a:srgbClr val="66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верблюда? Треугольный это знак, называется он</a:t>
            </a:r>
            <a:r>
              <a:rPr lang="en-US" sz="2800" b="1" dirty="0">
                <a:ln w="1905"/>
                <a:solidFill>
                  <a:srgbClr val="66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-</a:t>
            </a:r>
            <a:r>
              <a:rPr lang="ru-RU" sz="2800" b="1" dirty="0">
                <a:ln w="1905"/>
                <a:solidFill>
                  <a:srgbClr val="66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как?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AA83D-B345-40C9-B8AB-D6EC470A9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49" y="3140968"/>
            <a:ext cx="2498823" cy="338437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43625" y="4857750"/>
            <a:ext cx="1928813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1563" y="4929188"/>
            <a:ext cx="235743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3571875"/>
            <a:ext cx="20002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63" y="3571875"/>
            <a:ext cx="23574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9702" name="WordArt 2"/>
          <p:cNvSpPr>
            <a:spLocks noChangeArrowheads="1" noChangeShapeType="1" noTextEdit="1"/>
          </p:cNvSpPr>
          <p:nvPr/>
        </p:nvSpPr>
        <p:spPr bwMode="auto">
          <a:xfrm>
            <a:off x="1504950" y="1412875"/>
            <a:ext cx="61341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CC66"/>
              </a:solidFill>
              <a:cs typeface="Arial" panose="020B0604020202020204" pitchFamily="34" charset="0"/>
            </a:endParaRPr>
          </a:p>
        </p:txBody>
      </p:sp>
      <p:sp>
        <p:nvSpPr>
          <p:cNvPr id="29703" name="WordArt 3">
            <a:hlinkClick r:id="" action="ppaction://noaction" highlightClick="1">
              <a:snd r:embed="rId2" name="SCSS6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071563" y="3714750"/>
            <a:ext cx="221456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1. Серпантин</a:t>
            </a:r>
          </a:p>
        </p:txBody>
      </p:sp>
      <p:sp>
        <p:nvSpPr>
          <p:cNvPr id="29704" name="WordArt 4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143000" y="5072063"/>
            <a:ext cx="2071688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2. Мишура</a:t>
            </a:r>
          </a:p>
        </p:txBody>
      </p:sp>
      <p:sp>
        <p:nvSpPr>
          <p:cNvPr id="29705" name="WordArt 5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215063" y="3714750"/>
            <a:ext cx="1714500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3. Конфетти</a:t>
            </a:r>
          </a:p>
        </p:txBody>
      </p:sp>
      <p:sp>
        <p:nvSpPr>
          <p:cNvPr id="29706" name="WordArt 6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215063" y="5000625"/>
            <a:ext cx="1785937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4. Гирлянда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142984"/>
            <a:ext cx="72152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905"/>
                <a:solidFill>
                  <a:srgbClr val="66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Как называют горную дорогу?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D5C361-463F-4D40-9640-D091FEA47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3571875"/>
            <a:ext cx="2571749" cy="3286125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72188" y="4857750"/>
            <a:ext cx="20002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1563" y="4857750"/>
            <a:ext cx="2286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3429000"/>
            <a:ext cx="200025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63" y="3429000"/>
            <a:ext cx="23574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0726" name="WordArt 2"/>
          <p:cNvSpPr>
            <a:spLocks noChangeArrowheads="1" noChangeShapeType="1" noTextEdit="1"/>
          </p:cNvSpPr>
          <p:nvPr/>
        </p:nvSpPr>
        <p:spPr bwMode="auto">
          <a:xfrm>
            <a:off x="1504950" y="1412875"/>
            <a:ext cx="61341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CC66"/>
              </a:solidFill>
              <a:cs typeface="Arial" panose="020B0604020202020204" pitchFamily="34" charset="0"/>
            </a:endParaRPr>
          </a:p>
        </p:txBody>
      </p:sp>
      <p:sp>
        <p:nvSpPr>
          <p:cNvPr id="30727" name="WordArt 3">
            <a:hlinkClick r:id="" action="ppaction://noaction" highlightClick="1">
              <a:snd r:embed="rId2" name="SCSS6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072188" y="4929188"/>
            <a:ext cx="20002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4. По – правой </a:t>
            </a:r>
          </a:p>
        </p:txBody>
      </p:sp>
      <p:sp>
        <p:nvSpPr>
          <p:cNvPr id="30728" name="WordArt 4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143000" y="4857750"/>
            <a:ext cx="2071688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2. По – любой </a:t>
            </a:r>
          </a:p>
        </p:txBody>
      </p:sp>
      <p:sp>
        <p:nvSpPr>
          <p:cNvPr id="30729" name="WordArt 5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143625" y="3429000"/>
            <a:ext cx="18573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3. По - левой </a:t>
            </a:r>
          </a:p>
        </p:txBody>
      </p:sp>
      <p:sp>
        <p:nvSpPr>
          <p:cNvPr id="30730" name="WordArt 6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143000" y="3500438"/>
            <a:ext cx="21431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1. По бордюрам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9" y="928670"/>
            <a:ext cx="764386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905"/>
                <a:solidFill>
                  <a:srgbClr val="66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По какой стороне тротуара рекомендуется двигаться пешеходам?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4ACAF1-5D05-4769-A902-300AB152A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3500438"/>
            <a:ext cx="2508299" cy="3157769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6215063" y="4857750"/>
            <a:ext cx="1785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88" y="4786313"/>
            <a:ext cx="2500312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" name="Прямоугольник 9">
            <a:hlinkClick r:id="rId2" action="ppaction://hlinksldjump"/>
          </p:cNvPr>
          <p:cNvSpPr/>
          <p:nvPr/>
        </p:nvSpPr>
        <p:spPr>
          <a:xfrm>
            <a:off x="6215063" y="3571875"/>
            <a:ext cx="1785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25" y="3571875"/>
            <a:ext cx="23574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1750" name="WordArt 2"/>
          <p:cNvSpPr>
            <a:spLocks noChangeArrowheads="1" noChangeShapeType="1" noTextEdit="1"/>
          </p:cNvSpPr>
          <p:nvPr/>
        </p:nvSpPr>
        <p:spPr bwMode="auto">
          <a:xfrm>
            <a:off x="1504950" y="1412875"/>
            <a:ext cx="61341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CC66"/>
              </a:solidFill>
              <a:cs typeface="Arial" panose="020B0604020202020204" pitchFamily="34" charset="0"/>
            </a:endParaRPr>
          </a:p>
        </p:txBody>
      </p:sp>
      <p:sp>
        <p:nvSpPr>
          <p:cNvPr id="31751" name="WordArt 3">
            <a:hlinkClick r:id="" action="ppaction://noaction" highlightClick="1">
              <a:snd r:embed="rId3" name="SCSS6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928688" y="4857750"/>
            <a:ext cx="2428875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2. Спец. машины</a:t>
            </a:r>
          </a:p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 (скорая, мчс, пожарная)</a:t>
            </a:r>
          </a:p>
        </p:txBody>
      </p:sp>
      <p:sp>
        <p:nvSpPr>
          <p:cNvPr id="31752" name="WordArt 4">
            <a:hlinkClick r:id="" action="ppaction://noaction" highlightClick="1">
              <a:snd r:embed="rId4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286500" y="3643313"/>
            <a:ext cx="1643063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3. Гоночные </a:t>
            </a:r>
          </a:p>
        </p:txBody>
      </p:sp>
      <p:sp>
        <p:nvSpPr>
          <p:cNvPr id="31753" name="WordArt 5">
            <a:hlinkClick r:id="" action="ppaction://noaction" highlightClick="1">
              <a:snd r:embed="rId4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357938" y="5072063"/>
            <a:ext cx="1500187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4. Такси</a:t>
            </a:r>
          </a:p>
        </p:txBody>
      </p:sp>
      <p:sp>
        <p:nvSpPr>
          <p:cNvPr id="31754" name="WordArt 6">
            <a:hlinkClick r:id="" action="ppaction://noaction" highlightClick="1">
              <a:snd r:embed="rId4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000125" y="3571875"/>
            <a:ext cx="2357438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1.С «крутыми» </a:t>
            </a:r>
          </a:p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   хозяевами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928670"/>
            <a:ext cx="764386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905"/>
                <a:solidFill>
                  <a:srgbClr val="66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Какие автомобили могут проехать на красный свет?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79EC6B-BBAB-4FC5-9D9B-3E216C3828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5" y="3501008"/>
            <a:ext cx="2762248" cy="3356991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00750" y="4857750"/>
            <a:ext cx="21431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25" y="4929188"/>
            <a:ext cx="24288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50" y="3500438"/>
            <a:ext cx="21431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63" y="3643313"/>
            <a:ext cx="235743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2774" name="WordArt 2"/>
          <p:cNvSpPr>
            <a:spLocks noChangeArrowheads="1" noChangeShapeType="1" noTextEdit="1"/>
          </p:cNvSpPr>
          <p:nvPr/>
        </p:nvSpPr>
        <p:spPr bwMode="auto">
          <a:xfrm>
            <a:off x="1504950" y="1412875"/>
            <a:ext cx="61341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CC66"/>
              </a:solidFill>
              <a:cs typeface="Arial" panose="020B0604020202020204" pitchFamily="34" charset="0"/>
            </a:endParaRPr>
          </a:p>
        </p:txBody>
      </p:sp>
      <p:sp>
        <p:nvSpPr>
          <p:cNvPr id="32775" name="WordArt 3">
            <a:hlinkClick r:id="" action="ppaction://noaction" highlightClick="1">
              <a:snd r:embed="rId2" name="SCSS6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072188" y="3643313"/>
            <a:ext cx="20002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3. Сзади, справа</a:t>
            </a:r>
          </a:p>
        </p:txBody>
      </p:sp>
      <p:sp>
        <p:nvSpPr>
          <p:cNvPr id="32776" name="WordArt 4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000125" y="5072063"/>
            <a:ext cx="2357438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2. Рядом с водителем</a:t>
            </a:r>
          </a:p>
        </p:txBody>
      </p:sp>
      <p:sp>
        <p:nvSpPr>
          <p:cNvPr id="32777" name="WordArt 5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072188" y="4929188"/>
            <a:ext cx="2000250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4. За водителем </a:t>
            </a:r>
          </a:p>
        </p:txBody>
      </p:sp>
      <p:sp>
        <p:nvSpPr>
          <p:cNvPr id="32778" name="WordArt 6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357313" y="3786188"/>
            <a:ext cx="17145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1. За рулем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857232"/>
            <a:ext cx="735811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905"/>
                <a:solidFill>
                  <a:srgbClr val="66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Где, согласно этикету, находится самое «почетное» место в салоне такси?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0AD654-4E22-4655-A186-04B6B1DBD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3" y="3607594"/>
            <a:ext cx="2431171" cy="303896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813" y="857250"/>
          <a:ext cx="7358064" cy="523239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19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7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97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7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155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1538" y="857232"/>
            <a:ext cx="423513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А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В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Т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О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Б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У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2465" y="1628507"/>
            <a:ext cx="441146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Т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Р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А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М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В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А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2808" y="2708920"/>
            <a:ext cx="44114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М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Е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Т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Р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26483" y="2350345"/>
            <a:ext cx="441146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А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В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Т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О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М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О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Б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И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Л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231592"/>
            <a:ext cx="423513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Б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У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Л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Ь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Д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О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З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Е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03891" y="3083735"/>
            <a:ext cx="44755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Ф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А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Р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50141" y="2350345"/>
            <a:ext cx="423513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Т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Р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О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Л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Л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Е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Й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Б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У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87940" y="2707446"/>
            <a:ext cx="423513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Г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Р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У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З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О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В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И</a:t>
            </a:r>
          </a:p>
          <a:p>
            <a:pPr algn="ctr" eaLnBrk="1" hangingPunct="1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К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929313" y="3571875"/>
            <a:ext cx="22145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25" y="4929188"/>
            <a:ext cx="24288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29313" y="4786313"/>
            <a:ext cx="22860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63" y="3643313"/>
            <a:ext cx="235743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3798" name="WordArt 2"/>
          <p:cNvSpPr>
            <a:spLocks noChangeArrowheads="1" noChangeShapeType="1" noTextEdit="1"/>
          </p:cNvSpPr>
          <p:nvPr/>
        </p:nvSpPr>
        <p:spPr bwMode="auto">
          <a:xfrm>
            <a:off x="1504950" y="1412875"/>
            <a:ext cx="61341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FFCC66"/>
              </a:solidFill>
              <a:cs typeface="Arial" panose="020B0604020202020204" pitchFamily="34" charset="0"/>
            </a:endParaRPr>
          </a:p>
        </p:txBody>
      </p:sp>
      <p:sp>
        <p:nvSpPr>
          <p:cNvPr id="33799" name="WordArt 3">
            <a:hlinkClick r:id="" action="ppaction://noaction" highlightClick="1">
              <a:snd r:embed="rId2" name="SCSS6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143625" y="3786188"/>
            <a:ext cx="17145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3. С 12 лет</a:t>
            </a:r>
          </a:p>
        </p:txBody>
      </p:sp>
      <p:sp>
        <p:nvSpPr>
          <p:cNvPr id="33800" name="WordArt 4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143000" y="5000625"/>
            <a:ext cx="214312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2. С 10 лет </a:t>
            </a:r>
          </a:p>
        </p:txBody>
      </p:sp>
      <p:sp>
        <p:nvSpPr>
          <p:cNvPr id="33801" name="WordArt 5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000750" y="4857750"/>
            <a:ext cx="20716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4. Как получит </a:t>
            </a:r>
          </a:p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паспорт (14 лет)</a:t>
            </a:r>
          </a:p>
        </p:txBody>
      </p:sp>
      <p:sp>
        <p:nvSpPr>
          <p:cNvPr id="33802" name="WordArt 6">
            <a:hlinkClick r:id="" action="ppaction://noaction" highlightClick="1">
              <a:snd r:embed="rId3" name="ERRO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285875" y="3786188"/>
            <a:ext cx="1785938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Arial" panose="020B0604020202020204" pitchFamily="34" charset="0"/>
              </a:rPr>
              <a:t>1. С 5 лет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928670"/>
            <a:ext cx="7643866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905"/>
                <a:solidFill>
                  <a:srgbClr val="66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 какого возраста ребенок может один сидеть на первом сидении автомобиля, что рядом с водителем?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64F9F2-03BA-4B24-99E1-27B4A19B6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3643314"/>
            <a:ext cx="2428876" cy="303609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5" descr="pppppppp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143000"/>
            <a:ext cx="307181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8661" y="1071546"/>
            <a:ext cx="4500595" cy="56311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Поздравляю!!!</a:t>
            </a:r>
          </a:p>
          <a:p>
            <a:pPr algn="ctr" eaLnBrk="1" hangingPunct="1">
              <a:defRPr/>
            </a:pPr>
            <a:endParaRPr lang="ru-RU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sz="3600" b="1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Вы ответили </a:t>
            </a:r>
          </a:p>
          <a:p>
            <a:pPr algn="ctr" eaLnBrk="1" hangingPunct="1">
              <a:defRPr/>
            </a:pPr>
            <a:r>
              <a:rPr lang="ru-RU" sz="3600" b="1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на ВСЕ вопросы!!!</a:t>
            </a:r>
          </a:p>
          <a:p>
            <a:pPr algn="ctr" eaLnBrk="1" hangingPunct="1">
              <a:defRPr/>
            </a:pPr>
            <a:endParaRPr lang="ru-RU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sz="3600" b="1" dirty="0">
                <a:ln w="11430"/>
                <a:solidFill>
                  <a:srgbClr val="6666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СЧАСТЛИВОГО</a:t>
            </a:r>
            <a:br>
              <a:rPr lang="ru-RU" sz="3600" b="1" dirty="0">
                <a:ln w="11430"/>
                <a:solidFill>
                  <a:srgbClr val="6666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ru-RU" sz="3600" b="1" dirty="0">
                <a:ln w="11430"/>
                <a:solidFill>
                  <a:srgbClr val="6666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ПУТИ!!!</a:t>
            </a:r>
          </a:p>
          <a:p>
            <a:pPr algn="ctr" eaLnBrk="1" hangingPunct="1">
              <a:defRPr/>
            </a:pPr>
            <a:endParaRPr lang="ru-RU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ctrTitle"/>
          </p:nvPr>
        </p:nvSpPr>
        <p:spPr>
          <a:xfrm>
            <a:off x="684213" y="115888"/>
            <a:ext cx="7175500" cy="1079500"/>
          </a:xfrm>
        </p:spPr>
        <p:txBody>
          <a:bodyPr/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ru-RU" altLang="ru-RU" sz="3600">
                <a:solidFill>
                  <a:srgbClr val="666699"/>
                </a:solidFill>
                <a:latin typeface="Georgia" panose="02040502050405020303" pitchFamily="18" charset="0"/>
              </a:rPr>
              <a:t>       Интернет-ресурсы  </a:t>
            </a:r>
          </a:p>
        </p:txBody>
      </p:sp>
      <p:sp>
        <p:nvSpPr>
          <p:cNvPr id="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1195388"/>
            <a:ext cx="7920037" cy="53292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http://yandex.ru/images/search?img_url=http%3A%2F%2Fwww.edu.cap.ru%2FHome%2F4590%2Fmult41.jpg&amp;uinfo=sw-1366-sh-768-ww-1349-wh-649-pd-1-wp-16x9</a:t>
            </a:r>
            <a:endParaRPr lang="ru-RU" altLang="ru-RU" dirty="0">
              <a:solidFill>
                <a:schemeClr val="accent4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http://yandex.ru/images/search?text</a:t>
            </a:r>
            <a:endParaRPr lang="ru-RU" altLang="ru-RU" dirty="0">
              <a:solidFill>
                <a:schemeClr val="accent4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http://gamejulia.ru/dorozhnie-znaki-dlya-detey.html</a:t>
            </a:r>
            <a:endParaRPr lang="ru-RU" altLang="ru-RU" dirty="0">
              <a:solidFill>
                <a:schemeClr val="accent4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http://for-children.ru/zanyatiya-konspekty-metodiki/1314-dorozhnye-znaki-dlya-detey.html</a:t>
            </a:r>
            <a:endParaRPr lang="ru-RU" altLang="ru-RU" dirty="0">
              <a:solidFill>
                <a:schemeClr val="accent4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i="1" u="sng" dirty="0">
                <a:solidFill>
                  <a:srgbClr val="FF0000"/>
                </a:solidFill>
                <a:latin typeface="Constantia" panose="02030602050306030303" pitchFamily="18" charset="0"/>
              </a:rPr>
              <a:t>Для </a:t>
            </a:r>
            <a:r>
              <a:rPr lang="ru-RU" altLang="ru-RU" b="1" i="1" u="sng" dirty="0" err="1">
                <a:solidFill>
                  <a:srgbClr val="FF0000"/>
                </a:solidFill>
                <a:latin typeface="Constantia" panose="02030602050306030303" pitchFamily="18" charset="0"/>
              </a:rPr>
              <a:t>физминутки</a:t>
            </a:r>
            <a:endParaRPr lang="ru-RU" altLang="ru-RU" b="1" i="1" u="sng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https://yandex.ru/video/preview/10903594280445461494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-песня  светофор</a:t>
            </a:r>
          </a:p>
          <a:p>
            <a:pPr>
              <a:defRPr/>
            </a:pPr>
            <a:r>
              <a:rPr lang="ru-RU" u="sng" dirty="0">
                <a:solidFill>
                  <a:srgbClr val="0070C0"/>
                </a:solidFill>
                <a:latin typeface="Constantia" panose="02030602050306030303" pitchFamily="18" charset="0"/>
                <a:hlinkClick r:id="rId6"/>
              </a:rPr>
              <a:t> </a:t>
            </a:r>
            <a:r>
              <a:rPr lang="en-US" u="sng" dirty="0">
                <a:solidFill>
                  <a:srgbClr val="0070C0"/>
                </a:solidFill>
                <a:latin typeface="Constantia" panose="02030602050306030303" pitchFamily="18" charset="0"/>
                <a:hlinkClick r:id="rId6"/>
              </a:rPr>
              <a:t>http://oboi.kards.qip.ru/list/show/696/155136/9/tachki.htm</a:t>
            </a:r>
            <a:endParaRPr lang="ru-RU" u="sng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pPr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http://yandex.ru/images/search?text=%D0%BA%D0%B0%D1%80%D1%82%D0%B8%D0%BD%D0%BA%D0%B8%20%D1%82%D0%B0%D1%87%D0%B5%D0%BA&amp;img_url=http%3A%2F%2F3.bp.blogspot.com%2F-a-CCdivI550%2FTmKDPS5d0KI%2FAAAAAAAAAUc%2F-K0PN7QJB0k%2Fs1600%2Fsally_800x600.jpg&amp;pos=4&amp;rpt=simage&amp;stype=image&amp;lr=240&amp;noreask=1&amp;source=wiz&amp;uinfo=sw-1366-sh-768-ww-1349-wh-649-pd-1-wp-16x9_1366x768-lt-229</a:t>
            </a:r>
            <a:endParaRPr lang="ru-RU" altLang="ru-RU" dirty="0">
              <a:solidFill>
                <a:schemeClr val="accent4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1268759"/>
            <a:ext cx="4779789" cy="558453"/>
          </a:xfrm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dirty="0">
                <a:solidFill>
                  <a:schemeClr val="accent4">
                    <a:lumMod val="75000"/>
                  </a:schemeClr>
                </a:solidFill>
              </a:rPr>
              <a:t>Конкурс Незнайки</a:t>
            </a:r>
          </a:p>
        </p:txBody>
      </p:sp>
      <p:pic>
        <p:nvPicPr>
          <p:cNvPr id="7171" name="Рисунок 5" descr="tmpIXjQh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2316163"/>
            <a:ext cx="3133725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52513"/>
            <a:ext cx="626586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00125" y="571500"/>
            <a:ext cx="6511925" cy="1143000"/>
          </a:xfrm>
        </p:spPr>
        <p:txBody>
          <a:bodyPr rtlCol="0">
            <a:normAutofit/>
          </a:bodyPr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dirty="0">
                <a:solidFill>
                  <a:schemeClr val="accent4">
                    <a:lumMod val="75000"/>
                  </a:schemeClr>
                </a:solidFill>
              </a:rPr>
              <a:t>Задача 1</a:t>
            </a: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1000125" y="1857375"/>
            <a:ext cx="73882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ДВОРЕ 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ИКИТА ВСТРЕТИЛ СВОЕГО ДРУГА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ЛЕГА.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 ПРЕДЛОЖИЛ ЕМУ:  «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ОЧЕШЬ НА «ЗЕБРУ» ПОСМОТРЕТЬ?»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 СХВАТИЛ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ИКИТУ ЗА РУКУ, ПОСПЕШИЛ К ДОРОГЕ, ГДЕ ЕЗДИЛИ МАШИНЫ, АВТОБУСЫ, ТРОЛЛЕЙБУСЫ…</a:t>
            </a:r>
          </a:p>
          <a:p>
            <a:pPr eaLnBrk="1" hangingPunct="1"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 ВЫ ДУМАЕТЕ, ПОЧЕМУ МАЛЬЧИКИ ПОШЛИ СМОТРЕТЬ НА ЗЕБРУ НЕ В ЗООПАРК, А НА УЛИЦУ?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БЪЯСНИТЕ.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03B30E-F4E1-472F-A130-6FE38552E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14925"/>
            <a:ext cx="8496944" cy="5659097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43000" y="857250"/>
            <a:ext cx="5967413" cy="684213"/>
          </a:xfrm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dirty="0">
                <a:solidFill>
                  <a:srgbClr val="FFC000"/>
                </a:solidFill>
              </a:rPr>
              <a:t>Задача 2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1563" y="1785938"/>
            <a:ext cx="5072062" cy="3857625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YS Text"/>
              </a:rPr>
              <a:t>У него всегда три глаза, он не смотрит всеми сразу: Два любых глазка прищурит, а один не спит, дежурит. Он глазами говорит: «Можно ехать!», «Путь закрыт!», Иль «Внимание! Постой!».  Кто же этот постовой?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bd0730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692150"/>
            <a:ext cx="3214687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1563" y="857250"/>
            <a:ext cx="5967412" cy="755650"/>
          </a:xfrm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dirty="0">
                <a:solidFill>
                  <a:srgbClr val="FFC000"/>
                </a:solidFill>
              </a:rPr>
              <a:t>Задача 3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43000" y="1928813"/>
            <a:ext cx="6572250" cy="2357437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5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АЛЬЧИК ВЫБЕЖАЛ ИЗ ДОМА. </a:t>
            </a:r>
            <a:r>
              <a:rPr lang="ru-RU" sz="35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УДЯ ПО ВСЕМУ, ЕГО ЖДЕТ ЧТО-ТО ИНТЕРЕСНОЕ. </a:t>
            </a:r>
            <a:r>
              <a:rPr lang="ru-RU" sz="35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 ТОРОПИТСЯ. </a:t>
            </a:r>
            <a:r>
              <a:rPr lang="ru-RU" sz="35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О… </a:t>
            </a:r>
            <a:r>
              <a:rPr lang="ru-RU" sz="35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СПЕТ ЛИ          ЗАТОРМОЗИТЬ  АВТОМОБИЛЬ, ПЕРЕД САМЫМ НОСОМ КОТОРОГО  ТАК НЕОЖИДАННО  ПОЯВИЛСЯ МАЛЬЧИК?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26686-8B8A-4156-A36D-E2A87820A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992888" cy="599466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504825"/>
            <a:ext cx="8172648" cy="979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Проверьте, как вы отремонтировали знаки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4294967295"/>
          </p:nvPr>
        </p:nvSpPr>
        <p:spPr>
          <a:xfrm>
            <a:off x="3173413" y="4606925"/>
            <a:ext cx="5970587" cy="836613"/>
          </a:xfrm>
        </p:spPr>
        <p:txBody>
          <a:bodyPr/>
          <a:lstStyle/>
          <a:p>
            <a:pPr eaLnBrk="1" hangingPunct="1"/>
            <a:r>
              <a:rPr lang="ru-RU" altLang="ru-RU"/>
              <a:t>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31686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 descr="знак дорожный велосипе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47345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4313"/>
            <a:ext cx="24622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1713</TotalTime>
  <Words>831</Words>
  <Application>Microsoft Office PowerPoint</Application>
  <PresentationFormat>Экран (4:3)</PresentationFormat>
  <Paragraphs>178</Paragraphs>
  <Slides>32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Constantia</vt:lpstr>
      <vt:lpstr>Corbel</vt:lpstr>
      <vt:lpstr>Gabriola</vt:lpstr>
      <vt:lpstr>Georgia</vt:lpstr>
      <vt:lpstr>Times New Roman</vt:lpstr>
      <vt:lpstr>YS Text</vt:lpstr>
      <vt:lpstr>Базис</vt:lpstr>
      <vt:lpstr>Презентация PowerPoint</vt:lpstr>
      <vt:lpstr>Презентация PowerPoint</vt:lpstr>
      <vt:lpstr>Презентация PowerPoint</vt:lpstr>
      <vt:lpstr>Конкурс Незнайки</vt:lpstr>
      <vt:lpstr>Задача 1</vt:lpstr>
      <vt:lpstr>Задача 2</vt:lpstr>
      <vt:lpstr>Задача 3</vt:lpstr>
      <vt:lpstr>Проверьте, как вы отремонтировали знаки</vt:lpstr>
      <vt:lpstr>Презентация PowerPoint</vt:lpstr>
      <vt:lpstr>Физминутка   для глаз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Интернет-ресурсы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светофорных наук</dc:title>
  <dc:subject>ПДД</dc:subject>
  <dc:creator>Герасименко С.В.</dc:creator>
  <cp:keywords>Выбери правильный ответ</cp:keywords>
  <cp:lastModifiedBy>Пользователь</cp:lastModifiedBy>
  <cp:revision>181</cp:revision>
  <dcterms:created xsi:type="dcterms:W3CDTF">2010-08-05T05:41:37Z</dcterms:created>
  <dcterms:modified xsi:type="dcterms:W3CDTF">2024-11-17T17:36:11Z</dcterms:modified>
  <cp:category>викторина</cp:category>
</cp:coreProperties>
</file>