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0" r:id="rId5"/>
    <p:sldId id="261" r:id="rId6"/>
    <p:sldId id="268" r:id="rId7"/>
    <p:sldId id="265" r:id="rId8"/>
    <p:sldId id="269" r:id="rId9"/>
    <p:sldId id="273" r:id="rId10"/>
    <p:sldId id="270" r:id="rId11"/>
    <p:sldId id="271" r:id="rId12"/>
    <p:sldId id="266" r:id="rId13"/>
    <p:sldId id="267" r:id="rId14"/>
    <p:sldId id="262" r:id="rId15"/>
    <p:sldId id="263" r:id="rId16"/>
    <p:sldId id="259" r:id="rId17"/>
    <p:sldId id="264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F1F1-CBE1-4221-8B1E-0430A086BD2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208A-87ED-4D4C-BCAD-F40D7CC94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930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F1F1-CBE1-4221-8B1E-0430A086BD2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208A-87ED-4D4C-BCAD-F40D7CC94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44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F1F1-CBE1-4221-8B1E-0430A086BD2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208A-87ED-4D4C-BCAD-F40D7CC94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671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F1F1-CBE1-4221-8B1E-0430A086BD2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208A-87ED-4D4C-BCAD-F40D7CC94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3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F1F1-CBE1-4221-8B1E-0430A086BD2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208A-87ED-4D4C-BCAD-F40D7CC94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61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F1F1-CBE1-4221-8B1E-0430A086BD2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208A-87ED-4D4C-BCAD-F40D7CC94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0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F1F1-CBE1-4221-8B1E-0430A086BD2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208A-87ED-4D4C-BCAD-F40D7CC94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61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F1F1-CBE1-4221-8B1E-0430A086BD2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208A-87ED-4D4C-BCAD-F40D7CC94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98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F1F1-CBE1-4221-8B1E-0430A086BD2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208A-87ED-4D4C-BCAD-F40D7CC94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45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F1F1-CBE1-4221-8B1E-0430A086BD2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208A-87ED-4D4C-BCAD-F40D7CC94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58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F1F1-CBE1-4221-8B1E-0430A086BD2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208A-87ED-4D4C-BCAD-F40D7CC94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247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rgbClr val="EFF6EA"/>
            </a:gs>
            <a:gs pos="45000">
              <a:schemeClr val="accent6">
                <a:lumMod val="5000"/>
                <a:lumOff val="95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9F1F1-CBE1-4221-8B1E-0430A086BD2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E208A-87ED-4D4C-BCAD-F40D7CC94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02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hyperlink" Target="https://go.11klasov.net/16016-russkij-jazyk-5-klass-2-chast-ladyzhenskaja-ta-baranov-mt-i-dr.html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5554" y="4032986"/>
            <a:ext cx="5280259" cy="22691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Автор: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учитель русского языка и литературы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Осипова Анна Сергеевна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1540042"/>
            <a:ext cx="10515600" cy="2695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Буквы Ы – И ПОСЛЕ Ц</a:t>
            </a:r>
            <a:b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5 класс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443457"/>
            <a:ext cx="109623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государственное бюджетное общеобразовательное учреждение Самарской области основная общеобразовательная школа пос. Подгорный муниципального района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Кинель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-Черкасский Самарской области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2" y="2453314"/>
            <a:ext cx="4310000" cy="427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289" y="3463560"/>
            <a:ext cx="2526116" cy="225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Подведём итоги!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 уроке я научился…</a:t>
            </a:r>
          </a:p>
          <a:p>
            <a:pPr marL="514350" indent="-514350"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 уроке я узнал … </a:t>
            </a:r>
          </a:p>
          <a:p>
            <a:pPr marL="514350" indent="-514350"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 уроке я понял…</a:t>
            </a:r>
          </a:p>
          <a:p>
            <a:pPr marL="514350" indent="-514350"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 уроке я недостаточно разобрался…</a:t>
            </a:r>
            <a:endParaRPr lang="ru-RU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972" y="365125"/>
            <a:ext cx="4260145" cy="301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3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Домашнее задание!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38" y="1825625"/>
            <a:ext cx="6631807" cy="4351338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b="1" i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Обязательное: </a:t>
            </a:r>
          </a:p>
          <a:p>
            <a:pPr marL="0" indent="45720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Стр. 207, </a:t>
            </a:r>
            <a:r>
              <a:rPr lang="ru-RU" dirty="0">
                <a:latin typeface="Comic Sans MS" panose="030F0702030302020204" pitchFamily="66" charset="0"/>
              </a:rPr>
              <a:t>у</a:t>
            </a:r>
            <a:r>
              <a:rPr lang="ru-RU" dirty="0" smtClean="0">
                <a:latin typeface="Comic Sans MS" panose="030F0702030302020204" pitchFamily="66" charset="0"/>
              </a:rPr>
              <a:t>пр. 440 (</a:t>
            </a:r>
            <a:r>
              <a:rPr lang="en-US" dirty="0" smtClean="0">
                <a:latin typeface="Comic Sans MS" panose="030F0702030302020204" pitchFamily="66" charset="0"/>
              </a:rPr>
              <a:t>I)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0" indent="457200">
              <a:buNone/>
            </a:pPr>
            <a:r>
              <a:rPr lang="ru-RU" dirty="0">
                <a:latin typeface="Comic Sans MS" panose="030F0702030302020204" pitchFamily="66" charset="0"/>
              </a:rPr>
              <a:t>Подготовься к словарному диктанту по изученной орфограмме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0" indent="457200">
              <a:buNone/>
            </a:pPr>
            <a:r>
              <a:rPr lang="ru-RU" b="1" i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По желанию: </a:t>
            </a:r>
          </a:p>
          <a:p>
            <a:pPr marL="0" indent="45720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Выберите любые 10 слов на изученные орфограммы и составьте картинки-ассоциации (см. пример) </a:t>
            </a:r>
          </a:p>
          <a:p>
            <a:pPr marL="0" indent="45720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. 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68" y="201823"/>
            <a:ext cx="1504251" cy="1488865"/>
          </a:xfrm>
          <a:prstGeom prst="rect">
            <a:avLst/>
          </a:prstGeom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827" y="2005302"/>
            <a:ext cx="4725968" cy="294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04834">
            <a:off x="6087824" y="5082231"/>
            <a:ext cx="1556602" cy="123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1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891914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 smtClean="0">
                <a:latin typeface="Comic Sans MS" panose="030F0702030302020204" pitchFamily="66" charset="0"/>
              </a:rPr>
              <a:t>Спасибо за урок!</a:t>
            </a:r>
            <a:endParaRPr lang="ru-RU" sz="8800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54"/>
          <a:stretch/>
        </p:blipFill>
        <p:spPr>
          <a:xfrm rot="5400000">
            <a:off x="7032057" y="1698057"/>
            <a:ext cx="6858000" cy="346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1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 smtClean="0">
                <a:latin typeface="Comic Sans MS" panose="030F0702030302020204" pitchFamily="66" charset="0"/>
              </a:rPr>
              <a:t>*Приложения к уроку</a:t>
            </a:r>
            <a:endParaRPr lang="ru-RU" sz="8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39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3600" dirty="0" smtClean="0">
                <a:latin typeface="Comic Sans MS" panose="030F0702030302020204" pitchFamily="66" charset="0"/>
              </a:rPr>
              <a:t>Обрати внимание на написание указанных слов. Какие звуки и буквы повторяются во всех указанных словах? 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62939" y="750136"/>
            <a:ext cx="4466122" cy="7802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omic Sans MS" panose="030F0702030302020204" pitchFamily="66" charset="0"/>
              </a:rPr>
              <a:t>ПОДСКАЗКА 1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825340" y="5583449"/>
            <a:ext cx="3526670" cy="959280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ВЕРНУТЬСЯ К ЗАДАНИЮ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i="1" dirty="0">
                <a:latin typeface="Comic Sans MS" panose="030F0702030302020204" pitchFamily="66" charset="0"/>
              </a:rPr>
              <a:t>Стан</a:t>
            </a:r>
            <a:r>
              <a:rPr lang="ru-RU" sz="4000" i="1" u="dbl" dirty="0">
                <a:latin typeface="Comic Sans MS" panose="030F0702030302020204" pitchFamily="66" charset="0"/>
              </a:rPr>
              <a:t>ц</a:t>
            </a:r>
            <a:r>
              <a:rPr lang="ru-RU" sz="4000" i="1" u="sng" dirty="0">
                <a:latin typeface="Comic Sans MS" panose="030F0702030302020204" pitchFamily="66" charset="0"/>
              </a:rPr>
              <a:t>и</a:t>
            </a:r>
            <a:r>
              <a:rPr lang="ru-RU" sz="4000" i="1" dirty="0">
                <a:latin typeface="Comic Sans MS" panose="030F0702030302020204" pitchFamily="66" charset="0"/>
              </a:rPr>
              <a:t>я, огур</a:t>
            </a:r>
            <a:r>
              <a:rPr lang="ru-RU" sz="4000" i="1" u="dbl" dirty="0">
                <a:latin typeface="Comic Sans MS" panose="030F0702030302020204" pitchFamily="66" charset="0"/>
              </a:rPr>
              <a:t>ц</a:t>
            </a:r>
            <a:r>
              <a:rPr lang="ru-RU" sz="4000" i="1" u="sng" dirty="0">
                <a:latin typeface="Comic Sans MS" panose="030F0702030302020204" pitchFamily="66" charset="0"/>
              </a:rPr>
              <a:t>ы</a:t>
            </a:r>
            <a:r>
              <a:rPr lang="ru-RU" sz="4000" i="1" dirty="0">
                <a:latin typeface="Comic Sans MS" panose="030F0702030302020204" pitchFamily="66" charset="0"/>
              </a:rPr>
              <a:t>, </a:t>
            </a:r>
            <a:r>
              <a:rPr lang="ru-RU" sz="4000" i="1" u="dbl" dirty="0">
                <a:latin typeface="Comic Sans MS" panose="030F0702030302020204" pitchFamily="66" charset="0"/>
              </a:rPr>
              <a:t>ц</a:t>
            </a:r>
            <a:r>
              <a:rPr lang="ru-RU" sz="4000" i="1" u="sng" dirty="0">
                <a:latin typeface="Comic Sans MS" panose="030F0702030302020204" pitchFamily="66" charset="0"/>
              </a:rPr>
              <a:t>и</a:t>
            </a:r>
            <a:r>
              <a:rPr lang="ru-RU" sz="4000" i="1" dirty="0">
                <a:latin typeface="Comic Sans MS" panose="030F0702030302020204" pitchFamily="66" charset="0"/>
              </a:rPr>
              <a:t>рк, сестри</a:t>
            </a:r>
            <a:r>
              <a:rPr lang="ru-RU" sz="4000" i="1" u="dbl" dirty="0">
                <a:latin typeface="Comic Sans MS" panose="030F0702030302020204" pitchFamily="66" charset="0"/>
              </a:rPr>
              <a:t>ц</a:t>
            </a:r>
            <a:r>
              <a:rPr lang="ru-RU" sz="4000" i="1" u="sng" dirty="0">
                <a:latin typeface="Comic Sans MS" panose="030F0702030302020204" pitchFamily="66" charset="0"/>
              </a:rPr>
              <a:t>ы</a:t>
            </a:r>
            <a:r>
              <a:rPr lang="ru-RU" sz="4000" i="1" dirty="0">
                <a:latin typeface="Comic Sans MS" panose="030F0702030302020204" pitchFamily="66" charset="0"/>
              </a:rPr>
              <a:t>н, </a:t>
            </a:r>
            <a:r>
              <a:rPr lang="ru-RU" sz="4000" i="1" u="dbl" dirty="0">
                <a:latin typeface="Comic Sans MS" panose="030F0702030302020204" pitchFamily="66" charset="0"/>
              </a:rPr>
              <a:t>ц</a:t>
            </a:r>
            <a:r>
              <a:rPr lang="ru-RU" sz="4000" i="1" u="sng" dirty="0">
                <a:latin typeface="Comic Sans MS" panose="030F0702030302020204" pitchFamily="66" charset="0"/>
              </a:rPr>
              <a:t>ы</a:t>
            </a:r>
            <a:r>
              <a:rPr lang="ru-RU" sz="4000" i="1" dirty="0">
                <a:latin typeface="Comic Sans MS" panose="030F0702030302020204" pitchFamily="66" charset="0"/>
              </a:rPr>
              <a:t>ган, </a:t>
            </a:r>
            <a:r>
              <a:rPr lang="ru-RU" sz="4000" i="1" u="dbl" dirty="0">
                <a:latin typeface="Comic Sans MS" panose="030F0702030302020204" pitchFamily="66" charset="0"/>
              </a:rPr>
              <a:t>ц</a:t>
            </a:r>
            <a:r>
              <a:rPr lang="ru-RU" sz="4000" i="1" u="sng" dirty="0">
                <a:latin typeface="Comic Sans MS" panose="030F0702030302020204" pitchFamily="66" charset="0"/>
              </a:rPr>
              <a:t>ы</a:t>
            </a:r>
            <a:r>
              <a:rPr lang="ru-RU" sz="4000" i="1" dirty="0">
                <a:latin typeface="Comic Sans MS" panose="030F0702030302020204" pitchFamily="66" charset="0"/>
              </a:rPr>
              <a:t>пленок.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73115" y="596766"/>
            <a:ext cx="5245769" cy="8470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omic Sans MS" panose="030F0702030302020204" pitchFamily="66" charset="0"/>
              </a:rPr>
              <a:t>ПОДСКАЗКА 2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825340" y="5583449"/>
            <a:ext cx="3526670" cy="959280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ВЕРНУТЬСЯ К ЗАДАНИЮ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6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651" y="2088682"/>
            <a:ext cx="10352772" cy="243183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П</a:t>
            </a:r>
            <a:r>
              <a:rPr lang="ru-RU" dirty="0" smtClean="0">
                <a:latin typeface="Comic Sans MS" panose="030F0702030302020204" pitchFamily="66" charset="0"/>
              </a:rPr>
              <a:t>осле </a:t>
            </a:r>
            <a:r>
              <a:rPr lang="ru-RU" dirty="0">
                <a:latin typeface="Comic Sans MS" panose="030F0702030302020204" pitchFamily="66" charset="0"/>
              </a:rPr>
              <a:t>всегда твёрдого согласного звука [ц] слышится гласный звук </a:t>
            </a:r>
            <a:r>
              <a:rPr lang="ru-RU" b="1" dirty="0">
                <a:latin typeface="Comic Sans MS" panose="030F0702030302020204" pitchFamily="66" charset="0"/>
              </a:rPr>
              <a:t>[ы</a:t>
            </a:r>
            <a:r>
              <a:rPr lang="ru-RU" b="1" dirty="0" smtClean="0">
                <a:latin typeface="Comic Sans MS" panose="030F0702030302020204" pitchFamily="66" charset="0"/>
              </a:rPr>
              <a:t>]. Иногда после Ц пишется Ы, а иногда И. 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900412" y="872724"/>
            <a:ext cx="6419249" cy="7924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dirty="0" smtClean="0">
                <a:latin typeface="Comic Sans MS" panose="030F0702030302020204" pitchFamily="66" charset="0"/>
              </a:rPr>
              <a:t>ПРАВИЛЬНЫЙ ОТВЕТ!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825340" y="5583449"/>
            <a:ext cx="3526670" cy="959280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ВЕРНУТЬСЯ К </a:t>
            </a:r>
            <a:r>
              <a:rPr lang="ru-RU" u="sng" dirty="0" smtClean="0">
                <a:latin typeface="Comic Sans MS" panose="030F0702030302020204" pitchFamily="66" charset="0"/>
                <a:hlinkClick r:id="rId3" action="ppaction://hlinksldjump"/>
              </a:rPr>
              <a:t>ЗАДАНИЮ</a:t>
            </a:r>
            <a:endParaRPr lang="ru-RU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52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651" y="2088682"/>
            <a:ext cx="10352772" cy="243183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Указанные слова объединяет орфограмма «Правописание И – Ы после Ц»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900412" y="872724"/>
            <a:ext cx="6419249" cy="7924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dirty="0" smtClean="0">
                <a:latin typeface="Comic Sans MS" panose="030F0702030302020204" pitchFamily="66" charset="0"/>
              </a:rPr>
              <a:t>ПРАВИЛЬНЫЙ ОТВЕТ!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825340" y="5583449"/>
            <a:ext cx="3526670" cy="959280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ВЕРНУТЬСЯ К ЗАДАНИЮ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72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Кто такой цирюльник? 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310" y="1965487"/>
            <a:ext cx="5672743" cy="355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479858" y="5795205"/>
            <a:ext cx="3526670" cy="959280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anose="030F0702030302020204" pitchFamily="66" charset="0"/>
                <a:hlinkClick r:id="rId4" action="ppaction://hlinksldjump"/>
              </a:rPr>
              <a:t>ВЕРНУТЬСЯ</a:t>
            </a:r>
            <a:r>
              <a:rPr lang="ru-RU" dirty="0" smtClean="0">
                <a:latin typeface="Comic Sans MS" panose="030F0702030302020204" pitchFamily="66" charset="0"/>
              </a:rPr>
              <a:t> К ЗАДАНИЮ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6182" y="1867300"/>
            <a:ext cx="48735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Цирюльник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 — 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устаревшее название парикмахера, часто владевшего также элементарными приёмами врачевания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. </a:t>
            </a:r>
          </a:p>
          <a:p>
            <a:pPr indent="457200" algn="just"/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В старину цирюльник выполнял некоторые обязанности лекаря: производил кровопускание, ставил пиявки и т. п.</a:t>
            </a:r>
            <a:endParaRPr lang="ru-RU" sz="2400" b="0" i="0" dirty="0">
              <a:solidFill>
                <a:srgbClr val="00206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1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Приготовься к уроку! 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t="10124" r="70009" b="9454"/>
          <a:stretch/>
        </p:blipFill>
        <p:spPr bwMode="auto">
          <a:xfrm>
            <a:off x="838200" y="1740202"/>
            <a:ext cx="2510833" cy="333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7305" r="7844" b="6572"/>
          <a:stretch/>
        </p:blipFill>
        <p:spPr bwMode="auto">
          <a:xfrm>
            <a:off x="3898232" y="1740202"/>
            <a:ext cx="2685450" cy="333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531" y="1836455"/>
            <a:ext cx="2152724" cy="28702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7516" y="5637279"/>
            <a:ext cx="10943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Электронный учебник - </a:t>
            </a:r>
            <a:r>
              <a:rPr lang="en-US" dirty="0">
                <a:latin typeface="Comic Sans MS" panose="030F0702030302020204" pitchFamily="66" charset="0"/>
                <a:hlinkClick r:id="rId5"/>
              </a:rPr>
              <a:t>https://</a:t>
            </a:r>
            <a:r>
              <a:rPr lang="en-US" dirty="0" smtClean="0">
                <a:latin typeface="Comic Sans MS" panose="030F0702030302020204" pitchFamily="66" charset="0"/>
                <a:hlinkClick r:id="rId5"/>
              </a:rPr>
              <a:t>go.11klasov.net/16016-russkij-jazyk-5-klass-2-chast-ladyzhenskaja-ta-baranov-mt-i-dr.html</a:t>
            </a:r>
            <a:r>
              <a:rPr lang="ru-RU" dirty="0" smtClean="0">
                <a:latin typeface="Comic Sans MS" panose="030F0702030302020204" pitchFamily="66" charset="0"/>
              </a:rPr>
              <a:t> Стр. 206 – 208 (часть 1)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8" name="Рисунок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926" y="5695458"/>
            <a:ext cx="1033036" cy="103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9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Что объединяет указанные слова?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Станция, огурцы, цирк, сестрицын, цыган, цыпленок. </a:t>
            </a:r>
            <a:endParaRPr lang="ru-RU" sz="44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6795" y="5024381"/>
            <a:ext cx="3056421" cy="8133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omic Sans MS" panose="030F0702030302020204" pitchFamily="66" charset="0"/>
                <a:hlinkClick r:id="rId2" action="ppaction://hlinksldjump"/>
              </a:rPr>
              <a:t>ПОДСКАЗКА</a:t>
            </a:r>
            <a:r>
              <a:rPr lang="ru-RU" sz="2800" dirty="0" smtClean="0">
                <a:latin typeface="Comic Sans MS" panose="030F0702030302020204" pitchFamily="66" charset="0"/>
              </a:rPr>
              <a:t> 1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51811" y="5024381"/>
            <a:ext cx="3137836" cy="8133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omic Sans MS" panose="030F0702030302020204" pitchFamily="66" charset="0"/>
                <a:hlinkClick r:id="rId3" action="ppaction://hlinksldjump"/>
              </a:rPr>
              <a:t>ПОДСКАЗКА</a:t>
            </a:r>
            <a:r>
              <a:rPr lang="ru-RU" sz="2800" dirty="0" smtClean="0">
                <a:latin typeface="Comic Sans MS" panose="030F0702030302020204" pitchFamily="66" charset="0"/>
              </a:rPr>
              <a:t> 2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8086827" y="5024380"/>
            <a:ext cx="3137836" cy="8133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omic Sans MS" panose="030F0702030302020204" pitchFamily="66" charset="0"/>
              </a:rPr>
              <a:t>ПРОВЕРЬ СЕБЯ!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740" y="5795382"/>
            <a:ext cx="1033036" cy="103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3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Какой звук мы слышим после Ц? Всегда ли после Ц пишется Ы?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81187"/>
            <a:ext cx="10515600" cy="389577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i="1" dirty="0">
                <a:latin typeface="Comic Sans MS" panose="030F0702030302020204" pitchFamily="66" charset="0"/>
              </a:rPr>
              <a:t>Стан</a:t>
            </a:r>
            <a:r>
              <a:rPr lang="ru-RU" sz="4000" i="1" u="dbl" dirty="0">
                <a:latin typeface="Comic Sans MS" panose="030F0702030302020204" pitchFamily="66" charset="0"/>
              </a:rPr>
              <a:t>ц</a:t>
            </a:r>
            <a:r>
              <a:rPr lang="ru-RU" sz="4000" i="1" u="sng" dirty="0">
                <a:latin typeface="Comic Sans MS" panose="030F0702030302020204" pitchFamily="66" charset="0"/>
              </a:rPr>
              <a:t>и</a:t>
            </a:r>
            <a:r>
              <a:rPr lang="ru-RU" sz="4000" i="1" dirty="0">
                <a:latin typeface="Comic Sans MS" panose="030F0702030302020204" pitchFamily="66" charset="0"/>
              </a:rPr>
              <a:t>я, огур</a:t>
            </a:r>
            <a:r>
              <a:rPr lang="ru-RU" sz="4000" i="1" u="dbl" dirty="0">
                <a:latin typeface="Comic Sans MS" panose="030F0702030302020204" pitchFamily="66" charset="0"/>
              </a:rPr>
              <a:t>ц</a:t>
            </a:r>
            <a:r>
              <a:rPr lang="ru-RU" sz="4000" i="1" u="sng" dirty="0">
                <a:latin typeface="Comic Sans MS" panose="030F0702030302020204" pitchFamily="66" charset="0"/>
              </a:rPr>
              <a:t>ы</a:t>
            </a:r>
            <a:r>
              <a:rPr lang="ru-RU" sz="4000" i="1" dirty="0">
                <a:latin typeface="Comic Sans MS" panose="030F0702030302020204" pitchFamily="66" charset="0"/>
              </a:rPr>
              <a:t>, </a:t>
            </a:r>
            <a:r>
              <a:rPr lang="ru-RU" sz="4000" i="1" u="dbl" dirty="0">
                <a:latin typeface="Comic Sans MS" panose="030F0702030302020204" pitchFamily="66" charset="0"/>
              </a:rPr>
              <a:t>ц</a:t>
            </a:r>
            <a:r>
              <a:rPr lang="ru-RU" sz="4000" i="1" u="sng" dirty="0">
                <a:latin typeface="Comic Sans MS" panose="030F0702030302020204" pitchFamily="66" charset="0"/>
              </a:rPr>
              <a:t>и</a:t>
            </a:r>
            <a:r>
              <a:rPr lang="ru-RU" sz="4000" i="1" dirty="0">
                <a:latin typeface="Comic Sans MS" panose="030F0702030302020204" pitchFamily="66" charset="0"/>
              </a:rPr>
              <a:t>рк, сестри</a:t>
            </a:r>
            <a:r>
              <a:rPr lang="ru-RU" sz="4000" i="1" u="dbl" dirty="0">
                <a:latin typeface="Comic Sans MS" panose="030F0702030302020204" pitchFamily="66" charset="0"/>
              </a:rPr>
              <a:t>ц</a:t>
            </a:r>
            <a:r>
              <a:rPr lang="ru-RU" sz="4000" i="1" u="sng" dirty="0">
                <a:latin typeface="Comic Sans MS" panose="030F0702030302020204" pitchFamily="66" charset="0"/>
              </a:rPr>
              <a:t>ы</a:t>
            </a:r>
            <a:r>
              <a:rPr lang="ru-RU" sz="4000" i="1" dirty="0">
                <a:latin typeface="Comic Sans MS" panose="030F0702030302020204" pitchFamily="66" charset="0"/>
              </a:rPr>
              <a:t>н, </a:t>
            </a:r>
            <a:r>
              <a:rPr lang="ru-RU" sz="4000" i="1" u="dbl" dirty="0">
                <a:latin typeface="Comic Sans MS" panose="030F0702030302020204" pitchFamily="66" charset="0"/>
              </a:rPr>
              <a:t>ц</a:t>
            </a:r>
            <a:r>
              <a:rPr lang="ru-RU" sz="4000" i="1" u="sng" dirty="0">
                <a:latin typeface="Comic Sans MS" panose="030F0702030302020204" pitchFamily="66" charset="0"/>
              </a:rPr>
              <a:t>ы</a:t>
            </a:r>
            <a:r>
              <a:rPr lang="ru-RU" sz="4000" i="1" dirty="0">
                <a:latin typeface="Comic Sans MS" panose="030F0702030302020204" pitchFamily="66" charset="0"/>
              </a:rPr>
              <a:t>ган, </a:t>
            </a:r>
            <a:r>
              <a:rPr lang="ru-RU" sz="4000" i="1" u="dbl" dirty="0">
                <a:latin typeface="Comic Sans MS" panose="030F0702030302020204" pitchFamily="66" charset="0"/>
              </a:rPr>
              <a:t>ц</a:t>
            </a:r>
            <a:r>
              <a:rPr lang="ru-RU" sz="4000" i="1" u="sng" dirty="0">
                <a:latin typeface="Comic Sans MS" panose="030F0702030302020204" pitchFamily="66" charset="0"/>
              </a:rPr>
              <a:t>ы</a:t>
            </a:r>
            <a:r>
              <a:rPr lang="ru-RU" sz="4000" i="1" dirty="0">
                <a:latin typeface="Comic Sans MS" panose="030F0702030302020204" pitchFamily="66" charset="0"/>
              </a:rPr>
              <a:t>пленок. </a:t>
            </a:r>
            <a:endParaRPr lang="ru-RU" sz="4000" i="1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ru-RU" sz="4000" i="1" dirty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86827" y="5024380"/>
            <a:ext cx="3137836" cy="8133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omic Sans MS" panose="030F0702030302020204" pitchFamily="66" charset="0"/>
              </a:rPr>
              <a:t>ПРОВЕРЬ </a:t>
            </a:r>
            <a:r>
              <a:rPr lang="ru-RU" sz="2800" dirty="0" smtClean="0">
                <a:latin typeface="Comic Sans MS" panose="030F0702030302020204" pitchFamily="66" charset="0"/>
                <a:hlinkClick r:id="rId2" action="ppaction://hlinksldjump"/>
              </a:rPr>
              <a:t>СЕБЯ</a:t>
            </a:r>
            <a:r>
              <a:rPr lang="ru-RU" sz="2800" dirty="0" smtClean="0">
                <a:latin typeface="Comic Sans MS" panose="030F0702030302020204" pitchFamily="66" charset="0"/>
              </a:rPr>
              <a:t>!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52" y="5734426"/>
            <a:ext cx="1033036" cy="103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2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Сформулируем 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проблему урока,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продолжив фразу!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900" y="2184935"/>
            <a:ext cx="10400899" cy="2637322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4000" dirty="0">
                <a:latin typeface="Comic Sans MS" panose="030F0702030302020204" pitchFamily="66" charset="0"/>
              </a:rPr>
              <a:t>П</a:t>
            </a:r>
            <a:r>
              <a:rPr lang="ru-RU" sz="4000" dirty="0" smtClean="0">
                <a:latin typeface="Comic Sans MS" panose="030F0702030302020204" pitchFamily="66" charset="0"/>
              </a:rPr>
              <a:t>очему </a:t>
            </a:r>
            <a:r>
              <a:rPr lang="ru-RU" sz="4000" dirty="0">
                <a:latin typeface="Comic Sans MS" panose="030F0702030302020204" pitchFamily="66" charset="0"/>
              </a:rPr>
              <a:t>в одном случае </a:t>
            </a:r>
            <a:r>
              <a:rPr lang="ru-RU" sz="4000" dirty="0" smtClean="0">
                <a:latin typeface="Comic Sans MS" panose="030F0702030302020204" pitchFamily="66" charset="0"/>
              </a:rPr>
              <a:t>после </a:t>
            </a:r>
            <a:r>
              <a:rPr lang="ru-RU" sz="4000" dirty="0" smtClean="0">
                <a:latin typeface="Comic Sans MS" panose="030F0702030302020204" pitchFamily="66" charset="0"/>
              </a:rPr>
              <a:t>____ </a:t>
            </a:r>
            <a:r>
              <a:rPr lang="ru-RU" sz="4000" dirty="0" smtClean="0">
                <a:latin typeface="Comic Sans MS" panose="030F0702030302020204" pitchFamily="66" charset="0"/>
              </a:rPr>
              <a:t>пишется </a:t>
            </a:r>
            <a:r>
              <a:rPr lang="ru-RU" sz="4000" dirty="0" smtClean="0">
                <a:latin typeface="Comic Sans MS" panose="030F0702030302020204" pitchFamily="66" charset="0"/>
              </a:rPr>
              <a:t>____, </a:t>
            </a:r>
            <a:r>
              <a:rPr lang="ru-RU" sz="4000" dirty="0">
                <a:latin typeface="Comic Sans MS" panose="030F0702030302020204" pitchFamily="66" charset="0"/>
              </a:rPr>
              <a:t>а в другом </a:t>
            </a:r>
            <a:r>
              <a:rPr lang="ru-RU" sz="4000" dirty="0" smtClean="0">
                <a:latin typeface="Comic Sans MS" panose="030F0702030302020204" pitchFamily="66" charset="0"/>
              </a:rPr>
              <a:t>- </a:t>
            </a:r>
            <a:r>
              <a:rPr lang="ru-RU" sz="4000" dirty="0" smtClean="0">
                <a:latin typeface="Comic Sans MS" panose="030F0702030302020204" pitchFamily="66" charset="0"/>
              </a:rPr>
              <a:t>__</a:t>
            </a:r>
            <a:r>
              <a:rPr lang="ru-RU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_</a:t>
            </a:r>
            <a:r>
              <a:rPr lang="ru-RU" sz="4000" dirty="0" smtClean="0">
                <a:latin typeface="Comic Sans MS" panose="030F0702030302020204" pitchFamily="66" charset="0"/>
              </a:rPr>
              <a:t>____.</a:t>
            </a:r>
          </a:p>
          <a:p>
            <a:pPr marL="0" indent="457200" algn="just">
              <a:buNone/>
            </a:pP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2900" y="2106513"/>
            <a:ext cx="104008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Почему в одном случае после __</a:t>
            </a:r>
            <a:r>
              <a:rPr lang="ru-RU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Ц</a:t>
            </a:r>
            <a:r>
              <a:rPr lang="ru-RU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_ </a:t>
            </a:r>
            <a:r>
              <a:rPr lang="ru-RU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пишется </a:t>
            </a:r>
            <a:r>
              <a:rPr lang="ru-RU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__</a:t>
            </a:r>
            <a:r>
              <a:rPr lang="ru-RU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</a:t>
            </a:r>
            <a:r>
              <a:rPr lang="ru-RU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_, </a:t>
            </a:r>
            <a:r>
              <a:rPr lang="ru-RU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а в другом - </a:t>
            </a:r>
            <a:r>
              <a:rPr lang="ru-RU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__</a:t>
            </a:r>
            <a:r>
              <a:rPr lang="ru-RU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Ы</a:t>
            </a:r>
            <a:r>
              <a:rPr lang="ru-RU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___</a:t>
            </a:r>
            <a:endParaRPr lang="ru-RU" dirty="0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926" y="5695458"/>
            <a:ext cx="1033036" cy="103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9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274" y="365125"/>
            <a:ext cx="10487526" cy="1325563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Расскажи, когда пишутся сочетания ЦИ и ЦЫ, по таблице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6416" y="1656318"/>
            <a:ext cx="7029851" cy="443234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15775" y="6054291"/>
            <a:ext cx="4620126" cy="6332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Comic Sans MS" panose="030F0702030302020204" pitchFamily="66" charset="0"/>
              </a:rPr>
              <a:t>Стр. 206, упр. 438 в учебнике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626" y="5724334"/>
            <a:ext cx="1033036" cy="103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" t="4579" r="3837" b="2238"/>
          <a:stretch/>
        </p:blipFill>
        <p:spPr>
          <a:xfrm>
            <a:off x="3157087" y="0"/>
            <a:ext cx="6516302" cy="20606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Потренируемся!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err="1" smtClean="0">
                <a:latin typeface="Comic Sans MS" panose="030F0702030302020204" pitchFamily="66" charset="0"/>
              </a:rPr>
              <a:t>Молодц</a:t>
            </a:r>
            <a:r>
              <a:rPr lang="ru-RU" sz="3600" dirty="0" smtClean="0">
                <a:latin typeface="Comic Sans MS" panose="030F0702030302020204" pitchFamily="66" charset="0"/>
              </a:rPr>
              <a:t>..			Молод</a:t>
            </a:r>
            <a:r>
              <a:rPr lang="ru-RU" sz="3600" u="dbl" dirty="0" smtClean="0">
                <a:latin typeface="Comic Sans MS" panose="030F0702030302020204" pitchFamily="66" charset="0"/>
              </a:rPr>
              <a:t>ц</a:t>
            </a:r>
            <a:r>
              <a:rPr lang="ru-RU" sz="3600" u="sng" dirty="0" smtClean="0">
                <a:latin typeface="Comic Sans MS" panose="030F0702030302020204" pitchFamily="66" charset="0"/>
              </a:rPr>
              <a:t>ы</a:t>
            </a:r>
          </a:p>
          <a:p>
            <a:pPr marL="0" indent="0">
              <a:buNone/>
            </a:pPr>
            <a:r>
              <a:rPr lang="ru-RU" sz="3600" dirty="0" smtClean="0">
                <a:latin typeface="Comic Sans MS" panose="030F0702030302020204" pitchFamily="66" charset="0"/>
              </a:rPr>
              <a:t>Ц..</a:t>
            </a:r>
            <a:r>
              <a:rPr lang="ru-RU" sz="3600" dirty="0" err="1" smtClean="0">
                <a:latin typeface="Comic Sans MS" panose="030F0702030302020204" pitchFamily="66" charset="0"/>
              </a:rPr>
              <a:t>ферблат</a:t>
            </a:r>
            <a:r>
              <a:rPr lang="ru-RU" sz="3600" dirty="0">
                <a:latin typeface="Comic Sans MS" panose="030F0702030302020204" pitchFamily="66" charset="0"/>
              </a:rPr>
              <a:t>	</a:t>
            </a:r>
            <a:r>
              <a:rPr lang="ru-RU" sz="3600" dirty="0" smtClean="0">
                <a:latin typeface="Comic Sans MS" panose="030F0702030302020204" pitchFamily="66" charset="0"/>
              </a:rPr>
              <a:t>		</a:t>
            </a:r>
            <a:r>
              <a:rPr lang="ru-RU" sz="3600" u="dbl" dirty="0" smtClean="0">
                <a:latin typeface="Comic Sans MS" panose="030F0702030302020204" pitchFamily="66" charset="0"/>
              </a:rPr>
              <a:t>ц</a:t>
            </a:r>
            <a:r>
              <a:rPr lang="ru-RU" sz="3600" u="sng" dirty="0" smtClean="0">
                <a:latin typeface="Comic Sans MS" panose="030F0702030302020204" pitchFamily="66" charset="0"/>
              </a:rPr>
              <a:t>и</a:t>
            </a:r>
            <a:r>
              <a:rPr lang="ru-RU" sz="3600" dirty="0" smtClean="0">
                <a:latin typeface="Comic Sans MS" panose="030F0702030302020204" pitchFamily="66" charset="0"/>
              </a:rPr>
              <a:t>ферблат </a:t>
            </a:r>
            <a:endParaRPr lang="ru-RU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3600" dirty="0" err="1" smtClean="0">
                <a:latin typeface="Comic Sans MS" panose="030F0702030302020204" pitchFamily="66" charset="0"/>
              </a:rPr>
              <a:t>Ц..пленок</a:t>
            </a:r>
            <a:r>
              <a:rPr lang="ru-RU" sz="3600" dirty="0" smtClean="0">
                <a:latin typeface="Comic Sans MS" panose="030F0702030302020204" pitchFamily="66" charset="0"/>
              </a:rPr>
              <a:t>			</a:t>
            </a:r>
            <a:r>
              <a:rPr lang="ru-RU" sz="3600" u="dbl" dirty="0" smtClean="0">
                <a:latin typeface="Comic Sans MS" panose="030F0702030302020204" pitchFamily="66" charset="0"/>
              </a:rPr>
              <a:t>ц</a:t>
            </a:r>
            <a:r>
              <a:rPr lang="ru-RU" sz="3600" u="sng" dirty="0" smtClean="0">
                <a:latin typeface="Comic Sans MS" panose="030F0702030302020204" pitchFamily="66" charset="0"/>
              </a:rPr>
              <a:t>ы</a:t>
            </a:r>
            <a:r>
              <a:rPr lang="ru-RU" sz="3600" dirty="0" smtClean="0">
                <a:latin typeface="Comic Sans MS" panose="030F0702030302020204" pitchFamily="66" charset="0"/>
              </a:rPr>
              <a:t>пленок</a:t>
            </a:r>
          </a:p>
          <a:p>
            <a:pPr marL="0" indent="0">
              <a:buNone/>
            </a:pPr>
            <a:r>
              <a:rPr lang="ru-RU" sz="3600" dirty="0" err="1" smtClean="0">
                <a:latin typeface="Comic Sans MS" panose="030F0702030302020204" pitchFamily="66" charset="0"/>
              </a:rPr>
              <a:t>Революц</a:t>
            </a:r>
            <a:r>
              <a:rPr lang="ru-RU" sz="3600" dirty="0" smtClean="0">
                <a:latin typeface="Comic Sans MS" panose="030F0702030302020204" pitchFamily="66" charset="0"/>
              </a:rPr>
              <a:t>..я			револю</a:t>
            </a:r>
            <a:r>
              <a:rPr lang="ru-RU" sz="3600" u="dbl" dirty="0" smtClean="0">
                <a:latin typeface="Comic Sans MS" panose="030F0702030302020204" pitchFamily="66" charset="0"/>
              </a:rPr>
              <a:t>ц</a:t>
            </a:r>
            <a:r>
              <a:rPr lang="ru-RU" sz="3600" u="sng" dirty="0" smtClean="0">
                <a:latin typeface="Comic Sans MS" panose="030F0702030302020204" pitchFamily="66" charset="0"/>
              </a:rPr>
              <a:t>и</a:t>
            </a:r>
            <a:r>
              <a:rPr lang="ru-RU" sz="3600" dirty="0" smtClean="0">
                <a:latin typeface="Comic Sans MS" panose="030F0702030302020204" pitchFamily="66" charset="0"/>
              </a:rPr>
              <a:t>я</a:t>
            </a:r>
          </a:p>
          <a:p>
            <a:pPr marL="0" indent="0">
              <a:buNone/>
            </a:pPr>
            <a:r>
              <a:rPr lang="ru-RU" sz="3600" dirty="0" smtClean="0">
                <a:latin typeface="Comic Sans MS" panose="030F0702030302020204" pitchFamily="66" charset="0"/>
              </a:rPr>
              <a:t>Ц..</a:t>
            </a:r>
            <a:r>
              <a:rPr lang="ru-RU" sz="3600" dirty="0" err="1" smtClean="0">
                <a:latin typeface="Comic Sans MS" panose="030F0702030302020204" pitchFamily="66" charset="0"/>
              </a:rPr>
              <a:t>рюльник</a:t>
            </a:r>
            <a:r>
              <a:rPr lang="ru-RU" sz="3600" dirty="0" smtClean="0">
                <a:latin typeface="Comic Sans MS" panose="030F0702030302020204" pitchFamily="66" charset="0"/>
              </a:rPr>
              <a:t>			</a:t>
            </a:r>
            <a:r>
              <a:rPr lang="ru-RU" sz="3600" u="dbl" dirty="0" smtClean="0">
                <a:latin typeface="Comic Sans MS" panose="030F0702030302020204" pitchFamily="66" charset="0"/>
              </a:rPr>
              <a:t>ц</a:t>
            </a:r>
            <a:r>
              <a:rPr lang="ru-RU" sz="3600" u="sng" dirty="0" smtClean="0">
                <a:latin typeface="Comic Sans MS" panose="030F0702030302020204" pitchFamily="66" charset="0"/>
              </a:rPr>
              <a:t>и</a:t>
            </a:r>
            <a:r>
              <a:rPr lang="ru-RU" sz="3600" dirty="0" smtClean="0">
                <a:latin typeface="Comic Sans MS" panose="030F0702030302020204" pitchFamily="66" charset="0"/>
              </a:rPr>
              <a:t>рюльник</a:t>
            </a:r>
          </a:p>
          <a:p>
            <a:pPr marL="0" indent="0">
              <a:buNone/>
            </a:pPr>
            <a:r>
              <a:rPr lang="ru-RU" sz="3600" dirty="0" err="1" smtClean="0">
                <a:latin typeface="Comic Sans MS" panose="030F0702030302020204" pitchFamily="66" charset="0"/>
              </a:rPr>
              <a:t>Сестриц..н</a:t>
            </a:r>
            <a:r>
              <a:rPr lang="ru-RU" sz="3600" dirty="0" smtClean="0">
                <a:latin typeface="Comic Sans MS" panose="030F0702030302020204" pitchFamily="66" charset="0"/>
              </a:rPr>
              <a:t> (платок)	сестри</a:t>
            </a:r>
            <a:r>
              <a:rPr lang="ru-RU" sz="3600" u="dbl" dirty="0" smtClean="0">
                <a:latin typeface="Comic Sans MS" panose="030F0702030302020204" pitchFamily="66" charset="0"/>
              </a:rPr>
              <a:t>ц</a:t>
            </a:r>
            <a:r>
              <a:rPr lang="ru-RU" sz="3600" u="sng" dirty="0" smtClean="0">
                <a:latin typeface="Comic Sans MS" panose="030F0702030302020204" pitchFamily="66" charset="0"/>
              </a:rPr>
              <a:t>ы</a:t>
            </a:r>
            <a:r>
              <a:rPr lang="ru-RU" sz="3600" dirty="0" smtClean="0">
                <a:latin typeface="Comic Sans MS" panose="030F0702030302020204" pitchFamily="66" charset="0"/>
              </a:rPr>
              <a:t>н 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5428647" y="1860899"/>
            <a:ext cx="2598822" cy="523554"/>
          </a:xfrm>
          <a:prstGeom prst="round2Same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Правильный ответ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5428647" y="2507376"/>
            <a:ext cx="2598822" cy="523554"/>
          </a:xfrm>
          <a:prstGeom prst="round2Same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Правильный ответ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5428646" y="3110107"/>
            <a:ext cx="2598823" cy="523554"/>
          </a:xfrm>
          <a:prstGeom prst="round2Same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Правильный ответ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5428647" y="3768598"/>
            <a:ext cx="2675826" cy="523554"/>
          </a:xfrm>
          <a:prstGeom prst="round2Same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Правильный ответ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5476772" y="4415075"/>
            <a:ext cx="2598824" cy="523554"/>
          </a:xfrm>
          <a:prstGeom prst="round2Same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Правильный ответ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5447896" y="4993103"/>
            <a:ext cx="2656576" cy="567828"/>
          </a:xfrm>
          <a:prstGeom prst="round2Same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Правильный ответ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5057" y="5615405"/>
            <a:ext cx="114564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dirty="0">
                <a:latin typeface="Comic Sans MS" panose="030F0702030302020204" pitchFamily="66" charset="0"/>
              </a:rPr>
              <a:t>Знаешь ли </a:t>
            </a:r>
            <a:r>
              <a:rPr lang="ru-RU" sz="2800" dirty="0" smtClean="0">
                <a:latin typeface="Comic Sans MS" panose="030F0702030302020204" pitchFamily="66" charset="0"/>
              </a:rPr>
              <a:t>ты, </a:t>
            </a:r>
            <a:r>
              <a:rPr lang="ru-RU" sz="2800" dirty="0">
                <a:latin typeface="Comic Sans MS" panose="030F0702030302020204" pitchFamily="66" charset="0"/>
              </a:rPr>
              <a:t>кто такой цирюльник</a:t>
            </a:r>
            <a:r>
              <a:rPr lang="ru-RU" sz="2800" dirty="0" smtClean="0">
                <a:latin typeface="Comic Sans MS" panose="030F0702030302020204" pitchFamily="66" charset="0"/>
              </a:rPr>
              <a:t>? Придумай одно предложение с этим словом и запиши его в тетрадь. 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04834">
            <a:off x="8975405" y="4561970"/>
            <a:ext cx="1556602" cy="1230521"/>
          </a:xfrm>
          <a:prstGeom prst="rect">
            <a:avLst/>
          </a:prstGeom>
        </p:spPr>
      </p:pic>
      <p:pic>
        <p:nvPicPr>
          <p:cNvPr id="13" name="Рисунок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093" y="3268891"/>
            <a:ext cx="1315413" cy="131541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959035" y="4520984"/>
            <a:ext cx="2232965" cy="491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Comic Sans MS" panose="030F0702030302020204" pitchFamily="66" charset="0"/>
              </a:rPr>
              <a:t>Узнать, что означает слово </a:t>
            </a:r>
            <a:r>
              <a:rPr lang="ru-RU" sz="1100" i="1" dirty="0" smtClean="0">
                <a:latin typeface="Comic Sans MS" panose="030F0702030302020204" pitchFamily="66" charset="0"/>
              </a:rPr>
              <a:t>цирюльник</a:t>
            </a:r>
            <a:endParaRPr lang="ru-RU" sz="11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51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" t="4579" r="3837" b="2238"/>
          <a:stretch/>
        </p:blipFill>
        <p:spPr>
          <a:xfrm>
            <a:off x="3243713" y="98469"/>
            <a:ext cx="6083166" cy="1923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Потренируемся!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45720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Устно объясни, какое из рассуждений привело ученика к ошибке. Почему?</a:t>
            </a:r>
          </a:p>
          <a:p>
            <a:pPr marL="0" indent="457200">
              <a:buNone/>
            </a:pPr>
            <a:endParaRPr lang="ru-RU" dirty="0" smtClean="0">
              <a:latin typeface="Comic Sans MS" panose="030F0702030302020204" pitchFamily="66" charset="0"/>
            </a:endParaRPr>
          </a:p>
          <a:p>
            <a:pPr marL="514350" indent="-514350" algn="just">
              <a:buAutoNum type="arabicParenR"/>
            </a:pPr>
            <a:r>
              <a:rPr lang="ru-RU" sz="2600" dirty="0" smtClean="0">
                <a:latin typeface="Comic Sans MS" panose="030F0702030302020204" pitchFamily="66" charset="0"/>
              </a:rPr>
              <a:t>ЦЫГАН – после Ц пишется Ы, так как слово является исключением.</a:t>
            </a:r>
          </a:p>
          <a:p>
            <a:pPr marL="514350" indent="-514350">
              <a:buAutoNum type="arabicParenR"/>
            </a:pPr>
            <a:r>
              <a:rPr lang="ru-RU" sz="2600" dirty="0" smtClean="0">
                <a:latin typeface="Comic Sans MS" panose="030F0702030302020204" pitchFamily="66" charset="0"/>
              </a:rPr>
              <a:t>АКАЦЫЯ – после Ц пишется Ы, так как орфограмма в окончании.</a:t>
            </a:r>
          </a:p>
          <a:p>
            <a:pPr marL="514350" indent="-514350">
              <a:buAutoNum type="arabicParenR"/>
            </a:pPr>
            <a:r>
              <a:rPr lang="ru-RU" sz="2600" dirty="0" smtClean="0">
                <a:latin typeface="Comic Sans MS" panose="030F0702030302020204" pitchFamily="66" charset="0"/>
              </a:rPr>
              <a:t>ОГУРЦЫ – после Ц пишется Ы, так как орфограмма в окончании.</a:t>
            </a:r>
          </a:p>
          <a:p>
            <a:pPr marL="514350" indent="-514350">
              <a:buAutoNum type="arabicParenR"/>
            </a:pPr>
            <a:r>
              <a:rPr lang="ru-RU" sz="2600" dirty="0" smtClean="0">
                <a:latin typeface="Comic Sans MS" panose="030F0702030302020204" pitchFamily="66" charset="0"/>
              </a:rPr>
              <a:t>ЦИКАДА – после Ц  пишется Ы, как как орфограмма в корне</a:t>
            </a:r>
            <a:endParaRPr lang="ru-RU" dirty="0">
              <a:latin typeface="Comic Sans MS" panose="030F0702030302020204" pitchFamily="66" charset="0"/>
            </a:endParaRPr>
          </a:p>
          <a:p>
            <a:pPr marL="514350" indent="-514350">
              <a:buAutoNum type="arabicParenR"/>
            </a:pPr>
            <a:endParaRPr lang="ru-RU" sz="26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Ответ: 2) Правильно: </a:t>
            </a:r>
            <a:r>
              <a:rPr lang="ru-RU" sz="26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акация</a:t>
            </a:r>
            <a:r>
              <a:rPr lang="ru-RU" sz="2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, так как слово оканчивается на –</a:t>
            </a:r>
            <a:r>
              <a:rPr lang="ru-RU" sz="26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ция</a:t>
            </a:r>
            <a:r>
              <a:rPr lang="ru-RU" sz="2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 </a:t>
            </a:r>
            <a:endParaRPr lang="ru-RU" sz="26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70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" t="4579" r="3837" b="2238"/>
          <a:stretch/>
        </p:blipFill>
        <p:spPr>
          <a:xfrm>
            <a:off x="1761423" y="66068"/>
            <a:ext cx="9144000" cy="1923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Игра «Третий лишний» 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30930"/>
            <a:ext cx="3317982" cy="29813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347" y="2030929"/>
            <a:ext cx="3057743" cy="30577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604" y="2030930"/>
            <a:ext cx="3051208" cy="30512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68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442</Words>
  <Application>Microsoft Office PowerPoint</Application>
  <PresentationFormat>Широкоэкранный</PresentationFormat>
  <Paragraphs>76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Приготовься к уроку! </vt:lpstr>
      <vt:lpstr>Что объединяет указанные слова?</vt:lpstr>
      <vt:lpstr>Какой звук мы слышим после Ц? Всегда ли после Ц пишется Ы?</vt:lpstr>
      <vt:lpstr>Сформулируем проблему урока, продолжив фразу!</vt:lpstr>
      <vt:lpstr>Расскажи, когда пишутся сочетания ЦИ и ЦЫ, по таблице</vt:lpstr>
      <vt:lpstr>Потренируемся!</vt:lpstr>
      <vt:lpstr>Потренируемся!</vt:lpstr>
      <vt:lpstr>Игра «Третий лишний» </vt:lpstr>
      <vt:lpstr>Подведём итоги!</vt:lpstr>
      <vt:lpstr>Домашнее задание!</vt:lpstr>
      <vt:lpstr>Презентация PowerPoint</vt:lpstr>
      <vt:lpstr>Презентация PowerPoint</vt:lpstr>
      <vt:lpstr>ПОДСКАЗКА 1</vt:lpstr>
      <vt:lpstr>ПОДСКАЗКА 2</vt:lpstr>
      <vt:lpstr>После всегда твёрдого согласного звука [ц] слышится гласный звук [ы]. Иногда после Ц пишется Ы, а иногда И. </vt:lpstr>
      <vt:lpstr>Указанные слова объединяет орфограмма «Правописание И – Ы после Ц»</vt:lpstr>
      <vt:lpstr>Кто такой цирюльник?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17</cp:revision>
  <dcterms:created xsi:type="dcterms:W3CDTF">2024-12-02T19:08:31Z</dcterms:created>
  <dcterms:modified xsi:type="dcterms:W3CDTF">2024-12-04T10:46:50Z</dcterms:modified>
</cp:coreProperties>
</file>