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7" r:id="rId7"/>
    <p:sldId id="278" r:id="rId8"/>
    <p:sldId id="279" r:id="rId9"/>
    <p:sldId id="280" r:id="rId10"/>
    <p:sldId id="256" r:id="rId11"/>
    <p:sldId id="270" r:id="rId12"/>
    <p:sldId id="258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57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27C38-5FF0-4BA1-87A8-BC07F3C4552B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4591-4378-4064-8ACE-A22C6DF6E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78DA-6752-4CF6-AE3D-12EA67CF3FE0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C951-A809-48D3-B43F-831B55C1C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37A1-1B62-455D-AC56-D3AC0EC86C3D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F589-87AA-421D-A6F2-BD3FB4AD1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4E5F-C045-4520-91EC-94733D1E0547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DFBB3-A293-4B83-9DF7-742EDFACF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0FC9-7345-4CE1-AB98-D5C40346B198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9278-B815-45E9-A8F4-62482BD2B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BFED-A38C-4482-895E-ECA24C230C4E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C8C0-85B9-4849-90E6-60975C635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59CE9-C5C0-4977-A00F-607E98D84ADF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D570-B911-4C08-B8D8-21BFADC92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1684-BD39-43BB-91B0-D5DD5CD3D532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FEF9-3D2A-40EC-A2F8-DD8BCEF05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7844-3734-40DA-81EA-B17431CFB913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8245-D106-4AA7-B1CB-E901E68DF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5AD2-422F-4EF7-9635-3086219E4DDD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81B5-7364-4511-A506-D0AF80894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BC5B-9861-4CF8-A96E-D2A955063936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29A9-2A96-4577-BEAF-A17F3F7AB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20182A-C035-427D-8209-0D90F3DCAD95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DFFDB0-21A0-450B-896F-1243B6B07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9.gif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9.gif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gif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diary.ru/userdir/1/2/6/7/126725/20601114.gif" TargetMode="External"/><Relationship Id="rId3" Type="http://schemas.openxmlformats.org/officeDocument/2006/relationships/hyperlink" Target="http://radikal.ru/F/i047.radikal.ru/0804/7e/da1e6b15245a.png.html" TargetMode="External"/><Relationship Id="rId7" Type="http://schemas.openxmlformats.org/officeDocument/2006/relationships/hyperlink" Target="http://radikal.ru/F/i043.radikal.ru/0804/4a/61bdc8530769.png.html" TargetMode="External"/><Relationship Id="rId2" Type="http://schemas.openxmlformats.org/officeDocument/2006/relationships/hyperlink" Target="http://img11.nnm.ru/c/5/1/9/4/109a304436c3e8ddd9ba06746a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dikal.ru/F/i037.radikal.ru/0804/62/4e8cb15e8ba2.png.html" TargetMode="External"/><Relationship Id="rId5" Type="http://schemas.openxmlformats.org/officeDocument/2006/relationships/hyperlink" Target="http://radikal.ru/F/i035.radikal.ru/0804/06/623689c3a016.png.html" TargetMode="External"/><Relationship Id="rId4" Type="http://schemas.openxmlformats.org/officeDocument/2006/relationships/hyperlink" Target="http://radikal.ru/F/i005.radikal.ru/0804/ef/9a57cd3950a3.png.html" TargetMode="External"/><Relationship Id="rId9" Type="http://schemas.openxmlformats.org/officeDocument/2006/relationships/hyperlink" Target="http://it-n.ru/communities.aspx?cat_no=200752&amp;lib_no=231990&amp;tmpl=li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04665"/>
            <a:ext cx="7772400" cy="14401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Использование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IT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технологий на уроках в начальной школе.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844824"/>
            <a:ext cx="6400800" cy="24971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"Скажи мне, и я забуду.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Покажи мне, - я смогу запомнить.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Позволь мне это сделать самому,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и это станет моим навсегда".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Древняя мудрость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1268" name="Picture 5" descr="MCj042826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425"/>
            <a:ext cx="19621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6211669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ГБОУ школа –интернат им. И.Е. Егорова г.о. Новокуйбышевск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Нестерова М.И.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Гоношилина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О.О. 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2024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928688" y="1143000"/>
            <a:ext cx="4573587" cy="2727325"/>
            <a:chOff x="4000496" y="1405771"/>
            <a:chExt cx="4573352" cy="2728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000496" y="1643050"/>
              <a:ext cx="4573352" cy="21544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В</a:t>
              </a: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опросы от букашек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2057" name="Picture 1" descr="C:\Documents and Settings\Позитроника\Мои документы\Мои рисунки\б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4919396" flipH="1" flipV="1">
              <a:off x="4252647" y="1441482"/>
              <a:ext cx="595313" cy="523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2" descr="C:\Documents and Settings\Позитроника\Мои документы\Мои рисунки\б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429256" y="3571876"/>
              <a:ext cx="571504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297"/>
          <p:cNvGrpSpPr>
            <a:grpSpLocks/>
          </p:cNvGrpSpPr>
          <p:nvPr/>
        </p:nvGrpSpPr>
        <p:grpSpPr bwMode="auto">
          <a:xfrm>
            <a:off x="2106613" y="214313"/>
            <a:ext cx="5037137" cy="1789112"/>
            <a:chOff x="252904" y="556086"/>
            <a:chExt cx="5035532" cy="1789795"/>
          </a:xfrm>
        </p:grpSpPr>
        <p:pic>
          <p:nvPicPr>
            <p:cNvPr id="2054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804093">
              <a:off x="252904" y="55608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1492346" y="1286615"/>
              <a:ext cx="3796090" cy="5844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31550" cmpd="sng">
                    <a:noFill/>
                    <a:prstDash val="solid"/>
                  </a:ln>
                  <a:solidFill>
                    <a:schemeClr val="tx2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+mn-lt"/>
                </a:rPr>
                <a:t>Дидактическая игра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714375" y="1287463"/>
            <a:ext cx="8001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50850"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Загадано слово или фраза, если  вы ответите  правильно, букашка принесёт часть фразы или букву</a:t>
            </a:r>
          </a:p>
          <a:p>
            <a:pPr marL="450850" indent="-450850"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Помни, ошибочный ответ  не только исчезает, но и появляется пчёлка – индикатор  ваших  допущенных ошибок.</a:t>
            </a:r>
          </a:p>
        </p:txBody>
      </p:sp>
      <p:grpSp>
        <p:nvGrpSpPr>
          <p:cNvPr id="2" name="Группа 297"/>
          <p:cNvGrpSpPr>
            <a:grpSpLocks/>
          </p:cNvGrpSpPr>
          <p:nvPr/>
        </p:nvGrpSpPr>
        <p:grpSpPr bwMode="auto">
          <a:xfrm>
            <a:off x="2000250" y="285750"/>
            <a:ext cx="4132263" cy="1244600"/>
            <a:chOff x="323936" y="1161100"/>
            <a:chExt cx="4130576" cy="1245339"/>
          </a:xfrm>
        </p:grpSpPr>
        <p:pic>
          <p:nvPicPr>
            <p:cNvPr id="3078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804093">
              <a:off x="323936" y="1161100"/>
              <a:ext cx="1340643" cy="124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2326543" y="1286587"/>
              <a:ext cx="2127969" cy="58454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31550" cmpd="sng">
                    <a:noFill/>
                    <a:prstDash val="solid"/>
                  </a:ln>
                  <a:solidFill>
                    <a:schemeClr val="tx2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+mn-lt"/>
                </a:rPr>
                <a:t>Аннотация</a:t>
              </a:r>
            </a:p>
          </p:txBody>
        </p:sp>
      </p:grpSp>
      <p:pic>
        <p:nvPicPr>
          <p:cNvPr id="3076" name="Picture 1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4500563"/>
            <a:ext cx="14271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143375"/>
            <a:ext cx="115887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548681"/>
            <a:ext cx="6215062" cy="86409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chemeClr val="tx2"/>
                </a:solidFill>
              </a:rPr>
              <a:t>Лес называют природным сообществом, потому что…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0062" y="1714500"/>
            <a:ext cx="1551657" cy="1066428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 лесу рядом друг с другом растут разнообразные растения.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411760" y="1772816"/>
            <a:ext cx="1428750" cy="1368152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Весь лес – от верхушек деревьев до земли – заселён животными.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14938" y="1714500"/>
            <a:ext cx="1428750" cy="1282452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Все обитатели леса живут совместно, тесно связаны между собой.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89" name="Picture 1" descr="C:\Documents and Settings\Позитроника\Мои документы\Мои рисунки\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94559" flipH="1">
            <a:off x="1662112" y="1349376"/>
            <a:ext cx="5953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Documents and Settings\Позитроника\Мои документы\Мои рисунки\б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081213"/>
            <a:ext cx="5000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Documents and Settings\Позитроника\Мои документы\Мои рисунки\б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352400">
            <a:off x="5148263" y="1363663"/>
            <a:ext cx="457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Овал 33">
            <a:hlinkClick r:id="" action="ppaction://hlinkshowjump?jump=nextslide"/>
          </p:cNvPr>
          <p:cNvSpPr/>
          <p:nvPr/>
        </p:nvSpPr>
        <p:spPr>
          <a:xfrm>
            <a:off x="6858000" y="928688"/>
            <a:ext cx="1785938" cy="500062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Вопрос </a:t>
            </a:r>
            <a:r>
              <a:rPr lang="ru-RU" b="1" dirty="0" smtClean="0">
                <a:solidFill>
                  <a:srgbClr val="002060"/>
                </a:solidFill>
              </a:rPr>
              <a:t>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350" name="TextBox 68"/>
          <p:cNvSpPr txBox="1">
            <a:spLocks noChangeArrowheads="1"/>
          </p:cNvSpPr>
          <p:nvPr/>
        </p:nvSpPr>
        <p:spPr bwMode="auto">
          <a:xfrm>
            <a:off x="1907704" y="3429000"/>
            <a:ext cx="6858000" cy="13287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Ответив на вопросы ты узнаешь….</a:t>
            </a:r>
          </a:p>
          <a:p>
            <a:pPr algn="ctr">
              <a:defRPr/>
            </a:pP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 каком континенте нет лесов?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2" name="Группа 297"/>
          <p:cNvGrpSpPr>
            <a:grpSpLocks/>
          </p:cNvGrpSpPr>
          <p:nvPr/>
        </p:nvGrpSpPr>
        <p:grpSpPr bwMode="auto">
          <a:xfrm>
            <a:off x="0" y="3356992"/>
            <a:ext cx="1927225" cy="1789113"/>
            <a:chOff x="1928794" y="714356"/>
            <a:chExt cx="1926765" cy="1789795"/>
          </a:xfrm>
        </p:grpSpPr>
        <p:pic>
          <p:nvPicPr>
            <p:cNvPr id="4113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804093">
              <a:off x="1928794" y="71435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" name="Прямоугольник 161"/>
            <p:cNvSpPr/>
            <p:nvPr/>
          </p:nvSpPr>
          <p:spPr>
            <a:xfrm>
              <a:off x="3087903" y="1285860"/>
              <a:ext cx="604509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1026" name="Picture 2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99592" y="2132856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771800" y="2276872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xit" presetSubtype="2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785813"/>
            <a:ext cx="6215062" cy="7143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В лесу растения образуют ярусы: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00063" y="1556792"/>
            <a:ext cx="1428750" cy="1512168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Верхний – мхи и лишайники, средний – деревья, нижний – кустарники.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14938" y="1714500"/>
            <a:ext cx="1428750" cy="1786508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Верхний – деревья, средний – травянистые растения, нижний – кустарники;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699792" y="1700808"/>
            <a:ext cx="1428750" cy="1584176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Верхний – деревья, средний – кустарники, нижний – травы, мхи и лишайники.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1" descr="C:\Documents and Settings\Позитроника\Мои документы\Мои рисунки\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94559" flipH="1">
            <a:off x="1662112" y="1349376"/>
            <a:ext cx="5953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Позитроника\Мои документы\Мои рисунки\б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36912"/>
            <a:ext cx="5000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Позитроника\Мои документы\Мои рисунки\б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352400">
            <a:off x="2521671" y="1202479"/>
            <a:ext cx="457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858000" y="857250"/>
            <a:ext cx="1785938" cy="500063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Вопрос  2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132" name="Группа 297"/>
          <p:cNvGrpSpPr>
            <a:grpSpLocks/>
          </p:cNvGrpSpPr>
          <p:nvPr/>
        </p:nvGrpSpPr>
        <p:grpSpPr bwMode="auto">
          <a:xfrm>
            <a:off x="-252536" y="2708920"/>
            <a:ext cx="1927225" cy="1789112"/>
            <a:chOff x="1928794" y="714356"/>
            <a:chExt cx="1926765" cy="1789795"/>
          </a:xfrm>
        </p:grpSpPr>
        <p:pic>
          <p:nvPicPr>
            <p:cNvPr id="5139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804093">
              <a:off x="1928794" y="71435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3087903" y="1285860"/>
              <a:ext cx="604509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" name="Группа 315"/>
          <p:cNvGrpSpPr>
            <a:grpSpLocks/>
          </p:cNvGrpSpPr>
          <p:nvPr/>
        </p:nvGrpSpPr>
        <p:grpSpPr bwMode="auto">
          <a:xfrm>
            <a:off x="1214438" y="3429000"/>
            <a:ext cx="1325562" cy="1871663"/>
            <a:chOff x="2857488" y="3000372"/>
            <a:chExt cx="1326081" cy="1871858"/>
          </a:xfrm>
        </p:grpSpPr>
        <p:pic>
          <p:nvPicPr>
            <p:cNvPr id="5137" name="Picture 5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857488" y="3000372"/>
              <a:ext cx="1326081" cy="187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3199130" y="3500438"/>
              <a:ext cx="563196" cy="9234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н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20" name="Picture 2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580112" y="2564904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99592" y="1988840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xit" presetSubtype="2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785813"/>
            <a:ext cx="6215062" cy="7143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На деревьях обитают…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00063" y="1714500"/>
            <a:ext cx="1428750" cy="994420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Мыши, зайцы, медведи.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843808" y="1844824"/>
            <a:ext cx="1428750" cy="1008112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Белки, дятлы, кедровки.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2" descr="C:\Documents and Settings\Позитроника\Мои документы\Мои рисунки\б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000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Позитроника\Мои документы\Мои рисунки\б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352400">
            <a:off x="2593679" y="1634527"/>
            <a:ext cx="457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858000" y="857250"/>
            <a:ext cx="1785938" cy="500063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Вопрос </a:t>
            </a:r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303"/>
          <p:cNvGrpSpPr>
            <a:grpSpLocks/>
          </p:cNvGrpSpPr>
          <p:nvPr/>
        </p:nvGrpSpPr>
        <p:grpSpPr bwMode="auto">
          <a:xfrm>
            <a:off x="2339752" y="3068960"/>
            <a:ext cx="1500187" cy="2044700"/>
            <a:chOff x="4054248" y="916707"/>
            <a:chExt cx="1500198" cy="2044391"/>
          </a:xfrm>
        </p:grpSpPr>
        <p:pic>
          <p:nvPicPr>
            <p:cNvPr id="6167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4248" y="916707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4486299" y="1060701"/>
              <a:ext cx="453974" cy="923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т</a:t>
              </a:r>
            </a:p>
          </p:txBody>
        </p:sp>
      </p:grpSp>
      <p:grpSp>
        <p:nvGrpSpPr>
          <p:cNvPr id="6155" name="Группа 297"/>
          <p:cNvGrpSpPr>
            <a:grpSpLocks/>
          </p:cNvGrpSpPr>
          <p:nvPr/>
        </p:nvGrpSpPr>
        <p:grpSpPr bwMode="auto">
          <a:xfrm>
            <a:off x="-215456" y="2691877"/>
            <a:ext cx="1927225" cy="1799690"/>
            <a:chOff x="2109847" y="409165"/>
            <a:chExt cx="1926765" cy="1800377"/>
          </a:xfrm>
        </p:grpSpPr>
        <p:pic>
          <p:nvPicPr>
            <p:cNvPr id="6165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795907">
              <a:off x="2109847" y="409165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3087903" y="1285860"/>
              <a:ext cx="604509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6156" name="Группа 315"/>
          <p:cNvGrpSpPr>
            <a:grpSpLocks/>
          </p:cNvGrpSpPr>
          <p:nvPr/>
        </p:nvGrpSpPr>
        <p:grpSpPr bwMode="auto">
          <a:xfrm>
            <a:off x="1187625" y="2996952"/>
            <a:ext cx="1325562" cy="1871663"/>
            <a:chOff x="2830665" y="2568279"/>
            <a:chExt cx="1326081" cy="1871858"/>
          </a:xfrm>
        </p:grpSpPr>
        <p:pic>
          <p:nvPicPr>
            <p:cNvPr id="6163" name="Picture 5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830665" y="2568279"/>
              <a:ext cx="1326081" cy="187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3334917" y="3072388"/>
              <a:ext cx="563195" cy="9234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err="1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н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23" name="Picture 2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971600" y="2060848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5214938" y="1704975"/>
            <a:ext cx="1428750" cy="1003945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Кроты, лоси, черви.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Picture 3" descr="C:\Documents and Settings\Позитроника\Мои документы\Мои рисунки\б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682962">
            <a:off x="6554206" y="1960506"/>
            <a:ext cx="4857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652120" y="1988840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25" y="5889625"/>
            <a:ext cx="592931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xit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2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3" grpId="0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785813"/>
            <a:ext cx="6215062" cy="7143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В лесной подстилке живут…с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00063" y="1714500"/>
            <a:ext cx="1571625" cy="428625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Белки,лисы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86000" y="1714500"/>
            <a:ext cx="1214438" cy="634380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Ежи, медведи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643313" y="1714500"/>
            <a:ext cx="1428750" cy="562372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Кроты, </a:t>
            </a:r>
            <a:r>
              <a:rPr lang="ru-RU" b="1" dirty="0" err="1" smtClean="0">
                <a:solidFill>
                  <a:srgbClr val="002060"/>
                </a:solidFill>
              </a:rPr>
              <a:t>мсыши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214938" y="1714500"/>
            <a:ext cx="1428750" cy="778396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Бактерии, личинки.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1" descr="C:\Documents and Settings\Позитроника\Мои документы\Мои рисунки\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94559" flipH="1">
            <a:off x="1662112" y="1349376"/>
            <a:ext cx="5953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Позитроника\Мои документы\Мои рисунки\б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2000250"/>
            <a:ext cx="5000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Позитроника\Мои документы\Мои рисунки\б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82962">
            <a:off x="3000375" y="1381125"/>
            <a:ext cx="487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Позитроника\Мои документы\Мои рисунки\б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352400">
            <a:off x="5148263" y="1363663"/>
            <a:ext cx="457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858000" y="857250"/>
            <a:ext cx="1785938" cy="500063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Вопрос </a:t>
            </a:r>
            <a:r>
              <a:rPr lang="ru-RU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7180" name="Группа 303"/>
          <p:cNvGrpSpPr>
            <a:grpSpLocks/>
          </p:cNvGrpSpPr>
          <p:nvPr/>
        </p:nvGrpSpPr>
        <p:grpSpPr bwMode="auto">
          <a:xfrm>
            <a:off x="2071688" y="3286125"/>
            <a:ext cx="1500187" cy="2044700"/>
            <a:chOff x="3786182" y="1133839"/>
            <a:chExt cx="1500198" cy="2044391"/>
          </a:xfrm>
        </p:grpSpPr>
        <p:pic>
          <p:nvPicPr>
            <p:cNvPr id="7193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6182" y="1133839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4091865" y="1285860"/>
              <a:ext cx="453974" cy="923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т</a:t>
              </a:r>
            </a:p>
          </p:txBody>
        </p:sp>
      </p:grpSp>
      <p:grpSp>
        <p:nvGrpSpPr>
          <p:cNvPr id="7181" name="Группа 297"/>
          <p:cNvGrpSpPr>
            <a:grpSpLocks/>
          </p:cNvGrpSpPr>
          <p:nvPr/>
        </p:nvGrpSpPr>
        <p:grpSpPr bwMode="auto">
          <a:xfrm>
            <a:off x="0" y="2354263"/>
            <a:ext cx="1927225" cy="1789112"/>
            <a:chOff x="1928794" y="714356"/>
            <a:chExt cx="1926765" cy="1789795"/>
          </a:xfrm>
        </p:grpSpPr>
        <p:pic>
          <p:nvPicPr>
            <p:cNvPr id="7191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804093">
              <a:off x="1928794" y="71435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3087903" y="1285860"/>
              <a:ext cx="604509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7182" name="Группа 315"/>
          <p:cNvGrpSpPr>
            <a:grpSpLocks/>
          </p:cNvGrpSpPr>
          <p:nvPr/>
        </p:nvGrpSpPr>
        <p:grpSpPr bwMode="auto">
          <a:xfrm>
            <a:off x="1214438" y="3429000"/>
            <a:ext cx="1325562" cy="1871663"/>
            <a:chOff x="2857488" y="3000372"/>
            <a:chExt cx="1326081" cy="1871858"/>
          </a:xfrm>
        </p:grpSpPr>
        <p:pic>
          <p:nvPicPr>
            <p:cNvPr id="7189" name="Picture 5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2857488" y="3000372"/>
              <a:ext cx="1326081" cy="187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3199130" y="3500438"/>
              <a:ext cx="563196" cy="9234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н</a:t>
              </a:r>
            </a:p>
          </p:txBody>
        </p:sp>
      </p:grpSp>
      <p:grpSp>
        <p:nvGrpSpPr>
          <p:cNvPr id="15" name="Группа 309"/>
          <p:cNvGrpSpPr>
            <a:grpSpLocks/>
          </p:cNvGrpSpPr>
          <p:nvPr/>
        </p:nvGrpSpPr>
        <p:grpSpPr bwMode="auto">
          <a:xfrm>
            <a:off x="2195735" y="2492896"/>
            <a:ext cx="1462210" cy="2052638"/>
            <a:chOff x="3708340" y="1160339"/>
            <a:chExt cx="1461476" cy="2052638"/>
          </a:xfrm>
        </p:grpSpPr>
        <p:pic>
          <p:nvPicPr>
            <p:cNvPr id="7187" name="Picture 4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08340" y="1160339"/>
              <a:ext cx="1454150" cy="205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4643974" y="1592387"/>
              <a:ext cx="52584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26" name="Picture 2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211960" y="1700808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187624" y="1700808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627784" y="1916832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xit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xit" presetSubtype="2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785813"/>
            <a:ext cx="6215062" cy="7143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 съедобным грибам относятся: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644008" y="1988840"/>
            <a:ext cx="1439862" cy="759346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Поганка, дождевик.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555776" y="1844824"/>
            <a:ext cx="1439862" cy="634380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Мухомор, валуй.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00063" y="1714500"/>
            <a:ext cx="1439862" cy="634380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Опята, лисички.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Documents and Settings\Позитроника\Мои документы\Мои рисунки\б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5000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Позитроника\Мои документы\Мои рисунки\б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2962">
            <a:off x="5617945" y="1672490"/>
            <a:ext cx="485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Позитроника\Мои документы\Мои рисунки\б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352400">
            <a:off x="433388" y="1363663"/>
            <a:ext cx="457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858000" y="857250"/>
            <a:ext cx="1785938" cy="500063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Вопрос </a:t>
            </a:r>
            <a:r>
              <a:rPr lang="ru-RU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8204" name="Группа 303"/>
          <p:cNvGrpSpPr>
            <a:grpSpLocks/>
          </p:cNvGrpSpPr>
          <p:nvPr/>
        </p:nvGrpSpPr>
        <p:grpSpPr bwMode="auto">
          <a:xfrm>
            <a:off x="2195736" y="3140968"/>
            <a:ext cx="1500187" cy="2044700"/>
            <a:chOff x="3066097" y="53882"/>
            <a:chExt cx="1500198" cy="2044391"/>
          </a:xfrm>
        </p:grpSpPr>
        <p:pic>
          <p:nvPicPr>
            <p:cNvPr id="8220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66097" y="53882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3282123" y="269873"/>
              <a:ext cx="453974" cy="923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т</a:t>
              </a:r>
            </a:p>
          </p:txBody>
        </p:sp>
      </p:grpSp>
      <p:grpSp>
        <p:nvGrpSpPr>
          <p:cNvPr id="8205" name="Группа 297"/>
          <p:cNvGrpSpPr>
            <a:grpSpLocks/>
          </p:cNvGrpSpPr>
          <p:nvPr/>
        </p:nvGrpSpPr>
        <p:grpSpPr bwMode="auto">
          <a:xfrm>
            <a:off x="-252536" y="2276872"/>
            <a:ext cx="1927225" cy="1789112"/>
            <a:chOff x="1928794" y="714356"/>
            <a:chExt cx="1926765" cy="1789795"/>
          </a:xfrm>
        </p:grpSpPr>
        <p:pic>
          <p:nvPicPr>
            <p:cNvPr id="8218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804093">
              <a:off x="1928794" y="71435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3087903" y="1285860"/>
              <a:ext cx="604509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8206" name="Группа 315"/>
          <p:cNvGrpSpPr>
            <a:grpSpLocks/>
          </p:cNvGrpSpPr>
          <p:nvPr/>
        </p:nvGrpSpPr>
        <p:grpSpPr bwMode="auto">
          <a:xfrm>
            <a:off x="1214438" y="3429000"/>
            <a:ext cx="1325562" cy="1871663"/>
            <a:chOff x="2857488" y="3000372"/>
            <a:chExt cx="1326081" cy="1871858"/>
          </a:xfrm>
        </p:grpSpPr>
        <p:pic>
          <p:nvPicPr>
            <p:cNvPr id="8216" name="Picture 5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857488" y="3000372"/>
              <a:ext cx="1326081" cy="187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3199131" y="3500438"/>
              <a:ext cx="563195" cy="9234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err="1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н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8207" name="Группа 309"/>
          <p:cNvGrpSpPr>
            <a:grpSpLocks/>
          </p:cNvGrpSpPr>
          <p:nvPr/>
        </p:nvGrpSpPr>
        <p:grpSpPr bwMode="auto">
          <a:xfrm>
            <a:off x="2339752" y="2924944"/>
            <a:ext cx="1479455" cy="2052638"/>
            <a:chOff x="4572000" y="1376363"/>
            <a:chExt cx="1478712" cy="2052638"/>
          </a:xfrm>
        </p:grpSpPr>
        <p:pic>
          <p:nvPicPr>
            <p:cNvPr id="8214" name="Picture 4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1376363"/>
              <a:ext cx="1454150" cy="205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5524870" y="1571612"/>
              <a:ext cx="52584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</a:p>
          </p:txBody>
        </p:sp>
      </p:grpSp>
      <p:grpSp>
        <p:nvGrpSpPr>
          <p:cNvPr id="17" name="Группа 312"/>
          <p:cNvGrpSpPr>
            <a:grpSpLocks/>
          </p:cNvGrpSpPr>
          <p:nvPr/>
        </p:nvGrpSpPr>
        <p:grpSpPr bwMode="auto">
          <a:xfrm>
            <a:off x="3643313" y="2714625"/>
            <a:ext cx="1500187" cy="2044700"/>
            <a:chOff x="7429520" y="500042"/>
            <a:chExt cx="1500198" cy="2044391"/>
          </a:xfrm>
        </p:grpSpPr>
        <p:pic>
          <p:nvPicPr>
            <p:cNvPr id="8212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429520" y="500042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Прямоугольник 27"/>
            <p:cNvSpPr/>
            <p:nvPr/>
          </p:nvSpPr>
          <p:spPr>
            <a:xfrm>
              <a:off x="7698438" y="714356"/>
              <a:ext cx="556568" cy="923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err="1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р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29" name="Picture 2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059832" y="1844824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076056" y="2132856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xit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2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476673"/>
            <a:ext cx="6215062" cy="10235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Выберите группу животных и растений лесного сообщества: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00062" y="1556792"/>
            <a:ext cx="1551657" cy="1008112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Коростель, тимофеевка, пчела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339752" y="1700808"/>
            <a:ext cx="1439862" cy="864096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Цапля, кувшинка.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214938" y="1714500"/>
            <a:ext cx="1439862" cy="994420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Белка, жук-короед, дятел.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1" descr="C:\Documents and Settings\Позитроника\Мои документы\Мои рисунки\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94559" flipH="1">
            <a:off x="1662112" y="1349376"/>
            <a:ext cx="5953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Позитроника\Мои документы\Мои рисунки\б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5000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Позитроника\Мои документы\Мои рисунки\б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352400">
            <a:off x="5148263" y="1363663"/>
            <a:ext cx="457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858000" y="857250"/>
            <a:ext cx="1785938" cy="500063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Вопрос </a:t>
            </a:r>
            <a:r>
              <a:rPr lang="ru-RU" b="1" dirty="0" smtClean="0">
                <a:solidFill>
                  <a:srgbClr val="002060"/>
                </a:solidFill>
              </a:rPr>
              <a:t>6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9228" name="Группа 303"/>
          <p:cNvGrpSpPr>
            <a:grpSpLocks/>
          </p:cNvGrpSpPr>
          <p:nvPr/>
        </p:nvGrpSpPr>
        <p:grpSpPr bwMode="auto">
          <a:xfrm>
            <a:off x="1835696" y="2852936"/>
            <a:ext cx="1500187" cy="2044700"/>
            <a:chOff x="977849" y="-162109"/>
            <a:chExt cx="1500198" cy="2044391"/>
          </a:xfrm>
        </p:grpSpPr>
        <p:pic>
          <p:nvPicPr>
            <p:cNvPr id="9247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7849" y="-162109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1409900" y="197877"/>
              <a:ext cx="453974" cy="92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т</a:t>
              </a:r>
            </a:p>
          </p:txBody>
        </p:sp>
      </p:grpSp>
      <p:grpSp>
        <p:nvGrpSpPr>
          <p:cNvPr id="9229" name="Группа 297"/>
          <p:cNvGrpSpPr>
            <a:grpSpLocks/>
          </p:cNvGrpSpPr>
          <p:nvPr/>
        </p:nvGrpSpPr>
        <p:grpSpPr bwMode="auto">
          <a:xfrm>
            <a:off x="0" y="2354263"/>
            <a:ext cx="1927225" cy="1789112"/>
            <a:chOff x="1928794" y="714356"/>
            <a:chExt cx="1926765" cy="1789795"/>
          </a:xfrm>
        </p:grpSpPr>
        <p:pic>
          <p:nvPicPr>
            <p:cNvPr id="9245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804093">
              <a:off x="1928794" y="71435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3087903" y="1285860"/>
              <a:ext cx="604509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9230" name="Группа 315"/>
          <p:cNvGrpSpPr>
            <a:grpSpLocks/>
          </p:cNvGrpSpPr>
          <p:nvPr/>
        </p:nvGrpSpPr>
        <p:grpSpPr bwMode="auto">
          <a:xfrm>
            <a:off x="1214438" y="3429000"/>
            <a:ext cx="1325562" cy="1871663"/>
            <a:chOff x="2857488" y="3000372"/>
            <a:chExt cx="1326081" cy="1871858"/>
          </a:xfrm>
        </p:grpSpPr>
        <p:pic>
          <p:nvPicPr>
            <p:cNvPr id="9243" name="Picture 5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857488" y="3000372"/>
              <a:ext cx="1326081" cy="187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3199130" y="3500438"/>
              <a:ext cx="563196" cy="9234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н</a:t>
              </a:r>
            </a:p>
          </p:txBody>
        </p:sp>
      </p:grpSp>
      <p:grpSp>
        <p:nvGrpSpPr>
          <p:cNvPr id="9231" name="Группа 309"/>
          <p:cNvGrpSpPr>
            <a:grpSpLocks/>
          </p:cNvGrpSpPr>
          <p:nvPr/>
        </p:nvGrpSpPr>
        <p:grpSpPr bwMode="auto">
          <a:xfrm>
            <a:off x="2195736" y="2766999"/>
            <a:ext cx="1454881" cy="2066567"/>
            <a:chOff x="4624586" y="1571612"/>
            <a:chExt cx="1454150" cy="2066567"/>
          </a:xfrm>
        </p:grpSpPr>
        <p:pic>
          <p:nvPicPr>
            <p:cNvPr id="9241" name="Picture 4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24586" y="1585541"/>
              <a:ext cx="1454150" cy="205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5524870" y="1571612"/>
              <a:ext cx="52584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9232" name="Группа 312"/>
          <p:cNvGrpSpPr>
            <a:grpSpLocks/>
          </p:cNvGrpSpPr>
          <p:nvPr/>
        </p:nvGrpSpPr>
        <p:grpSpPr bwMode="auto">
          <a:xfrm>
            <a:off x="3643313" y="2714625"/>
            <a:ext cx="1500187" cy="2044700"/>
            <a:chOff x="7429520" y="500042"/>
            <a:chExt cx="1500198" cy="2044391"/>
          </a:xfrm>
        </p:grpSpPr>
        <p:pic>
          <p:nvPicPr>
            <p:cNvPr id="9239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429520" y="500042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Прямоугольник 27"/>
            <p:cNvSpPr/>
            <p:nvPr/>
          </p:nvSpPr>
          <p:spPr>
            <a:xfrm>
              <a:off x="7698439" y="714356"/>
              <a:ext cx="556567" cy="923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err="1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р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8" name="Группа 300"/>
          <p:cNvGrpSpPr>
            <a:grpSpLocks/>
          </p:cNvGrpSpPr>
          <p:nvPr/>
        </p:nvGrpSpPr>
        <p:grpSpPr bwMode="auto">
          <a:xfrm>
            <a:off x="3923928" y="2060848"/>
            <a:ext cx="1927225" cy="1948485"/>
            <a:chOff x="1245957" y="121023"/>
            <a:chExt cx="1926765" cy="1949228"/>
          </a:xfrm>
        </p:grpSpPr>
        <p:pic>
          <p:nvPicPr>
            <p:cNvPr id="9237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795907">
              <a:off x="1245957" y="121023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2144766" y="1146569"/>
              <a:ext cx="527583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к</a:t>
              </a:r>
            </a:p>
          </p:txBody>
        </p:sp>
      </p:grpSp>
      <p:pic>
        <p:nvPicPr>
          <p:cNvPr id="32" name="Picture 2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771800" y="1844824"/>
            <a:ext cx="571500" cy="4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79512" y="1916832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xit" presetSubtype="2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785813"/>
            <a:ext cx="6215062" cy="7143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Найдите животных нашего края: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5463" y="1704975"/>
            <a:ext cx="1474787" cy="859929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Белка, куница.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14938" y="1714500"/>
            <a:ext cx="1439862" cy="428625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Рысь, олень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915816" y="1700808"/>
            <a:ext cx="1403350" cy="648072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Сова, кабан.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1" descr="C:\Documents and Settings\Позитроника\Мои документы\Мои рисунки\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94559" flipH="1">
            <a:off x="1625600" y="1339850"/>
            <a:ext cx="5953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Позитроника\Мои документы\Мои рисунки\б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000250"/>
            <a:ext cx="5000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Позитроника\Мои документы\Мои рисунки\б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352400">
            <a:off x="2737694" y="1418503"/>
            <a:ext cx="457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858000" y="857250"/>
            <a:ext cx="1785938" cy="500063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Вопрос </a:t>
            </a:r>
            <a:r>
              <a:rPr lang="ru-RU" b="1" dirty="0" smtClean="0">
                <a:solidFill>
                  <a:srgbClr val="002060"/>
                </a:solidFill>
              </a:rPr>
              <a:t>7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0252" name="Группа 303"/>
          <p:cNvGrpSpPr>
            <a:grpSpLocks/>
          </p:cNvGrpSpPr>
          <p:nvPr/>
        </p:nvGrpSpPr>
        <p:grpSpPr bwMode="auto">
          <a:xfrm>
            <a:off x="2411760" y="2708920"/>
            <a:ext cx="792088" cy="1656184"/>
            <a:chOff x="3786182" y="773853"/>
            <a:chExt cx="1500198" cy="2404377"/>
          </a:xfrm>
        </p:grpSpPr>
        <p:pic>
          <p:nvPicPr>
            <p:cNvPr id="10274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6182" y="1133839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3930199" y="773853"/>
              <a:ext cx="453974" cy="923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т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0253" name="Группа 297"/>
          <p:cNvGrpSpPr>
            <a:grpSpLocks/>
          </p:cNvGrpSpPr>
          <p:nvPr/>
        </p:nvGrpSpPr>
        <p:grpSpPr bwMode="auto">
          <a:xfrm>
            <a:off x="-468560" y="2420888"/>
            <a:ext cx="1927225" cy="1789112"/>
            <a:chOff x="1928794" y="714356"/>
            <a:chExt cx="1926765" cy="1789795"/>
          </a:xfrm>
        </p:grpSpPr>
        <p:pic>
          <p:nvPicPr>
            <p:cNvPr id="10272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804093">
              <a:off x="1928794" y="71435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3087903" y="1285860"/>
              <a:ext cx="604509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0254" name="Группа 315"/>
          <p:cNvGrpSpPr>
            <a:grpSpLocks/>
          </p:cNvGrpSpPr>
          <p:nvPr/>
        </p:nvGrpSpPr>
        <p:grpSpPr bwMode="auto">
          <a:xfrm>
            <a:off x="1331640" y="2780927"/>
            <a:ext cx="1325562" cy="1871663"/>
            <a:chOff x="2974736" y="2352232"/>
            <a:chExt cx="1326081" cy="1871858"/>
          </a:xfrm>
        </p:grpSpPr>
        <p:pic>
          <p:nvPicPr>
            <p:cNvPr id="10270" name="Picture 5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974736" y="2352232"/>
              <a:ext cx="1326081" cy="187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3262881" y="3072388"/>
              <a:ext cx="563196" cy="9234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err="1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н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0255" name="Группа 309"/>
          <p:cNvGrpSpPr>
            <a:grpSpLocks/>
          </p:cNvGrpSpPr>
          <p:nvPr/>
        </p:nvGrpSpPr>
        <p:grpSpPr bwMode="auto">
          <a:xfrm>
            <a:off x="2339753" y="2688145"/>
            <a:ext cx="1454881" cy="4305661"/>
            <a:chOff x="4859887" y="1571612"/>
            <a:chExt cx="1454150" cy="4305661"/>
          </a:xfrm>
        </p:grpSpPr>
        <p:pic>
          <p:nvPicPr>
            <p:cNvPr id="10268" name="Picture 4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59887" y="3824635"/>
              <a:ext cx="1454150" cy="205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5524870" y="1571612"/>
              <a:ext cx="52584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0256" name="Группа 312"/>
          <p:cNvGrpSpPr>
            <a:grpSpLocks/>
          </p:cNvGrpSpPr>
          <p:nvPr/>
        </p:nvGrpSpPr>
        <p:grpSpPr bwMode="auto">
          <a:xfrm>
            <a:off x="3563888" y="3140968"/>
            <a:ext cx="1500187" cy="2044700"/>
            <a:chOff x="7429520" y="500042"/>
            <a:chExt cx="1500198" cy="2044391"/>
          </a:xfrm>
        </p:grpSpPr>
        <p:pic>
          <p:nvPicPr>
            <p:cNvPr id="10266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429520" y="500042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Прямоугольник 27"/>
            <p:cNvSpPr/>
            <p:nvPr/>
          </p:nvSpPr>
          <p:spPr>
            <a:xfrm>
              <a:off x="7698438" y="714356"/>
              <a:ext cx="556568" cy="923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err="1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р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0257" name="Группа 300"/>
          <p:cNvGrpSpPr>
            <a:grpSpLocks/>
          </p:cNvGrpSpPr>
          <p:nvPr/>
        </p:nvGrpSpPr>
        <p:grpSpPr bwMode="auto">
          <a:xfrm>
            <a:off x="3563888" y="2204864"/>
            <a:ext cx="1927225" cy="1789113"/>
            <a:chOff x="1928794" y="714356"/>
            <a:chExt cx="1926765" cy="1789795"/>
          </a:xfrm>
        </p:grpSpPr>
        <p:pic>
          <p:nvPicPr>
            <p:cNvPr id="10264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804093">
              <a:off x="1928794" y="71435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3126368" y="1285860"/>
              <a:ext cx="527583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к</a:t>
              </a:r>
            </a:p>
          </p:txBody>
        </p:sp>
      </p:grpSp>
      <p:grpSp>
        <p:nvGrpSpPr>
          <p:cNvPr id="20" name="Группа 318"/>
          <p:cNvGrpSpPr>
            <a:grpSpLocks/>
          </p:cNvGrpSpPr>
          <p:nvPr/>
        </p:nvGrpSpPr>
        <p:grpSpPr bwMode="auto">
          <a:xfrm flipH="1">
            <a:off x="5148064" y="3429000"/>
            <a:ext cx="2044700" cy="1500187"/>
            <a:chOff x="442251" y="3129593"/>
            <a:chExt cx="2044391" cy="1500198"/>
          </a:xfrm>
        </p:grpSpPr>
        <p:pic>
          <p:nvPicPr>
            <p:cNvPr id="10262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4946848">
              <a:off x="714348" y="2857496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Прямоугольник 33"/>
            <p:cNvSpPr/>
            <p:nvPr/>
          </p:nvSpPr>
          <p:spPr>
            <a:xfrm>
              <a:off x="1520133" y="3214686"/>
              <a:ext cx="453902" cy="9233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т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35" name="Picture 2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868144" y="1700808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971600" y="1916832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xit" presetSubtype="2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785813"/>
            <a:ext cx="6215062" cy="7143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Кому из животных помогает лесная подстилка: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7544" y="1700808"/>
            <a:ext cx="1705198" cy="850404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Красивым животным.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555776" y="1628800"/>
            <a:ext cx="1725613" cy="720080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Голодным животным.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143500" y="1714500"/>
            <a:ext cx="1585913" cy="778396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Мелким животным.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1" descr="C:\Documents and Settings\Позитроника\Мои документы\Мои рисунки\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94559" flipH="1">
            <a:off x="1411287" y="1349376"/>
            <a:ext cx="5953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Позитроника\Мои документы\Мои рисунки\б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5000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Позитроника\Мои документы\Мои рисунки\б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352400">
            <a:off x="5148263" y="1363663"/>
            <a:ext cx="457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858000" y="857250"/>
            <a:ext cx="1785938" cy="500063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Вопрос </a:t>
            </a:r>
            <a:r>
              <a:rPr lang="ru-RU" b="1" dirty="0" smtClean="0">
                <a:solidFill>
                  <a:srgbClr val="002060"/>
                </a:solidFill>
              </a:rPr>
              <a:t>8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1276" name="Группа 303"/>
          <p:cNvGrpSpPr>
            <a:grpSpLocks/>
          </p:cNvGrpSpPr>
          <p:nvPr/>
        </p:nvGrpSpPr>
        <p:grpSpPr bwMode="auto">
          <a:xfrm>
            <a:off x="2071688" y="3286125"/>
            <a:ext cx="1500187" cy="2044700"/>
            <a:chOff x="3786182" y="1133839"/>
            <a:chExt cx="1500198" cy="2044391"/>
          </a:xfrm>
        </p:grpSpPr>
        <p:pic>
          <p:nvPicPr>
            <p:cNvPr id="11301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6182" y="1133839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4091865" y="1285860"/>
              <a:ext cx="453974" cy="923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т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1277" name="Группа 297"/>
          <p:cNvGrpSpPr>
            <a:grpSpLocks/>
          </p:cNvGrpSpPr>
          <p:nvPr/>
        </p:nvGrpSpPr>
        <p:grpSpPr bwMode="auto">
          <a:xfrm>
            <a:off x="-612576" y="2276872"/>
            <a:ext cx="1927225" cy="1789112"/>
            <a:chOff x="1928794" y="714356"/>
            <a:chExt cx="1926765" cy="1789795"/>
          </a:xfrm>
        </p:grpSpPr>
        <p:pic>
          <p:nvPicPr>
            <p:cNvPr id="11299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804093">
              <a:off x="1928794" y="71435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3087903" y="1285860"/>
              <a:ext cx="604509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1278" name="Группа 315"/>
          <p:cNvGrpSpPr>
            <a:grpSpLocks/>
          </p:cNvGrpSpPr>
          <p:nvPr/>
        </p:nvGrpSpPr>
        <p:grpSpPr bwMode="auto">
          <a:xfrm>
            <a:off x="971600" y="2852936"/>
            <a:ext cx="1325562" cy="1999408"/>
            <a:chOff x="2614555" y="2424248"/>
            <a:chExt cx="1326081" cy="1999616"/>
          </a:xfrm>
        </p:grpSpPr>
        <p:pic>
          <p:nvPicPr>
            <p:cNvPr id="11297" name="Picture 5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614555" y="2424248"/>
              <a:ext cx="1326081" cy="187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3199130" y="3500438"/>
              <a:ext cx="563196" cy="9234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н</a:t>
              </a:r>
            </a:p>
          </p:txBody>
        </p:sp>
      </p:grpSp>
      <p:grpSp>
        <p:nvGrpSpPr>
          <p:cNvPr id="11279" name="Группа 309"/>
          <p:cNvGrpSpPr>
            <a:grpSpLocks/>
          </p:cNvGrpSpPr>
          <p:nvPr/>
        </p:nvGrpSpPr>
        <p:grpSpPr bwMode="auto">
          <a:xfrm>
            <a:off x="2915814" y="2564904"/>
            <a:ext cx="1584177" cy="2268662"/>
            <a:chOff x="4572000" y="1376363"/>
            <a:chExt cx="1493933" cy="2052638"/>
          </a:xfrm>
        </p:grpSpPr>
        <p:pic>
          <p:nvPicPr>
            <p:cNvPr id="11295" name="Picture 4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1376363"/>
              <a:ext cx="1454150" cy="205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5509649" y="1571612"/>
              <a:ext cx="55628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р</a:t>
              </a:r>
            </a:p>
          </p:txBody>
        </p:sp>
      </p:grpSp>
      <p:grpSp>
        <p:nvGrpSpPr>
          <p:cNvPr id="11281" name="Группа 300"/>
          <p:cNvGrpSpPr>
            <a:grpSpLocks/>
          </p:cNvGrpSpPr>
          <p:nvPr/>
        </p:nvGrpSpPr>
        <p:grpSpPr bwMode="auto">
          <a:xfrm>
            <a:off x="3563888" y="2132856"/>
            <a:ext cx="1927225" cy="1789113"/>
            <a:chOff x="1928794" y="714356"/>
            <a:chExt cx="1926765" cy="1789795"/>
          </a:xfrm>
        </p:grpSpPr>
        <p:pic>
          <p:nvPicPr>
            <p:cNvPr id="11291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804093">
              <a:off x="1928794" y="71435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3126368" y="1285860"/>
              <a:ext cx="527583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к</a:t>
              </a:r>
            </a:p>
          </p:txBody>
        </p:sp>
      </p:grpSp>
      <p:grpSp>
        <p:nvGrpSpPr>
          <p:cNvPr id="11282" name="Группа 318"/>
          <p:cNvGrpSpPr>
            <a:grpSpLocks/>
          </p:cNvGrpSpPr>
          <p:nvPr/>
        </p:nvGrpSpPr>
        <p:grpSpPr bwMode="auto">
          <a:xfrm flipH="1">
            <a:off x="4644008" y="3861048"/>
            <a:ext cx="2044700" cy="1500187"/>
            <a:chOff x="442251" y="3129593"/>
            <a:chExt cx="2044391" cy="1500198"/>
          </a:xfrm>
        </p:grpSpPr>
        <p:pic>
          <p:nvPicPr>
            <p:cNvPr id="11289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4946848">
              <a:off x="714348" y="2857496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Прямоугольник 33"/>
            <p:cNvSpPr/>
            <p:nvPr/>
          </p:nvSpPr>
          <p:spPr>
            <a:xfrm>
              <a:off x="1520134" y="3214686"/>
              <a:ext cx="453902" cy="9233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т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1" name="Группа 321"/>
          <p:cNvGrpSpPr>
            <a:grpSpLocks/>
          </p:cNvGrpSpPr>
          <p:nvPr/>
        </p:nvGrpSpPr>
        <p:grpSpPr bwMode="auto">
          <a:xfrm>
            <a:off x="5508104" y="2204864"/>
            <a:ext cx="1946275" cy="1441450"/>
            <a:chOff x="4364787" y="4046461"/>
            <a:chExt cx="1946865" cy="1441366"/>
          </a:xfrm>
        </p:grpSpPr>
        <p:pic>
          <p:nvPicPr>
            <p:cNvPr id="11287" name="Picture 6" descr="C:\Documents and Settings\Позитроника\Мои документы\Мои рисунки\1С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64787" y="4046461"/>
              <a:ext cx="1946865" cy="144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/>
            <p:cNvSpPr/>
            <p:nvPr/>
          </p:nvSpPr>
          <p:spPr>
            <a:xfrm>
              <a:off x="4724936" y="4334476"/>
              <a:ext cx="569561" cy="923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и</a:t>
              </a:r>
            </a:p>
          </p:txBody>
        </p:sp>
      </p:grpSp>
      <p:pic>
        <p:nvPicPr>
          <p:cNvPr id="38" name="Picture 2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043608" y="1916832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987824" y="1700808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80" name="Группа 312"/>
          <p:cNvGrpSpPr>
            <a:grpSpLocks/>
          </p:cNvGrpSpPr>
          <p:nvPr/>
        </p:nvGrpSpPr>
        <p:grpSpPr bwMode="auto">
          <a:xfrm>
            <a:off x="2699792" y="2636912"/>
            <a:ext cx="1500187" cy="2044700"/>
            <a:chOff x="7429520" y="500042"/>
            <a:chExt cx="1500198" cy="2044391"/>
          </a:xfrm>
        </p:grpSpPr>
        <p:pic>
          <p:nvPicPr>
            <p:cNvPr id="11293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429520" y="500042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Прямоугольник 27"/>
            <p:cNvSpPr/>
            <p:nvPr/>
          </p:nvSpPr>
          <p:spPr>
            <a:xfrm>
              <a:off x="7713667" y="714356"/>
              <a:ext cx="526110" cy="923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xit" presetSubtype="2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Цель и задачи использования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IT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технологий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Цель: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 создать условия, способствующие максимальной активизации учебной деятельности младших школьников, развитию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общеучебных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умений и навыков, необходимых для качественного усвоения учащимися программных требований, самостоятельности в учебной деятельности посредством применения информационно-коммуникационных технологий.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785813"/>
            <a:ext cx="6215062" cy="7143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Найди неверное высказывание.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86375" y="1714500"/>
            <a:ext cx="1439863" cy="706388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Не ломай веток.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14563" y="1714500"/>
            <a:ext cx="1285875" cy="634380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Не рви цветы.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703638" y="1714500"/>
            <a:ext cx="1439862" cy="634380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Не жги костры.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00063" y="1714500"/>
            <a:ext cx="1571625" cy="634380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Не ходи по лесу.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1" descr="C:\Documents and Settings\Позитроника\Мои документы\Мои рисунки\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94559" flipH="1">
            <a:off x="6450012" y="1349376"/>
            <a:ext cx="5953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Позитроника\Мои документы\Мои рисунки\б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2000250"/>
            <a:ext cx="5000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Позитроника\Мои документы\Мои рисунки\б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82962">
            <a:off x="2857500" y="1381125"/>
            <a:ext cx="487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Позитроника\Мои документы\Мои рисунки\б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352400">
            <a:off x="895350" y="1363663"/>
            <a:ext cx="457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858000" y="857250"/>
            <a:ext cx="1785938" cy="500063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Вопрос </a:t>
            </a:r>
            <a:r>
              <a:rPr lang="ru-RU" b="1" dirty="0" smtClean="0">
                <a:solidFill>
                  <a:srgbClr val="002060"/>
                </a:solidFill>
              </a:rPr>
              <a:t> 9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2300" name="Группа 303"/>
          <p:cNvGrpSpPr>
            <a:grpSpLocks/>
          </p:cNvGrpSpPr>
          <p:nvPr/>
        </p:nvGrpSpPr>
        <p:grpSpPr bwMode="auto">
          <a:xfrm>
            <a:off x="2071688" y="3286125"/>
            <a:ext cx="1500187" cy="2044700"/>
            <a:chOff x="3786182" y="1133839"/>
            <a:chExt cx="1500198" cy="2044391"/>
          </a:xfrm>
        </p:grpSpPr>
        <p:pic>
          <p:nvPicPr>
            <p:cNvPr id="12328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6182" y="1133839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4091865" y="1285860"/>
              <a:ext cx="453974" cy="923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т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2301" name="Группа 297"/>
          <p:cNvGrpSpPr>
            <a:grpSpLocks/>
          </p:cNvGrpSpPr>
          <p:nvPr/>
        </p:nvGrpSpPr>
        <p:grpSpPr bwMode="auto">
          <a:xfrm>
            <a:off x="0" y="2354263"/>
            <a:ext cx="1927225" cy="1789112"/>
            <a:chOff x="1928794" y="714356"/>
            <a:chExt cx="1926765" cy="1789795"/>
          </a:xfrm>
        </p:grpSpPr>
        <p:pic>
          <p:nvPicPr>
            <p:cNvPr id="12326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804093">
              <a:off x="1928794" y="71435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3087903" y="1285860"/>
              <a:ext cx="604509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2302" name="Группа 315"/>
          <p:cNvGrpSpPr>
            <a:grpSpLocks/>
          </p:cNvGrpSpPr>
          <p:nvPr/>
        </p:nvGrpSpPr>
        <p:grpSpPr bwMode="auto">
          <a:xfrm>
            <a:off x="1214438" y="3429000"/>
            <a:ext cx="1325562" cy="1871663"/>
            <a:chOff x="2857488" y="3000372"/>
            <a:chExt cx="1326081" cy="1871858"/>
          </a:xfrm>
        </p:grpSpPr>
        <p:pic>
          <p:nvPicPr>
            <p:cNvPr id="12324" name="Picture 5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2857488" y="3000372"/>
              <a:ext cx="1326081" cy="187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3199130" y="3500438"/>
              <a:ext cx="563196" cy="9234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н</a:t>
              </a:r>
            </a:p>
          </p:txBody>
        </p:sp>
      </p:grpSp>
      <p:grpSp>
        <p:nvGrpSpPr>
          <p:cNvPr id="12303" name="Группа 309"/>
          <p:cNvGrpSpPr>
            <a:grpSpLocks/>
          </p:cNvGrpSpPr>
          <p:nvPr/>
        </p:nvGrpSpPr>
        <p:grpSpPr bwMode="auto">
          <a:xfrm>
            <a:off x="2051718" y="2492896"/>
            <a:ext cx="1479455" cy="2052638"/>
            <a:chOff x="4572000" y="1376363"/>
            <a:chExt cx="1478712" cy="2052638"/>
          </a:xfrm>
        </p:grpSpPr>
        <p:pic>
          <p:nvPicPr>
            <p:cNvPr id="12322" name="Picture 4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2000" y="1376363"/>
              <a:ext cx="1454150" cy="205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5524870" y="1571612"/>
              <a:ext cx="52584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</a:p>
          </p:txBody>
        </p:sp>
      </p:grpSp>
      <p:grpSp>
        <p:nvGrpSpPr>
          <p:cNvPr id="12304" name="Группа 312"/>
          <p:cNvGrpSpPr>
            <a:grpSpLocks/>
          </p:cNvGrpSpPr>
          <p:nvPr/>
        </p:nvGrpSpPr>
        <p:grpSpPr bwMode="auto">
          <a:xfrm>
            <a:off x="3419872" y="2780928"/>
            <a:ext cx="1500187" cy="2044700"/>
            <a:chOff x="7429520" y="500042"/>
            <a:chExt cx="1500198" cy="2044391"/>
          </a:xfrm>
        </p:grpSpPr>
        <p:pic>
          <p:nvPicPr>
            <p:cNvPr id="12320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429520" y="500042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Прямоугольник 27"/>
            <p:cNvSpPr/>
            <p:nvPr/>
          </p:nvSpPr>
          <p:spPr>
            <a:xfrm>
              <a:off x="7698438" y="714356"/>
              <a:ext cx="556568" cy="923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р</a:t>
              </a:r>
            </a:p>
          </p:txBody>
        </p:sp>
      </p:grpSp>
      <p:grpSp>
        <p:nvGrpSpPr>
          <p:cNvPr id="12305" name="Группа 300"/>
          <p:cNvGrpSpPr>
            <a:grpSpLocks/>
          </p:cNvGrpSpPr>
          <p:nvPr/>
        </p:nvGrpSpPr>
        <p:grpSpPr bwMode="auto">
          <a:xfrm>
            <a:off x="3923928" y="2420888"/>
            <a:ext cx="1927225" cy="1789113"/>
            <a:chOff x="1928794" y="714356"/>
            <a:chExt cx="1926765" cy="1789795"/>
          </a:xfrm>
        </p:grpSpPr>
        <p:pic>
          <p:nvPicPr>
            <p:cNvPr id="12318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804093">
              <a:off x="1928794" y="71435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3126368" y="1285860"/>
              <a:ext cx="527583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к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2306" name="Группа 318"/>
          <p:cNvGrpSpPr>
            <a:grpSpLocks/>
          </p:cNvGrpSpPr>
          <p:nvPr/>
        </p:nvGrpSpPr>
        <p:grpSpPr bwMode="auto">
          <a:xfrm flipH="1">
            <a:off x="5715000" y="3071813"/>
            <a:ext cx="2044700" cy="1500187"/>
            <a:chOff x="442251" y="3129593"/>
            <a:chExt cx="2044391" cy="1500198"/>
          </a:xfrm>
        </p:grpSpPr>
        <p:pic>
          <p:nvPicPr>
            <p:cNvPr id="12316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4946848">
              <a:off x="714348" y="2857496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Прямоугольник 33"/>
            <p:cNvSpPr/>
            <p:nvPr/>
          </p:nvSpPr>
          <p:spPr>
            <a:xfrm>
              <a:off x="1520133" y="3214686"/>
              <a:ext cx="453902" cy="9233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т</a:t>
              </a:r>
            </a:p>
          </p:txBody>
        </p:sp>
      </p:grpSp>
      <p:grpSp>
        <p:nvGrpSpPr>
          <p:cNvPr id="12307" name="Группа 321"/>
          <p:cNvGrpSpPr>
            <a:grpSpLocks/>
          </p:cNvGrpSpPr>
          <p:nvPr/>
        </p:nvGrpSpPr>
        <p:grpSpPr bwMode="auto">
          <a:xfrm>
            <a:off x="6572250" y="2357438"/>
            <a:ext cx="1946275" cy="1441450"/>
            <a:chOff x="5429256" y="4199026"/>
            <a:chExt cx="1946865" cy="1441366"/>
          </a:xfrm>
        </p:grpSpPr>
        <p:pic>
          <p:nvPicPr>
            <p:cNvPr id="12314" name="Picture 6" descr="C:\Documents and Settings\Позитроника\Мои документы\Мои рисунки\1С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29256" y="4199026"/>
              <a:ext cx="1946865" cy="144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/>
            <p:cNvSpPr/>
            <p:nvPr/>
          </p:nvSpPr>
          <p:spPr>
            <a:xfrm>
              <a:off x="5656202" y="4429132"/>
              <a:ext cx="569561" cy="923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и</a:t>
              </a:r>
            </a:p>
          </p:txBody>
        </p:sp>
      </p:grpSp>
      <p:grpSp>
        <p:nvGrpSpPr>
          <p:cNvPr id="23" name="Группа 306"/>
          <p:cNvGrpSpPr>
            <a:grpSpLocks/>
          </p:cNvGrpSpPr>
          <p:nvPr/>
        </p:nvGrpSpPr>
        <p:grpSpPr bwMode="auto">
          <a:xfrm rot="10800000" flipH="1" flipV="1">
            <a:off x="6786563" y="3500438"/>
            <a:ext cx="2044700" cy="1500187"/>
            <a:chOff x="442251" y="3129593"/>
            <a:chExt cx="2044391" cy="1500198"/>
          </a:xfrm>
        </p:grpSpPr>
        <p:pic>
          <p:nvPicPr>
            <p:cNvPr id="12312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4946848">
              <a:off x="714348" y="2857496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Прямоугольник 39"/>
            <p:cNvSpPr/>
            <p:nvPr/>
          </p:nvSpPr>
          <p:spPr>
            <a:xfrm>
              <a:off x="1453618" y="3214683"/>
              <a:ext cx="586931" cy="9233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д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41" name="Picture 2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724128" y="1988840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4355976" y="1772816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627784" y="1844824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xit" presetSubtype="2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785813"/>
            <a:ext cx="6215062" cy="7143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Отметь только мероприятия по охране природы.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00063" y="1714500"/>
            <a:ext cx="1479649" cy="634380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Заготовка древесины.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843808" y="1714500"/>
            <a:ext cx="2310805" cy="428625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Браконьерство.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436096" y="1772816"/>
            <a:ext cx="1439863" cy="648072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Посадка деревьев.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1" descr="C:\Documents and Settings\Позитроника\Мои документы\Мои рисунки\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94559" flipH="1">
            <a:off x="1662112" y="1349376"/>
            <a:ext cx="5953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Позитроника\Мои документы\Мои рисунки\б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2000250"/>
            <a:ext cx="5000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Позитроника\Мои документы\Мои рисунки\б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352400">
            <a:off x="5148263" y="1363663"/>
            <a:ext cx="457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лако 12"/>
          <p:cNvSpPr/>
          <p:nvPr/>
        </p:nvSpPr>
        <p:spPr>
          <a:xfrm flipH="1">
            <a:off x="0" y="764704"/>
            <a:ext cx="8429625" cy="1428750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Молодец!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Задание выполнено!</a:t>
            </a:r>
          </a:p>
        </p:txBody>
      </p:sp>
      <p:grpSp>
        <p:nvGrpSpPr>
          <p:cNvPr id="15372" name="Группа 297"/>
          <p:cNvGrpSpPr>
            <a:grpSpLocks/>
          </p:cNvGrpSpPr>
          <p:nvPr/>
        </p:nvGrpSpPr>
        <p:grpSpPr bwMode="auto">
          <a:xfrm>
            <a:off x="0" y="2286000"/>
            <a:ext cx="1927225" cy="1789113"/>
            <a:chOff x="1928794" y="714356"/>
            <a:chExt cx="1926765" cy="1789795"/>
          </a:xfrm>
        </p:grpSpPr>
        <p:pic>
          <p:nvPicPr>
            <p:cNvPr id="15403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804093">
              <a:off x="1928794" y="71435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3087903" y="1285860"/>
              <a:ext cx="604509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</a:p>
          </p:txBody>
        </p:sp>
      </p:grpSp>
      <p:grpSp>
        <p:nvGrpSpPr>
          <p:cNvPr id="15373" name="Группа 315"/>
          <p:cNvGrpSpPr>
            <a:grpSpLocks/>
          </p:cNvGrpSpPr>
          <p:nvPr/>
        </p:nvGrpSpPr>
        <p:grpSpPr bwMode="auto">
          <a:xfrm>
            <a:off x="4788024" y="2276872"/>
            <a:ext cx="1325563" cy="1871663"/>
            <a:chOff x="2497307" y="3288434"/>
            <a:chExt cx="1326081" cy="1871858"/>
          </a:xfrm>
        </p:grpSpPr>
        <p:pic>
          <p:nvPicPr>
            <p:cNvPr id="15401" name="Picture 5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97307" y="3288434"/>
              <a:ext cx="1326081" cy="187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2929524" y="3720527"/>
              <a:ext cx="454148" cy="9234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т</a:t>
              </a:r>
            </a:p>
          </p:txBody>
        </p:sp>
      </p:grpSp>
      <p:grpSp>
        <p:nvGrpSpPr>
          <p:cNvPr id="15374" name="Группа 309"/>
          <p:cNvGrpSpPr>
            <a:grpSpLocks/>
          </p:cNvGrpSpPr>
          <p:nvPr/>
        </p:nvGrpSpPr>
        <p:grpSpPr bwMode="auto">
          <a:xfrm>
            <a:off x="1979710" y="2276872"/>
            <a:ext cx="1479455" cy="2052638"/>
            <a:chOff x="4572000" y="1376363"/>
            <a:chExt cx="1478712" cy="2052638"/>
          </a:xfrm>
        </p:grpSpPr>
        <p:pic>
          <p:nvPicPr>
            <p:cNvPr id="15399" name="Picture 4" descr="C:\Documents and Settings\Позитроника\Мои документы\Мои рисунки\2С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1376363"/>
              <a:ext cx="1454150" cy="205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5524870" y="1571612"/>
              <a:ext cx="52584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5375" name="Группа 312"/>
          <p:cNvGrpSpPr>
            <a:grpSpLocks/>
          </p:cNvGrpSpPr>
          <p:nvPr/>
        </p:nvGrpSpPr>
        <p:grpSpPr bwMode="auto">
          <a:xfrm>
            <a:off x="3275856" y="3284984"/>
            <a:ext cx="1500187" cy="2044700"/>
            <a:chOff x="7429520" y="500042"/>
            <a:chExt cx="1500198" cy="2044391"/>
          </a:xfrm>
        </p:grpSpPr>
        <p:pic>
          <p:nvPicPr>
            <p:cNvPr id="15397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429520" y="500042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7698438" y="714356"/>
              <a:ext cx="556568" cy="923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err="1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р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5376" name="Группа 300"/>
          <p:cNvGrpSpPr>
            <a:grpSpLocks/>
          </p:cNvGrpSpPr>
          <p:nvPr/>
        </p:nvGrpSpPr>
        <p:grpSpPr bwMode="auto">
          <a:xfrm>
            <a:off x="3275856" y="2060848"/>
            <a:ext cx="1927225" cy="1789113"/>
            <a:chOff x="1928794" y="714356"/>
            <a:chExt cx="1926765" cy="1789795"/>
          </a:xfrm>
        </p:grpSpPr>
        <p:pic>
          <p:nvPicPr>
            <p:cNvPr id="15395" name="Picture 3" descr="C:\Documents and Settings\Позитроника\Мои документы\Мои рисунки\4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804093">
              <a:off x="1928794" y="714356"/>
              <a:ext cx="1926765" cy="178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Прямоугольник 27"/>
            <p:cNvSpPr/>
            <p:nvPr/>
          </p:nvSpPr>
          <p:spPr>
            <a:xfrm>
              <a:off x="3126368" y="1285860"/>
              <a:ext cx="527583" cy="923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к</a:t>
              </a:r>
            </a:p>
          </p:txBody>
        </p:sp>
      </p:grpSp>
      <p:grpSp>
        <p:nvGrpSpPr>
          <p:cNvPr id="15377" name="Группа 318"/>
          <p:cNvGrpSpPr>
            <a:grpSpLocks/>
          </p:cNvGrpSpPr>
          <p:nvPr/>
        </p:nvGrpSpPr>
        <p:grpSpPr bwMode="auto">
          <a:xfrm flipH="1">
            <a:off x="1143000" y="3500438"/>
            <a:ext cx="2044700" cy="1500187"/>
            <a:chOff x="442251" y="3129593"/>
            <a:chExt cx="2044391" cy="1500198"/>
          </a:xfrm>
        </p:grpSpPr>
        <p:pic>
          <p:nvPicPr>
            <p:cNvPr id="15393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4946848">
              <a:off x="714348" y="2857496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1465639" y="3214686"/>
              <a:ext cx="562891" cy="9233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err="1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н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5378" name="Группа 321"/>
          <p:cNvGrpSpPr>
            <a:grpSpLocks/>
          </p:cNvGrpSpPr>
          <p:nvPr/>
        </p:nvGrpSpPr>
        <p:grpSpPr bwMode="auto">
          <a:xfrm>
            <a:off x="6804247" y="2852936"/>
            <a:ext cx="1946275" cy="1441450"/>
            <a:chOff x="5717375" y="4199026"/>
            <a:chExt cx="1946865" cy="1441366"/>
          </a:xfrm>
        </p:grpSpPr>
        <p:pic>
          <p:nvPicPr>
            <p:cNvPr id="15391" name="Picture 6" descr="C:\Documents and Settings\Позитроника\Мои документы\Мои рисунки\1С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17375" y="4199026"/>
              <a:ext cx="1946865" cy="144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Прямоугольник 33"/>
            <p:cNvSpPr/>
            <p:nvPr/>
          </p:nvSpPr>
          <p:spPr>
            <a:xfrm>
              <a:off x="5861435" y="4271030"/>
              <a:ext cx="587198" cy="923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д</a:t>
              </a:r>
            </a:p>
          </p:txBody>
        </p:sp>
      </p:grpSp>
      <p:grpSp>
        <p:nvGrpSpPr>
          <p:cNvPr id="15379" name="Группа 306"/>
          <p:cNvGrpSpPr>
            <a:grpSpLocks/>
          </p:cNvGrpSpPr>
          <p:nvPr/>
        </p:nvGrpSpPr>
        <p:grpSpPr bwMode="auto">
          <a:xfrm rot="10800000" flipH="1" flipV="1">
            <a:off x="5000625" y="3357563"/>
            <a:ext cx="2044700" cy="1500187"/>
            <a:chOff x="442251" y="3129593"/>
            <a:chExt cx="2044391" cy="1500198"/>
          </a:xfrm>
        </p:grpSpPr>
        <p:pic>
          <p:nvPicPr>
            <p:cNvPr id="15389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4946848">
              <a:off x="714348" y="2857496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/>
            <p:cNvSpPr/>
            <p:nvPr/>
          </p:nvSpPr>
          <p:spPr>
            <a:xfrm>
              <a:off x="1462433" y="3214683"/>
              <a:ext cx="569302" cy="9233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и</a:t>
              </a:r>
            </a:p>
          </p:txBody>
        </p:sp>
      </p:grpSp>
      <p:grpSp>
        <p:nvGrpSpPr>
          <p:cNvPr id="15380" name="Группа 303"/>
          <p:cNvGrpSpPr>
            <a:grpSpLocks/>
          </p:cNvGrpSpPr>
          <p:nvPr/>
        </p:nvGrpSpPr>
        <p:grpSpPr bwMode="auto">
          <a:xfrm>
            <a:off x="2123728" y="3284984"/>
            <a:ext cx="1500187" cy="2044700"/>
            <a:chOff x="3786182" y="1133839"/>
            <a:chExt cx="1500198" cy="2044391"/>
          </a:xfrm>
        </p:grpSpPr>
        <p:pic>
          <p:nvPicPr>
            <p:cNvPr id="15387" name="Picture 2" descr="C:\Documents and Settings\Позитроника\Мои документы\Мои рисунки\3С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86182" y="1133839"/>
              <a:ext cx="1500198" cy="204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Прямоугольник 39"/>
            <p:cNvSpPr/>
            <p:nvPr/>
          </p:nvSpPr>
          <p:spPr>
            <a:xfrm>
              <a:off x="4091865" y="1285860"/>
              <a:ext cx="453974" cy="923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т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4" name="Группа 321"/>
          <p:cNvGrpSpPr>
            <a:grpSpLocks/>
          </p:cNvGrpSpPr>
          <p:nvPr/>
        </p:nvGrpSpPr>
        <p:grpSpPr bwMode="auto">
          <a:xfrm>
            <a:off x="7452320" y="1772816"/>
            <a:ext cx="1946275" cy="1441450"/>
            <a:chOff x="5429256" y="4199026"/>
            <a:chExt cx="1946865" cy="1441366"/>
          </a:xfrm>
        </p:grpSpPr>
        <p:pic>
          <p:nvPicPr>
            <p:cNvPr id="15385" name="Picture 6" descr="C:\Documents and Settings\Позитроника\Мои документы\Мои рисунки\1С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29256" y="4199026"/>
              <a:ext cx="1946865" cy="144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Прямоугольник 42"/>
            <p:cNvSpPr/>
            <p:nvPr/>
          </p:nvSpPr>
          <p:spPr>
            <a:xfrm>
              <a:off x="5677849" y="4429132"/>
              <a:ext cx="526265" cy="923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а</a:t>
              </a:r>
              <a:endPara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44" name="Picture 2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827584" y="1844824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G:\ОБУЧЕНИЕ как делать ПРЕЗЕНТАЦИИ\1.ТРИГГЕРЫ\Овчинникова\МК 3\Новая папка\2\пчелка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563888" y="1700808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xit" presetSubtype="2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642938" y="714375"/>
            <a:ext cx="8143875" cy="414337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 –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http://img11.nnm.ru/c/5/1/9/4/109a304436c3e8ddd9ba06746a3.jpg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Букашки -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http://radikal.ru/F/i047.radikal.ru/0804/7e/da1e6b15245a.png.html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Одуванчики-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http://radikal.ru/F/i005.radikal.ru/0804/ef/9a57cd3950a3.png.html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Букашки с буквами -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http://radikal.ru/F/i035.radikal.ru/0804/06/623689c3a016.png.html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Трава-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http://radikal.ru/F/i037.radikal.ru/0804/62/4e8cb15e8ba2.png.html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Букашки и трава -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http://radikal.ru/F/i043.radikal.ru/0804/4a/61bdc8530769.png.html</a:t>
            </a:r>
            <a:endParaRPr lang="ru-RU" sz="20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Пчёлка-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http://static.diary.ru/userdir/1/2/6/7/126725/20601114.gif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 использованные в создании игры: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Манжула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 А.М., Мастер-класс "Всё о триггерах".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214313" y="214313"/>
            <a:ext cx="8643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ресурсов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- активизировать образовательный процесс путем включения в него информационно-коммуникационных технологий;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- формировать и развивать самостоятельность и информационно-коммуникативную компетентность учащихся с ОВЗ;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- использовать возможности учебных тренажеров для создания сопровождения уроков в начальной школе;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- раскрыть возможности применения информационно-коммуникационных технологий при обучении детей с ОВЗ;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- использовать разнообразные творческие задания с помощью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, способствующие развитию учебной деятельности.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- воспитывать самостоятельность, способность к самообразованию.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Формы использования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IT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45395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- Компьютерные презентации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- Работа с интерактивной доской (игры, тесты, тренировочные упражнения)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- Видео 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аудиофрагменты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- Готовые программные продукты: учебные диски, электронные библиотеки, виртуальные экскурсии, и др.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- работа в сети Интернет (поиск информации, общение, публикации)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Для своих уроков подбираем следующие средства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, которые апробировали и внедрили в работу: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- Различные развивающие программы: «Развитие речи. Учусь говорить правильно» где представлены различные упражнения по развитию речи, фонематического слуха, обогащению словаря.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- Программы тренажеры: «Я знаю математику», различных видов тренировочных упражнений позволяют восполнить «пробелы в знаниях» обучающихся; тренировать грамматические навыки; пополнять лексический запас.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Обучающие игры, где предложены различные развивающие задания на изучаемые нами темы.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-  Применяем в практике POWER POINT презентации на различных этапах работы (объяснение материала; обобщение знаний по изученной теме). Это позволяет представлять необходимую информацию более наглядно.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- С помощью программы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Hot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Potatoes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6 мы разработали серию интерактивных игр по каждой теме к каждому предмету.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Использование Интернет-ресурсов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Дистанционное обучение учащихся, интернет- олимпиады, интернет- марафоны.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Интерактивная доска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Основными типами уроков, используемыми в процессе обучения с информационной поддержкой,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комбинированный урок,</a:t>
            </a:r>
          </a:p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урок – контроль и коррекции,</a:t>
            </a:r>
          </a:p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урок совершенствования знаний и умений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Уроки с компьютерной поддержкой при обучении детей по определенному спецкурсу предполагают 3 формы обучения: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фронтальная форма;</a:t>
            </a:r>
          </a:p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групповая форма (по типу КСО);</a:t>
            </a:r>
          </a:p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индивидуальная форма обучения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Результаты применения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IT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технологий: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1. Повышается  активность учеников на уроке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2. Увеличивается темп урока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3. Увеличивается эффективность обучения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4. Применение новых информационных технологий в традиционном начальном образовании позволяет дифференцировать процесс обучения младших школьников с учетом их индивидуальных особенностей. 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5. При активном использовании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достигаются общие цели образования, легче формируются компетенции в области коммуникации: умение собирать факты, их сопоставлять, организовывать, выражать свои мысли на бумаге и устно, логически рассуждать, слушать и понимать устную и письменную речь, открывать что-то новое, делать выбор и принимать решения.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6. Уроки проходят на высоком эстетическом и эмоциональном уровне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7. Привлекает большое количество дидактического материала.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8. Обеспечивается высокая степень дифференциации обучения (индивидуальный подход к ученику, применяя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разноуровневые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задания).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905</Words>
  <Application>Microsoft Office PowerPoint</Application>
  <PresentationFormat>Экран (4:3)</PresentationFormat>
  <Paragraphs>175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Использование IT технологий на уроках в начальной школе.</vt:lpstr>
      <vt:lpstr>Цель и задачи использования IT технологий</vt:lpstr>
      <vt:lpstr>Слайд 3</vt:lpstr>
      <vt:lpstr>Формы использования IT: </vt:lpstr>
      <vt:lpstr>Слайд 5</vt:lpstr>
      <vt:lpstr>Слайд 6</vt:lpstr>
      <vt:lpstr>Основными типами уроков, используемыми в процессе обучения с информационной поддержкой, являются: </vt:lpstr>
      <vt:lpstr>Результаты применения IT технологий:  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user</cp:lastModifiedBy>
  <cp:revision>40</cp:revision>
  <dcterms:created xsi:type="dcterms:W3CDTF">2011-03-20T08:06:07Z</dcterms:created>
  <dcterms:modified xsi:type="dcterms:W3CDTF">2024-12-04T12:35:44Z</dcterms:modified>
</cp:coreProperties>
</file>